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aleway Thin"/>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Thin-bold.fntdata"/><Relationship Id="rId22" Type="http://schemas.openxmlformats.org/officeDocument/2006/relationships/font" Target="fonts/RalewayThin-boldItalic.fntdata"/><Relationship Id="rId21" Type="http://schemas.openxmlformats.org/officeDocument/2006/relationships/font" Target="fonts/RalewayThin-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alewayThin-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6f6235d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6f6235d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6f6235d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6f6235d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6f6235d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6f6235d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6f6235d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6f6235d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6f6235d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6f6235d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6f6235d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6f6235d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6f6235d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6f6235d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6f6235d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6f6235d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49" y="0"/>
            <a:ext cx="9144001" cy="51340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ncbi.nlm.nih.gov/pmc/articles/PMC4839304/" TargetMode="External"/><Relationship Id="rId4" Type="http://schemas.openxmlformats.org/officeDocument/2006/relationships/hyperlink" Target="https://www.frontiersin.org/articles/10.3389/fict.2015.00021/full" TargetMode="External"/><Relationship Id="rId5" Type="http://schemas.openxmlformats.org/officeDocument/2006/relationships/hyperlink" Target="https://sci-hub.tw/10.1007/978-981-10-0251-9_11" TargetMode="External"/><Relationship Id="rId6" Type="http://schemas.openxmlformats.org/officeDocument/2006/relationships/hyperlink" Target="https://medium.com/@chataks93/predicting-human-behaviour-activity-using-deep-learning-lstm-fff9030b82e7" TargetMode="External"/><Relationship Id="rId7" Type="http://schemas.openxmlformats.org/officeDocument/2006/relationships/hyperlink" Target="https://www.tribuneindia.com/news/nation/coronavirus-drdo-developing-ai-based-face-recognition-system-for-marking-attendance-87420" TargetMode="External"/><Relationship Id="rId8" Type="http://schemas.openxmlformats.org/officeDocument/2006/relationships/hyperlink" Target="https://meet.google.com/linkredirect?authuser=4&amp;dest=https%3A%2F%2Fieeexplore.ieee.org%2Fdocument%2F869782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5475" y="1425650"/>
            <a:ext cx="8520600" cy="160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1C4587"/>
                </a:solidFill>
                <a:latin typeface="Raleway Thin"/>
                <a:ea typeface="Raleway Thin"/>
                <a:cs typeface="Raleway Thin"/>
                <a:sym typeface="Raleway Thin"/>
              </a:rPr>
              <a:t>EXAM SURVEILLANCE SYSTEM</a:t>
            </a:r>
            <a:endParaRPr sz="4600">
              <a:solidFill>
                <a:srgbClr val="1C4587"/>
              </a:solidFill>
              <a:latin typeface="Raleway Thin"/>
              <a:ea typeface="Raleway Thin"/>
              <a:cs typeface="Raleway Thin"/>
              <a:sym typeface="Raleway Thin"/>
            </a:endParaRPr>
          </a:p>
        </p:txBody>
      </p:sp>
      <p:sp>
        <p:nvSpPr>
          <p:cNvPr id="56" name="Google Shape;56;p13"/>
          <p:cNvSpPr txBox="1"/>
          <p:nvPr>
            <p:ph idx="1" type="subTitle"/>
          </p:nvPr>
        </p:nvSpPr>
        <p:spPr>
          <a:xfrm>
            <a:off x="268825" y="3093100"/>
            <a:ext cx="8520600" cy="160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1C4587"/>
                </a:solidFill>
                <a:latin typeface="Raleway Thin"/>
                <a:ea typeface="Raleway Thin"/>
                <a:cs typeface="Raleway Thin"/>
                <a:sym typeface="Raleway Thin"/>
              </a:rPr>
              <a:t>TEAM: AIB HACKS</a:t>
            </a:r>
            <a:r>
              <a:rPr lang="en">
                <a:latin typeface="Raleway Thin"/>
                <a:ea typeface="Raleway Thin"/>
                <a:cs typeface="Raleway Thin"/>
                <a:sym typeface="Raleway Thin"/>
              </a:rPr>
              <a:t> </a:t>
            </a:r>
            <a:endParaRPr>
              <a:latin typeface="Raleway Thin"/>
              <a:ea typeface="Raleway Thin"/>
              <a:cs typeface="Raleway Thin"/>
              <a:sym typeface="Raleway Thin"/>
            </a:endParaRPr>
          </a:p>
          <a:p>
            <a:pPr indent="0" lvl="0" marL="457200" rtl="0" algn="ctr">
              <a:lnSpc>
                <a:spcPct val="130000"/>
              </a:lnSpc>
              <a:spcBef>
                <a:spcPts val="0"/>
              </a:spcBef>
              <a:spcAft>
                <a:spcPts val="0"/>
              </a:spcAft>
              <a:buNone/>
            </a:pPr>
            <a:r>
              <a:rPr lang="en" sz="2200">
                <a:solidFill>
                  <a:srgbClr val="1C4587"/>
                </a:solidFill>
                <a:latin typeface="Raleway Thin"/>
                <a:ea typeface="Raleway Thin"/>
                <a:cs typeface="Raleway Thin"/>
                <a:sym typeface="Raleway Thin"/>
              </a:rPr>
              <a:t>OMKAR MANE  |  ADVAIT NAIK |  ADITYA GURNANI</a:t>
            </a:r>
            <a:endParaRPr sz="2200">
              <a:solidFill>
                <a:srgbClr val="1C4587"/>
              </a:solidFill>
              <a:latin typeface="Raleway Thin"/>
              <a:ea typeface="Raleway Thin"/>
              <a:cs typeface="Raleway Thin"/>
              <a:sym typeface="Raleway Thin"/>
            </a:endParaRPr>
          </a:p>
          <a:p>
            <a:pPr indent="0" lvl="0" marL="457200" rtl="0" algn="ctr">
              <a:lnSpc>
                <a:spcPct val="130000"/>
              </a:lnSpc>
              <a:spcBef>
                <a:spcPts val="0"/>
              </a:spcBef>
              <a:spcAft>
                <a:spcPts val="0"/>
              </a:spcAft>
              <a:buNone/>
            </a:pPr>
            <a:r>
              <a:rPr lang="en" sz="2200">
                <a:solidFill>
                  <a:srgbClr val="1C4587"/>
                </a:solidFill>
                <a:latin typeface="Raleway Thin"/>
                <a:ea typeface="Raleway Thin"/>
                <a:cs typeface="Raleway Thin"/>
                <a:sym typeface="Raleway Thin"/>
              </a:rPr>
              <a:t>KRISH AMESUR  |  TEJAS DHOPAVKAR</a:t>
            </a:r>
            <a:endParaRPr sz="3000">
              <a:latin typeface="Raleway Thin"/>
              <a:ea typeface="Raleway Thin"/>
              <a:cs typeface="Raleway Thin"/>
              <a:sym typeface="Raleway Thin"/>
            </a:endParaRPr>
          </a:p>
          <a:p>
            <a:pPr indent="0" lvl="0" marL="0" rtl="0" algn="ctr">
              <a:spcBef>
                <a:spcPts val="0"/>
              </a:spcBef>
              <a:spcAft>
                <a:spcPts val="0"/>
              </a:spcAft>
              <a:buNone/>
            </a:pPr>
            <a:r>
              <a:t/>
            </a:r>
            <a:endParaRPr>
              <a:solidFill>
                <a:srgbClr val="1C4587"/>
              </a:solidFill>
              <a:latin typeface="Raleway Thin"/>
              <a:ea typeface="Raleway Thin"/>
              <a:cs typeface="Raleway Thin"/>
              <a:sym typeface="Raleway Thin"/>
            </a:endParaRPr>
          </a:p>
        </p:txBody>
      </p:sp>
      <p:pic>
        <p:nvPicPr>
          <p:cNvPr id="57" name="Google Shape;57;p13"/>
          <p:cNvPicPr preferRelativeResize="0"/>
          <p:nvPr/>
        </p:nvPicPr>
        <p:blipFill>
          <a:blip r:embed="rId3">
            <a:alphaModFix/>
          </a:blip>
          <a:stretch>
            <a:fillRect/>
          </a:stretch>
        </p:blipFill>
        <p:spPr>
          <a:xfrm>
            <a:off x="3371837" y="184150"/>
            <a:ext cx="2314575" cy="11760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500"/>
                                        <p:tgtEl>
                                          <p:spTgt spid="5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6">
                                            <p:txEl>
                                              <p:pRg end="0" st="0"/>
                                            </p:txEl>
                                          </p:spTgt>
                                        </p:tgtEl>
                                        <p:attrNameLst>
                                          <p:attrName>style.visibility</p:attrName>
                                        </p:attrNameLst>
                                      </p:cBhvr>
                                      <p:to>
                                        <p:strVal val="visible"/>
                                      </p:to>
                                    </p:set>
                                    <p:animEffect filter="fade" transition="in">
                                      <p:cBhvr>
                                        <p:cTn dur="1100"/>
                                        <p:tgtEl>
                                          <p:spTgt spid="56">
                                            <p:txEl>
                                              <p:pRg end="0" st="0"/>
                                            </p:txEl>
                                          </p:spTgt>
                                        </p:tgtEl>
                                      </p:cBhvr>
                                    </p:animEffect>
                                  </p:childTnLst>
                                </p:cTn>
                              </p:par>
                            </p:childTnLst>
                          </p:cTn>
                        </p:par>
                        <p:par>
                          <p:cTn fill="hold">
                            <p:stCondLst>
                              <p:cond delay="3600"/>
                            </p:stCondLst>
                            <p:childTnLst>
                              <p:par>
                                <p:cTn fill="hold" nodeType="afterEffect" presetClass="entr" presetID="10" presetSubtype="0">
                                  <p:stCondLst>
                                    <p:cond delay="0"/>
                                  </p:stCondLst>
                                  <p:childTnLst>
                                    <p:set>
                                      <p:cBhvr>
                                        <p:cTn dur="1" fill="hold">
                                          <p:stCondLst>
                                            <p:cond delay="0"/>
                                          </p:stCondLst>
                                        </p:cTn>
                                        <p:tgtEl>
                                          <p:spTgt spid="56">
                                            <p:txEl>
                                              <p:pRg end="1" st="1"/>
                                            </p:txEl>
                                          </p:spTgt>
                                        </p:tgtEl>
                                        <p:attrNameLst>
                                          <p:attrName>style.visibility</p:attrName>
                                        </p:attrNameLst>
                                      </p:cBhvr>
                                      <p:to>
                                        <p:strVal val="visible"/>
                                      </p:to>
                                    </p:set>
                                    <p:animEffect filter="fade" transition="in">
                                      <p:cBhvr>
                                        <p:cTn dur="1100"/>
                                        <p:tgtEl>
                                          <p:spTgt spid="56">
                                            <p:txEl>
                                              <p:pRg end="1" st="1"/>
                                            </p:txEl>
                                          </p:spTgt>
                                        </p:tgtEl>
                                      </p:cBhvr>
                                    </p:animEffect>
                                  </p:childTnLst>
                                </p:cTn>
                              </p:par>
                            </p:childTnLst>
                          </p:cTn>
                        </p:par>
                        <p:par>
                          <p:cTn fill="hold">
                            <p:stCondLst>
                              <p:cond delay="4700"/>
                            </p:stCondLst>
                            <p:childTnLst>
                              <p:par>
                                <p:cTn fill="hold" nodeType="afterEffect" presetClass="entr" presetID="10" presetSubtype="0">
                                  <p:stCondLst>
                                    <p:cond delay="0"/>
                                  </p:stCondLst>
                                  <p:childTnLst>
                                    <p:set>
                                      <p:cBhvr>
                                        <p:cTn dur="1" fill="hold">
                                          <p:stCondLst>
                                            <p:cond delay="0"/>
                                          </p:stCondLst>
                                        </p:cTn>
                                        <p:tgtEl>
                                          <p:spTgt spid="56">
                                            <p:txEl>
                                              <p:pRg end="2" st="2"/>
                                            </p:txEl>
                                          </p:spTgt>
                                        </p:tgtEl>
                                        <p:attrNameLst>
                                          <p:attrName>style.visibility</p:attrName>
                                        </p:attrNameLst>
                                      </p:cBhvr>
                                      <p:to>
                                        <p:strVal val="visible"/>
                                      </p:to>
                                    </p:set>
                                    <p:animEffect filter="fade" transition="in">
                                      <p:cBhvr>
                                        <p:cTn dur="1100"/>
                                        <p:tgtEl>
                                          <p:spTgt spid="56">
                                            <p:txEl>
                                              <p:pRg end="2" st="2"/>
                                            </p:txEl>
                                          </p:spTgt>
                                        </p:tgtEl>
                                      </p:cBhvr>
                                    </p:animEffect>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56">
                                            <p:txEl>
                                              <p:pRg end="3" st="3"/>
                                            </p:txEl>
                                          </p:spTgt>
                                        </p:tgtEl>
                                        <p:attrNameLst>
                                          <p:attrName>style.visibility</p:attrName>
                                        </p:attrNameLst>
                                      </p:cBhvr>
                                      <p:to>
                                        <p:strVal val="visible"/>
                                      </p:to>
                                    </p:set>
                                    <p:animEffect filter="fade" transition="in">
                                      <p:cBhvr>
                                        <p:cTn dur="1100"/>
                                        <p:tgtEl>
                                          <p:spTgt spid="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PROBLEM STATEMENT</a:t>
            </a:r>
            <a:endParaRPr sz="3000">
              <a:solidFill>
                <a:srgbClr val="1C4587"/>
              </a:solidFill>
              <a:latin typeface="Comic Sans MS"/>
              <a:ea typeface="Comic Sans MS"/>
              <a:cs typeface="Comic Sans MS"/>
              <a:sym typeface="Comic Sans MS"/>
            </a:endParaRPr>
          </a:p>
        </p:txBody>
      </p:sp>
      <p:sp>
        <p:nvSpPr>
          <p:cNvPr id="63" name="Google Shape;63;p14"/>
          <p:cNvSpPr txBox="1"/>
          <p:nvPr>
            <p:ph idx="1" type="body"/>
          </p:nvPr>
        </p:nvSpPr>
        <p:spPr>
          <a:xfrm>
            <a:off x="578650" y="1152475"/>
            <a:ext cx="73830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2000">
                <a:solidFill>
                  <a:srgbClr val="1C4587"/>
                </a:solidFill>
                <a:latin typeface="Trebuchet MS"/>
                <a:ea typeface="Trebuchet MS"/>
                <a:cs typeface="Trebuchet MS"/>
                <a:sym typeface="Trebuchet MS"/>
              </a:rPr>
              <a:t>A live video monitoring system to track students activity during online/offline examination and to get a clear view of each student in the frame and to record their attendance using face recognition and to classify student’s activity as suspicious or normal based on head movement and body movement. These recordings can be played back for future references.</a:t>
            </a:r>
            <a:endParaRPr sz="2000">
              <a:solidFill>
                <a:srgbClr val="1C4587"/>
              </a:solidFill>
              <a:latin typeface="Trebuchet MS"/>
              <a:ea typeface="Trebuchet MS"/>
              <a:cs typeface="Trebuchet MS"/>
              <a:sym typeface="Trebuchet MS"/>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WHY THIS PROJECT?</a:t>
            </a:r>
            <a:endParaRPr sz="3000">
              <a:solidFill>
                <a:srgbClr val="1C4587"/>
              </a:solidFill>
              <a:latin typeface="Comic Sans MS"/>
              <a:ea typeface="Comic Sans MS"/>
              <a:cs typeface="Comic Sans MS"/>
              <a:sym typeface="Comic Sans MS"/>
            </a:endParaRPr>
          </a:p>
        </p:txBody>
      </p:sp>
      <p:sp>
        <p:nvSpPr>
          <p:cNvPr id="69" name="Google Shape;69;p15"/>
          <p:cNvSpPr txBox="1"/>
          <p:nvPr>
            <p:ph idx="1" type="body"/>
          </p:nvPr>
        </p:nvSpPr>
        <p:spPr>
          <a:xfrm>
            <a:off x="311700" y="1302500"/>
            <a:ext cx="8014500" cy="3416400"/>
          </a:xfrm>
          <a:prstGeom prst="rect">
            <a:avLst/>
          </a:prstGeom>
        </p:spPr>
        <p:txBody>
          <a:bodyPr anchorCtr="0" anchor="t" bIns="91425" lIns="91425" spcFirstLastPara="1" rIns="91425" wrap="square" tIns="91425">
            <a:noAutofit/>
          </a:bodyPr>
          <a:lstStyle/>
          <a:p>
            <a:pPr indent="-406400" lvl="0" marL="914400" rtl="0" algn="l">
              <a:lnSpc>
                <a:spcPct val="150000"/>
              </a:lnSpc>
              <a:spcBef>
                <a:spcPts val="0"/>
              </a:spcBef>
              <a:spcAft>
                <a:spcPts val="0"/>
              </a:spcAft>
              <a:buClr>
                <a:srgbClr val="1C4587"/>
              </a:buClr>
              <a:buSzPts val="2800"/>
              <a:buFont typeface="Raleway Thin"/>
              <a:buChar char="●"/>
            </a:pPr>
            <a:r>
              <a:rPr lang="en" sz="2800">
                <a:solidFill>
                  <a:srgbClr val="1C4587"/>
                </a:solidFill>
                <a:latin typeface="Raleway Thin"/>
                <a:ea typeface="Raleway Thin"/>
                <a:cs typeface="Raleway Thin"/>
                <a:sym typeface="Raleway Thin"/>
              </a:rPr>
              <a:t>Trying times due to COVID-19</a:t>
            </a:r>
            <a:endParaRPr sz="2800">
              <a:solidFill>
                <a:srgbClr val="1C4587"/>
              </a:solidFill>
              <a:latin typeface="Raleway Thin"/>
              <a:ea typeface="Raleway Thin"/>
              <a:cs typeface="Raleway Thin"/>
              <a:sym typeface="Raleway Thin"/>
            </a:endParaRPr>
          </a:p>
          <a:p>
            <a:pPr indent="-406400" lvl="0" marL="914400" rtl="0" algn="l">
              <a:lnSpc>
                <a:spcPct val="150000"/>
              </a:lnSpc>
              <a:spcBef>
                <a:spcPts val="0"/>
              </a:spcBef>
              <a:spcAft>
                <a:spcPts val="0"/>
              </a:spcAft>
              <a:buClr>
                <a:srgbClr val="1C4587"/>
              </a:buClr>
              <a:buSzPts val="2800"/>
              <a:buFont typeface="Raleway Thin"/>
              <a:buChar char="●"/>
            </a:pPr>
            <a:r>
              <a:rPr lang="en" sz="2800">
                <a:solidFill>
                  <a:srgbClr val="1C4587"/>
                </a:solidFill>
                <a:latin typeface="Raleway Thin"/>
                <a:ea typeface="Raleway Thin"/>
                <a:cs typeface="Raleway Thin"/>
                <a:sym typeface="Raleway Thin"/>
              </a:rPr>
              <a:t>Online/Offline examinations</a:t>
            </a:r>
            <a:endParaRPr sz="2800">
              <a:solidFill>
                <a:srgbClr val="1C4587"/>
              </a:solidFill>
              <a:latin typeface="Raleway Thin"/>
              <a:ea typeface="Raleway Thin"/>
              <a:cs typeface="Raleway Thin"/>
              <a:sym typeface="Raleway Thin"/>
            </a:endParaRPr>
          </a:p>
          <a:p>
            <a:pPr indent="-406400" lvl="0" marL="914400" rtl="0" algn="l">
              <a:lnSpc>
                <a:spcPct val="150000"/>
              </a:lnSpc>
              <a:spcBef>
                <a:spcPts val="0"/>
              </a:spcBef>
              <a:spcAft>
                <a:spcPts val="0"/>
              </a:spcAft>
              <a:buClr>
                <a:srgbClr val="1C4587"/>
              </a:buClr>
              <a:buSzPts val="2800"/>
              <a:buFont typeface="Raleway Thin"/>
              <a:buChar char="●"/>
            </a:pPr>
            <a:r>
              <a:rPr lang="en" sz="2800">
                <a:solidFill>
                  <a:srgbClr val="1C4587"/>
                </a:solidFill>
                <a:latin typeface="Raleway Thin"/>
                <a:ea typeface="Raleway Thin"/>
                <a:cs typeface="Raleway Thin"/>
                <a:sym typeface="Raleway Thin"/>
              </a:rPr>
              <a:t>A mechanism to check unfair means during examinations</a:t>
            </a:r>
            <a:endParaRPr sz="2800">
              <a:solidFill>
                <a:srgbClr val="1C4587"/>
              </a:solidFill>
              <a:latin typeface="Raleway Thin"/>
              <a:ea typeface="Raleway Thin"/>
              <a:cs typeface="Raleway Thin"/>
              <a:sym typeface="Raleway Thin"/>
            </a:endParaRPr>
          </a:p>
          <a:p>
            <a:pPr indent="0" lvl="0" marL="457200" rtl="0" algn="l">
              <a:lnSpc>
                <a:spcPct val="140000"/>
              </a:lnSpc>
              <a:spcBef>
                <a:spcPts val="0"/>
              </a:spcBef>
              <a:spcAft>
                <a:spcPts val="0"/>
              </a:spcAft>
              <a:buNone/>
            </a:pPr>
            <a:r>
              <a:t/>
            </a:r>
            <a:endParaRPr sz="2800">
              <a:solidFill>
                <a:srgbClr val="1C4587"/>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800"/>
                                        <p:tgtEl>
                                          <p:spTgt spid="69">
                                            <p:txEl>
                                              <p:pRg end="0" st="0"/>
                                            </p:txEl>
                                          </p:spTgt>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800"/>
                                        <p:tgtEl>
                                          <p:spTgt spid="69">
                                            <p:txEl>
                                              <p:pRg end="1" st="1"/>
                                            </p:txEl>
                                          </p:spTgt>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800"/>
                                        <p:tgtEl>
                                          <p:spTgt spid="69">
                                            <p:txEl>
                                              <p:pRg end="2" st="2"/>
                                            </p:txEl>
                                          </p:spTgt>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800"/>
                                        <p:tgtEl>
                                          <p:spTgt spid="69">
                                            <p:txEl>
                                              <p:pRg end="3" st="3"/>
                                            </p:txEl>
                                          </p:spTgt>
                                        </p:tgtEl>
                                      </p:cBhvr>
                                    </p:animEffect>
                                  </p:childTnLst>
                                </p:cTn>
                              </p:par>
                            </p:childTnLst>
                          </p:cTn>
                        </p:par>
                        <p:par>
                          <p:cTn fill="hold">
                            <p:stCondLst>
                              <p:cond delay="4200"/>
                            </p:stCondLst>
                            <p:childTnLst>
                              <p:par>
                                <p:cTn fill="hold" nodeType="after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800"/>
                                        <p:tgtEl>
                                          <p:spTgt spid="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SYSTEM ARCHITECTURE</a:t>
            </a:r>
            <a:endParaRPr sz="3000">
              <a:solidFill>
                <a:srgbClr val="1C4587"/>
              </a:solidFill>
              <a:latin typeface="Comic Sans MS"/>
              <a:ea typeface="Comic Sans MS"/>
              <a:cs typeface="Comic Sans MS"/>
              <a:sym typeface="Comic Sans MS"/>
            </a:endParaRPr>
          </a:p>
        </p:txBody>
      </p:sp>
      <p:sp>
        <p:nvSpPr>
          <p:cNvPr id="75" name="Google Shape;75;p16"/>
          <p:cNvSpPr txBox="1"/>
          <p:nvPr/>
        </p:nvSpPr>
        <p:spPr>
          <a:xfrm>
            <a:off x="407200" y="4489850"/>
            <a:ext cx="8425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1C4587"/>
                </a:solidFill>
              </a:rPr>
              <a:t>  </a:t>
            </a:r>
            <a:r>
              <a:rPr lang="en" sz="1600">
                <a:solidFill>
                  <a:srgbClr val="1C4587"/>
                </a:solidFill>
              </a:rPr>
              <a:t>🔷</a:t>
            </a:r>
            <a:r>
              <a:rPr lang="en" sz="1600">
                <a:solidFill>
                  <a:srgbClr val="1C4587"/>
                </a:solidFill>
              </a:rPr>
              <a:t>STAGE 1    |   </a:t>
            </a:r>
            <a:r>
              <a:rPr lang="en" sz="1600">
                <a:solidFill>
                  <a:srgbClr val="1C4587"/>
                </a:solidFill>
              </a:rPr>
              <a:t>🔷</a:t>
            </a:r>
            <a:r>
              <a:rPr lang="en" sz="1600">
                <a:solidFill>
                  <a:srgbClr val="1C4587"/>
                </a:solidFill>
              </a:rPr>
              <a:t>STAGE 2   |    </a:t>
            </a:r>
            <a:r>
              <a:rPr lang="en" sz="1600">
                <a:solidFill>
                  <a:srgbClr val="1C4587"/>
                </a:solidFill>
              </a:rPr>
              <a:t>🔷</a:t>
            </a:r>
            <a:r>
              <a:rPr lang="en" sz="1600">
                <a:solidFill>
                  <a:srgbClr val="1C4587"/>
                </a:solidFill>
              </a:rPr>
              <a:t>STAGE 3    | </a:t>
            </a:r>
            <a:r>
              <a:rPr lang="en" sz="1600">
                <a:solidFill>
                  <a:srgbClr val="1C4587"/>
                </a:solidFill>
              </a:rPr>
              <a:t>🔷 </a:t>
            </a:r>
            <a:r>
              <a:rPr lang="en" sz="1600">
                <a:solidFill>
                  <a:srgbClr val="1C4587"/>
                </a:solidFill>
              </a:rPr>
              <a:t>STAGE 4   |   </a:t>
            </a:r>
            <a:r>
              <a:rPr lang="en" sz="1600">
                <a:solidFill>
                  <a:srgbClr val="1C4587"/>
                </a:solidFill>
              </a:rPr>
              <a:t>🔷</a:t>
            </a:r>
            <a:r>
              <a:rPr lang="en" sz="1600">
                <a:solidFill>
                  <a:srgbClr val="1C4587"/>
                </a:solidFill>
              </a:rPr>
              <a:t>STAGE 5</a:t>
            </a:r>
            <a:endParaRPr sz="1600">
              <a:solidFill>
                <a:srgbClr val="1C4587"/>
              </a:solidFill>
            </a:endParaRPr>
          </a:p>
        </p:txBody>
      </p:sp>
      <p:pic>
        <p:nvPicPr>
          <p:cNvPr id="76" name="Google Shape;76;p16"/>
          <p:cNvPicPr preferRelativeResize="0"/>
          <p:nvPr/>
        </p:nvPicPr>
        <p:blipFill>
          <a:blip r:embed="rId3">
            <a:alphaModFix/>
          </a:blip>
          <a:stretch>
            <a:fillRect/>
          </a:stretch>
        </p:blipFill>
        <p:spPr>
          <a:xfrm>
            <a:off x="628675" y="615550"/>
            <a:ext cx="7616401" cy="3838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ppt_w</p:attrName>
                                        </p:attrNameLst>
                                      </p:cBhvr>
                                      <p:tavLst>
                                        <p:tav fmla="" tm="0">
                                          <p:val>
                                            <p:strVal val="0"/>
                                          </p:val>
                                        </p:tav>
                                        <p:tav fmla="" tm="100000">
                                          <p:val>
                                            <p:strVal val="#ppt_w"/>
                                          </p:val>
                                        </p:tav>
                                      </p:tavLst>
                                    </p:anim>
                                    <p:anim calcmode="lin" valueType="num">
                                      <p:cBhvr additive="base">
                                        <p:cTn dur="1000"/>
                                        <p:tgtEl>
                                          <p:spTgt spid="7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 calcmode="lin" valueType="num">
                                      <p:cBhvr additive="base">
                                        <p:cTn dur="1000"/>
                                        <p:tgtEl>
                                          <p:spTgt spid="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TECH STACK</a:t>
            </a:r>
            <a:endParaRPr sz="3000">
              <a:solidFill>
                <a:srgbClr val="1C4587"/>
              </a:solidFill>
              <a:latin typeface="Comic Sans MS"/>
              <a:ea typeface="Comic Sans MS"/>
              <a:cs typeface="Comic Sans MS"/>
              <a:sym typeface="Comic Sans MS"/>
            </a:endParaRPr>
          </a:p>
        </p:txBody>
      </p:sp>
      <p:sp>
        <p:nvSpPr>
          <p:cNvPr id="82" name="Google Shape;82;p17"/>
          <p:cNvSpPr txBox="1"/>
          <p:nvPr>
            <p:ph idx="1" type="body"/>
          </p:nvPr>
        </p:nvSpPr>
        <p:spPr>
          <a:xfrm>
            <a:off x="311700" y="1366800"/>
            <a:ext cx="8520600" cy="3416400"/>
          </a:xfrm>
          <a:prstGeom prst="rect">
            <a:avLst/>
          </a:prstGeom>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OPENCV</a:t>
            </a:r>
            <a:endParaRPr sz="2300">
              <a:solidFill>
                <a:srgbClr val="1C4587"/>
              </a:solidFill>
              <a:latin typeface="Raleway Thin"/>
              <a:ea typeface="Raleway Thin"/>
              <a:cs typeface="Raleway Thin"/>
              <a:sym typeface="Raleway Thin"/>
            </a:endParaRPr>
          </a:p>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TENSORFLOW</a:t>
            </a:r>
            <a:endParaRPr sz="2300">
              <a:solidFill>
                <a:srgbClr val="1C4587"/>
              </a:solidFill>
              <a:latin typeface="Raleway Thin"/>
              <a:ea typeface="Raleway Thin"/>
              <a:cs typeface="Raleway Thin"/>
              <a:sym typeface="Raleway Thin"/>
            </a:endParaRPr>
          </a:p>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KERAS </a:t>
            </a:r>
            <a:endParaRPr sz="2300">
              <a:solidFill>
                <a:srgbClr val="1C4587"/>
              </a:solidFill>
              <a:latin typeface="Raleway Thin"/>
              <a:ea typeface="Raleway Thin"/>
              <a:cs typeface="Raleway Thin"/>
              <a:sym typeface="Raleway Thin"/>
            </a:endParaRPr>
          </a:p>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TKINTER </a:t>
            </a:r>
            <a:endParaRPr sz="2300">
              <a:solidFill>
                <a:srgbClr val="1C4587"/>
              </a:solidFill>
              <a:latin typeface="Raleway Thin"/>
              <a:ea typeface="Raleway Thin"/>
              <a:cs typeface="Raleway Thin"/>
              <a:sym typeface="Raleway Thin"/>
            </a:endParaRPr>
          </a:p>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FACE RECOGNITION</a:t>
            </a:r>
            <a:endParaRPr sz="2300">
              <a:solidFill>
                <a:srgbClr val="1C4587"/>
              </a:solidFill>
              <a:latin typeface="Raleway Thin"/>
              <a:ea typeface="Raleway Thin"/>
              <a:cs typeface="Raleway Thin"/>
              <a:sym typeface="Raleway Thin"/>
            </a:endParaRPr>
          </a:p>
          <a:p>
            <a:pPr indent="-374650" lvl="0" marL="457200" rtl="0" algn="l">
              <a:lnSpc>
                <a:spcPct val="115000"/>
              </a:lnSpc>
              <a:spcBef>
                <a:spcPts val="0"/>
              </a:spcBef>
              <a:spcAft>
                <a:spcPts val="0"/>
              </a:spcAft>
              <a:buClr>
                <a:srgbClr val="1C4587"/>
              </a:buClr>
              <a:buSzPts val="2300"/>
              <a:buFont typeface="Raleway Thin"/>
              <a:buChar char="●"/>
            </a:pPr>
            <a:r>
              <a:rPr lang="en" sz="2300">
                <a:solidFill>
                  <a:srgbClr val="1C4587"/>
                </a:solidFill>
                <a:latin typeface="Raleway Thin"/>
                <a:ea typeface="Raleway Thin"/>
                <a:cs typeface="Raleway Thin"/>
                <a:sym typeface="Raleway Thin"/>
              </a:rPr>
              <a:t>PYTHON </a:t>
            </a:r>
            <a:endParaRPr sz="2300">
              <a:solidFill>
                <a:srgbClr val="1C4587"/>
              </a:solidFill>
              <a:latin typeface="Raleway Thin"/>
              <a:ea typeface="Raleway Thin"/>
              <a:cs typeface="Raleway Thin"/>
              <a:sym typeface="Raleway Thin"/>
            </a:endParaRPr>
          </a:p>
          <a:p>
            <a:pPr indent="0" lvl="0" marL="457200" rtl="0" algn="l">
              <a:lnSpc>
                <a:spcPct val="150000"/>
              </a:lnSpc>
              <a:spcBef>
                <a:spcPts val="1600"/>
              </a:spcBef>
              <a:spcAft>
                <a:spcPts val="1600"/>
              </a:spcAft>
              <a:buNone/>
            </a:pPr>
            <a:r>
              <a:t/>
            </a:r>
            <a:endParaRPr sz="2300">
              <a:solidFill>
                <a:srgbClr val="1C4587"/>
              </a:solidFill>
              <a:latin typeface="Raleway Thin"/>
              <a:ea typeface="Raleway Thin"/>
              <a:cs typeface="Raleway Thin"/>
              <a:sym typeface="Raleway Thin"/>
            </a:endParaRPr>
          </a:p>
        </p:txBody>
      </p:sp>
      <p:pic>
        <p:nvPicPr>
          <p:cNvPr id="83" name="Google Shape;83;p17"/>
          <p:cNvPicPr preferRelativeResize="0"/>
          <p:nvPr/>
        </p:nvPicPr>
        <p:blipFill>
          <a:blip r:embed="rId3">
            <a:alphaModFix/>
          </a:blip>
          <a:stretch>
            <a:fillRect/>
          </a:stretch>
        </p:blipFill>
        <p:spPr>
          <a:xfrm>
            <a:off x="5445800" y="1152475"/>
            <a:ext cx="3191225" cy="30625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 calcmode="lin" valueType="num">
                                      <p:cBhvr additive="base">
                                        <p:cTn dur="400"/>
                                        <p:tgtEl>
                                          <p:spTgt spid="8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2" presetSubtype="8">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 calcmode="lin" valueType="num">
                                      <p:cBhvr additive="base">
                                        <p:cTn dur="400"/>
                                        <p:tgtEl>
                                          <p:spTgt spid="8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8">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 calcmode="lin" valueType="num">
                                      <p:cBhvr additive="base">
                                        <p:cTn dur="400"/>
                                        <p:tgtEl>
                                          <p:spTgt spid="8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
                            </p:stCondLst>
                            <p:childTnLst>
                              <p:par>
                                <p:cTn fill="hold" nodeType="afterEffect" presetClass="entr" presetID="2" presetSubtype="8">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 calcmode="lin" valueType="num">
                                      <p:cBhvr additive="base">
                                        <p:cTn dur="400"/>
                                        <p:tgtEl>
                                          <p:spTgt spid="8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
                            </p:stCondLst>
                            <p:childTnLst>
                              <p:par>
                                <p:cTn fill="hold" nodeType="afterEffect" presetClass="entr" presetID="2" presetSubtype="8">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 calcmode="lin" valueType="num">
                                      <p:cBhvr additive="base">
                                        <p:cTn dur="400"/>
                                        <p:tgtEl>
                                          <p:spTgt spid="8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 calcmode="lin" valueType="num">
                                      <p:cBhvr additive="base">
                                        <p:cTn dur="400"/>
                                        <p:tgtEl>
                                          <p:spTgt spid="8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
                            </p:stCondLst>
                            <p:childTnLst>
                              <p:par>
                                <p:cTn fill="hold" nodeType="afterEffect" presetClass="entr" presetID="2" presetSubtype="8">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 calcmode="lin" valueType="num">
                                      <p:cBhvr additive="base">
                                        <p:cTn dur="400"/>
                                        <p:tgtEl>
                                          <p:spTgt spid="8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20050" y="38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SOLUTION (1 of 2) </a:t>
            </a:r>
            <a:endParaRPr sz="3000">
              <a:solidFill>
                <a:srgbClr val="1C4587"/>
              </a:solidFill>
              <a:latin typeface="Comic Sans MS"/>
              <a:ea typeface="Comic Sans MS"/>
              <a:cs typeface="Comic Sans MS"/>
              <a:sym typeface="Comic Sans MS"/>
            </a:endParaRPr>
          </a:p>
        </p:txBody>
      </p:sp>
      <p:sp>
        <p:nvSpPr>
          <p:cNvPr id="89" name="Google Shape;89;p18"/>
          <p:cNvSpPr txBox="1"/>
          <p:nvPr>
            <p:ph idx="1" type="body"/>
          </p:nvPr>
        </p:nvSpPr>
        <p:spPr>
          <a:xfrm>
            <a:off x="311700" y="1152475"/>
            <a:ext cx="5206800" cy="359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C4587"/>
              </a:buClr>
              <a:buSzPts val="1800"/>
              <a:buFont typeface="Raleway Thin"/>
              <a:buChar char="●"/>
            </a:pPr>
            <a:r>
              <a:rPr lang="en">
                <a:solidFill>
                  <a:srgbClr val="1C4587"/>
                </a:solidFill>
                <a:latin typeface="Raleway Thin"/>
                <a:ea typeface="Raleway Thin"/>
                <a:cs typeface="Raleway Thin"/>
                <a:sym typeface="Raleway Thin"/>
              </a:rPr>
              <a:t>Face recognition for marking student’s attendance even if a student is wearing a mask considering current situation.</a:t>
            </a:r>
            <a:endParaRPr>
              <a:solidFill>
                <a:srgbClr val="1C4587"/>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1C4587"/>
              </a:solidFill>
              <a:latin typeface="Raleway Thin"/>
              <a:ea typeface="Raleway Thin"/>
              <a:cs typeface="Raleway Thin"/>
              <a:sym typeface="Raleway Thin"/>
            </a:endParaRPr>
          </a:p>
          <a:p>
            <a:pPr indent="-342900" lvl="0" marL="457200" rtl="0" algn="l">
              <a:spcBef>
                <a:spcPts val="0"/>
              </a:spcBef>
              <a:spcAft>
                <a:spcPts val="0"/>
              </a:spcAft>
              <a:buClr>
                <a:srgbClr val="1C4587"/>
              </a:buClr>
              <a:buSzPts val="1800"/>
              <a:buFont typeface="Raleway Thin"/>
              <a:buChar char="●"/>
            </a:pPr>
            <a:r>
              <a:rPr lang="en">
                <a:solidFill>
                  <a:srgbClr val="1C4587"/>
                </a:solidFill>
                <a:latin typeface="Raleway Thin"/>
                <a:ea typeface="Raleway Thin"/>
                <a:cs typeface="Raleway Thin"/>
                <a:sym typeface="Raleway Thin"/>
              </a:rPr>
              <a:t>Tracks the activity of students appearing for the exams.</a:t>
            </a:r>
            <a:endParaRPr>
              <a:solidFill>
                <a:srgbClr val="1C4587"/>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1C4587"/>
              </a:solidFill>
              <a:latin typeface="Raleway Thin"/>
              <a:ea typeface="Raleway Thin"/>
              <a:cs typeface="Raleway Thin"/>
              <a:sym typeface="Raleway Thin"/>
            </a:endParaRPr>
          </a:p>
          <a:p>
            <a:pPr indent="-342900" lvl="0" marL="457200" rtl="0" algn="l">
              <a:spcBef>
                <a:spcPts val="0"/>
              </a:spcBef>
              <a:spcAft>
                <a:spcPts val="0"/>
              </a:spcAft>
              <a:buClr>
                <a:srgbClr val="1C4587"/>
              </a:buClr>
              <a:buSzPts val="1800"/>
              <a:buFont typeface="Raleway Thin"/>
              <a:buChar char="●"/>
            </a:pPr>
            <a:r>
              <a:rPr lang="en">
                <a:solidFill>
                  <a:srgbClr val="1C4587"/>
                </a:solidFill>
                <a:latin typeface="Raleway Thin"/>
                <a:ea typeface="Raleway Thin"/>
                <a:cs typeface="Raleway Thin"/>
                <a:sym typeface="Raleway Thin"/>
              </a:rPr>
              <a:t>System will note their actions.</a:t>
            </a:r>
            <a:endParaRPr>
              <a:solidFill>
                <a:srgbClr val="1C4587"/>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1C4587"/>
              </a:solidFill>
              <a:latin typeface="Raleway Thin"/>
              <a:ea typeface="Raleway Thin"/>
              <a:cs typeface="Raleway Thin"/>
              <a:sym typeface="Raleway Thin"/>
            </a:endParaRPr>
          </a:p>
          <a:p>
            <a:pPr indent="-342900" lvl="0" marL="457200" rtl="0" algn="l">
              <a:spcBef>
                <a:spcPts val="0"/>
              </a:spcBef>
              <a:spcAft>
                <a:spcPts val="0"/>
              </a:spcAft>
              <a:buClr>
                <a:srgbClr val="1C4587"/>
              </a:buClr>
              <a:buSzPts val="1800"/>
              <a:buFont typeface="Raleway Thin"/>
              <a:buChar char="●"/>
            </a:pPr>
            <a:r>
              <a:rPr lang="en">
                <a:solidFill>
                  <a:srgbClr val="1C4587"/>
                </a:solidFill>
                <a:latin typeface="Raleway Thin"/>
                <a:ea typeface="Raleway Thin"/>
                <a:cs typeface="Raleway Thin"/>
                <a:sym typeface="Raleway Thin"/>
              </a:rPr>
              <a:t> System will categorize the activity into suspicious activity or normal activity.</a:t>
            </a:r>
            <a:endParaRPr>
              <a:solidFill>
                <a:srgbClr val="1C4587"/>
              </a:solidFill>
              <a:latin typeface="Raleway Thin"/>
              <a:ea typeface="Raleway Thin"/>
              <a:cs typeface="Raleway Thin"/>
              <a:sym typeface="Raleway Thin"/>
            </a:endParaRPr>
          </a:p>
          <a:p>
            <a:pPr indent="0" lvl="0" marL="0" rtl="0" algn="l">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l">
              <a:spcBef>
                <a:spcPts val="1600"/>
              </a:spcBef>
              <a:spcAft>
                <a:spcPts val="1600"/>
              </a:spcAft>
              <a:buClr>
                <a:schemeClr val="dk1"/>
              </a:buClr>
              <a:buSzPts val="1100"/>
              <a:buFont typeface="Arial"/>
              <a:buNone/>
            </a:pPr>
            <a:r>
              <a:t/>
            </a:r>
            <a:endParaRPr sz="1600">
              <a:solidFill>
                <a:schemeClr val="dk1"/>
              </a:solidFill>
              <a:latin typeface="Open Sans"/>
              <a:ea typeface="Open Sans"/>
              <a:cs typeface="Open Sans"/>
              <a:sym typeface="Open Sans"/>
            </a:endParaRPr>
          </a:p>
        </p:txBody>
      </p:sp>
      <p:pic>
        <p:nvPicPr>
          <p:cNvPr id="90" name="Google Shape;90;p18"/>
          <p:cNvPicPr preferRelativeResize="0"/>
          <p:nvPr/>
        </p:nvPicPr>
        <p:blipFill>
          <a:blip r:embed="rId3">
            <a:alphaModFix/>
          </a:blip>
          <a:stretch>
            <a:fillRect/>
          </a:stretch>
        </p:blipFill>
        <p:spPr>
          <a:xfrm>
            <a:off x="5653100" y="1029401"/>
            <a:ext cx="3490900" cy="347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5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SOLUTION (2 of 2)</a:t>
            </a:r>
            <a:endParaRPr sz="3000">
              <a:solidFill>
                <a:srgbClr val="1C4587"/>
              </a:solidFill>
              <a:latin typeface="Comic Sans MS"/>
              <a:ea typeface="Comic Sans MS"/>
              <a:cs typeface="Comic Sans MS"/>
              <a:sym typeface="Comic Sans MS"/>
            </a:endParaRPr>
          </a:p>
        </p:txBody>
      </p:sp>
      <p:sp>
        <p:nvSpPr>
          <p:cNvPr id="96" name="Google Shape;96;p19"/>
          <p:cNvSpPr txBox="1"/>
          <p:nvPr>
            <p:ph idx="1" type="body"/>
          </p:nvPr>
        </p:nvSpPr>
        <p:spPr>
          <a:xfrm>
            <a:off x="311700" y="1152475"/>
            <a:ext cx="5292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C4587"/>
              </a:buClr>
              <a:buSzPts val="1600"/>
              <a:buFont typeface="Raleway Thin"/>
              <a:buChar char="●"/>
            </a:pPr>
            <a:r>
              <a:rPr lang="en" sz="1600">
                <a:solidFill>
                  <a:srgbClr val="1C4587"/>
                </a:solidFill>
                <a:latin typeface="Raleway Thin"/>
                <a:ea typeface="Raleway Thin"/>
                <a:cs typeface="Raleway Thin"/>
                <a:sym typeface="Raleway Thin"/>
              </a:rPr>
              <a:t>Suspicious activity will denote that the student is resorting malpractices while giving the exam.</a:t>
            </a:r>
            <a:endParaRPr sz="1600">
              <a:solidFill>
                <a:srgbClr val="1C4587"/>
              </a:solidFill>
              <a:latin typeface="Raleway Thin"/>
              <a:ea typeface="Raleway Thin"/>
              <a:cs typeface="Raleway Thin"/>
              <a:sym typeface="Raleway Thin"/>
            </a:endParaRPr>
          </a:p>
          <a:p>
            <a:pPr indent="0" lvl="0" marL="457200" rtl="0" algn="l">
              <a:spcBef>
                <a:spcPts val="0"/>
              </a:spcBef>
              <a:spcAft>
                <a:spcPts val="0"/>
              </a:spcAft>
              <a:buNone/>
            </a:pPr>
            <a:r>
              <a:t/>
            </a:r>
            <a:endParaRPr sz="1600">
              <a:solidFill>
                <a:srgbClr val="1C4587"/>
              </a:solidFill>
              <a:latin typeface="Raleway Thin"/>
              <a:ea typeface="Raleway Thin"/>
              <a:cs typeface="Raleway Thin"/>
              <a:sym typeface="Raleway Thin"/>
            </a:endParaRPr>
          </a:p>
          <a:p>
            <a:pPr indent="-330200" lvl="0" marL="457200" rtl="0" algn="l">
              <a:spcBef>
                <a:spcPts val="0"/>
              </a:spcBef>
              <a:spcAft>
                <a:spcPts val="0"/>
              </a:spcAft>
              <a:buClr>
                <a:srgbClr val="1C4587"/>
              </a:buClr>
              <a:buSzPts val="1600"/>
              <a:buFont typeface="Raleway Thin"/>
              <a:buChar char="●"/>
            </a:pPr>
            <a:r>
              <a:rPr lang="en" sz="1600">
                <a:solidFill>
                  <a:srgbClr val="1C4587"/>
                </a:solidFill>
                <a:latin typeface="Raleway Thin"/>
                <a:ea typeface="Raleway Thin"/>
                <a:cs typeface="Raleway Thin"/>
                <a:sym typeface="Raleway Thin"/>
              </a:rPr>
              <a:t>The system will detect if a student is peeping into some other student’s paper or a book constantly during online offline examination and then give a warning.</a:t>
            </a:r>
            <a:endParaRPr sz="1600">
              <a:solidFill>
                <a:srgbClr val="1C4587"/>
              </a:solidFill>
              <a:latin typeface="Raleway Thin"/>
              <a:ea typeface="Raleway Thin"/>
              <a:cs typeface="Raleway Thin"/>
              <a:sym typeface="Raleway Thin"/>
            </a:endParaRPr>
          </a:p>
          <a:p>
            <a:pPr indent="0" lvl="0" marL="457200" rtl="0" algn="l">
              <a:spcBef>
                <a:spcPts val="0"/>
              </a:spcBef>
              <a:spcAft>
                <a:spcPts val="0"/>
              </a:spcAft>
              <a:buNone/>
            </a:pPr>
            <a:r>
              <a:t/>
            </a:r>
            <a:endParaRPr sz="1600">
              <a:solidFill>
                <a:srgbClr val="1C4587"/>
              </a:solidFill>
              <a:latin typeface="Raleway Thin"/>
              <a:ea typeface="Raleway Thin"/>
              <a:cs typeface="Raleway Thin"/>
              <a:sym typeface="Raleway Thin"/>
            </a:endParaRPr>
          </a:p>
          <a:p>
            <a:pPr indent="-330200" lvl="0" marL="457200" rtl="0" algn="l">
              <a:spcBef>
                <a:spcPts val="0"/>
              </a:spcBef>
              <a:spcAft>
                <a:spcPts val="0"/>
              </a:spcAft>
              <a:buClr>
                <a:srgbClr val="1C4587"/>
              </a:buClr>
              <a:buSzPts val="1600"/>
              <a:buFont typeface="Raleway Thin"/>
              <a:buChar char="●"/>
            </a:pPr>
            <a:r>
              <a:rPr lang="en" sz="1600">
                <a:solidFill>
                  <a:srgbClr val="1C4587"/>
                </a:solidFill>
                <a:latin typeface="Raleway Thin"/>
                <a:ea typeface="Raleway Thin"/>
                <a:cs typeface="Raleway Thin"/>
                <a:sym typeface="Raleway Thin"/>
              </a:rPr>
              <a:t>If  maximum number of warnings are surpassed, student will be blacklisted.</a:t>
            </a:r>
            <a:endParaRPr sz="1900">
              <a:solidFill>
                <a:srgbClr val="1C4587"/>
              </a:solidFill>
              <a:latin typeface="Raleway Thin"/>
              <a:ea typeface="Raleway Thin"/>
              <a:cs typeface="Raleway Thin"/>
              <a:sym typeface="Raleway Thin"/>
            </a:endParaRPr>
          </a:p>
        </p:txBody>
      </p:sp>
      <p:pic>
        <p:nvPicPr>
          <p:cNvPr id="97" name="Google Shape;97;p19"/>
          <p:cNvPicPr preferRelativeResize="0"/>
          <p:nvPr/>
        </p:nvPicPr>
        <p:blipFill>
          <a:blip r:embed="rId3">
            <a:alphaModFix/>
          </a:blip>
          <a:stretch>
            <a:fillRect/>
          </a:stretch>
        </p:blipFill>
        <p:spPr>
          <a:xfrm>
            <a:off x="5942725" y="1245415"/>
            <a:ext cx="2757400" cy="281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C4587"/>
                </a:solidFill>
                <a:latin typeface="Comic Sans MS"/>
                <a:ea typeface="Comic Sans MS"/>
                <a:cs typeface="Comic Sans MS"/>
                <a:sym typeface="Comic Sans MS"/>
              </a:rPr>
              <a:t>REFERENCES</a:t>
            </a:r>
            <a:endParaRPr sz="3000">
              <a:solidFill>
                <a:srgbClr val="1C4587"/>
              </a:solidFill>
              <a:latin typeface="Comic Sans MS"/>
              <a:ea typeface="Comic Sans MS"/>
              <a:cs typeface="Comic Sans MS"/>
              <a:sym typeface="Comic Sans MS"/>
            </a:endParaRPr>
          </a:p>
        </p:txBody>
      </p:sp>
      <p:sp>
        <p:nvSpPr>
          <p:cNvPr id="103" name="Google Shape;103;p20"/>
          <p:cNvSpPr txBox="1"/>
          <p:nvPr>
            <p:ph idx="1" type="body"/>
          </p:nvPr>
        </p:nvSpPr>
        <p:spPr>
          <a:xfrm>
            <a:off x="354575" y="1398950"/>
            <a:ext cx="8520600" cy="34164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1C4587"/>
              </a:buClr>
              <a:buSzPts val="1800"/>
              <a:buFont typeface="Raleway Thin"/>
              <a:buChar char="●"/>
            </a:pPr>
            <a:r>
              <a:rPr lang="en" u="sng">
                <a:solidFill>
                  <a:srgbClr val="1C4587"/>
                </a:solidFill>
                <a:latin typeface="Raleway Thin"/>
                <a:ea typeface="Raleway Thin"/>
                <a:cs typeface="Raleway Thin"/>
                <a:sym typeface="Raleway Thin"/>
                <a:hlinkClick r:id="rId3">
                  <a:extLst>
                    <a:ext uri="{A12FA001-AC4F-418D-AE19-62706E023703}">
                      <ahyp:hlinkClr val="tx"/>
                    </a:ext>
                  </a:extLst>
                </a:hlinkClick>
              </a:rPr>
              <a:t>https://www.ncbi.nlm.nih.gov/pmc/articles/PMC4839304/</a:t>
            </a:r>
            <a:endParaRPr>
              <a:solidFill>
                <a:srgbClr val="1C4587"/>
              </a:solidFill>
              <a:latin typeface="Raleway Thin"/>
              <a:ea typeface="Raleway Thin"/>
              <a:cs typeface="Raleway Thin"/>
              <a:sym typeface="Raleway Thin"/>
            </a:endParaRPr>
          </a:p>
          <a:p>
            <a:pPr indent="-342900" lvl="0" marL="457200" rtl="0" algn="l">
              <a:lnSpc>
                <a:spcPct val="130000"/>
              </a:lnSpc>
              <a:spcBef>
                <a:spcPts val="0"/>
              </a:spcBef>
              <a:spcAft>
                <a:spcPts val="0"/>
              </a:spcAft>
              <a:buClr>
                <a:srgbClr val="1C4587"/>
              </a:buClr>
              <a:buSzPts val="1800"/>
              <a:buFont typeface="Raleway Thin"/>
              <a:buChar char="●"/>
            </a:pPr>
            <a:r>
              <a:rPr lang="en" u="sng">
                <a:solidFill>
                  <a:srgbClr val="1C4587"/>
                </a:solidFill>
                <a:latin typeface="Raleway Thin"/>
                <a:ea typeface="Raleway Thin"/>
                <a:cs typeface="Raleway Thin"/>
                <a:sym typeface="Raleway Thin"/>
                <a:hlinkClick r:id="rId4">
                  <a:extLst>
                    <a:ext uri="{A12FA001-AC4F-418D-AE19-62706E023703}">
                      <ahyp:hlinkClr val="tx"/>
                    </a:ext>
                  </a:extLst>
                </a:hlinkClick>
              </a:rPr>
              <a:t>https://www.frontiersin.org/articles/10.3389/fict.2015.00021/full</a:t>
            </a:r>
            <a:endParaRPr>
              <a:solidFill>
                <a:srgbClr val="1C4587"/>
              </a:solidFill>
              <a:latin typeface="Raleway Thin"/>
              <a:ea typeface="Raleway Thin"/>
              <a:cs typeface="Raleway Thin"/>
              <a:sym typeface="Raleway Thin"/>
            </a:endParaRPr>
          </a:p>
          <a:p>
            <a:pPr indent="-342900" lvl="0" marL="457200" rtl="0" algn="l">
              <a:lnSpc>
                <a:spcPct val="130000"/>
              </a:lnSpc>
              <a:spcBef>
                <a:spcPts val="0"/>
              </a:spcBef>
              <a:spcAft>
                <a:spcPts val="0"/>
              </a:spcAft>
              <a:buClr>
                <a:srgbClr val="1C4587"/>
              </a:buClr>
              <a:buSzPts val="1800"/>
              <a:buFont typeface="Raleway Thin"/>
              <a:buChar char="●"/>
            </a:pPr>
            <a:r>
              <a:rPr lang="en" u="sng">
                <a:solidFill>
                  <a:srgbClr val="1C4587"/>
                </a:solidFill>
                <a:latin typeface="Raleway Thin"/>
                <a:ea typeface="Raleway Thin"/>
                <a:cs typeface="Raleway Thin"/>
                <a:sym typeface="Raleway Thin"/>
                <a:hlinkClick r:id="rId5">
                  <a:extLst>
                    <a:ext uri="{A12FA001-AC4F-418D-AE19-62706E023703}">
                      <ahyp:hlinkClr val="tx"/>
                    </a:ext>
                  </a:extLst>
                </a:hlinkClick>
              </a:rPr>
              <a:t>https://sci-hub.tw/10.1007/978-981-10-0251-9_11</a:t>
            </a:r>
            <a:endParaRPr>
              <a:solidFill>
                <a:srgbClr val="1C4587"/>
              </a:solidFill>
              <a:latin typeface="Raleway Thin"/>
              <a:ea typeface="Raleway Thin"/>
              <a:cs typeface="Raleway Thin"/>
              <a:sym typeface="Raleway Thin"/>
            </a:endParaRPr>
          </a:p>
          <a:p>
            <a:pPr indent="-342900" lvl="0" marL="457200" rtl="0" algn="l">
              <a:lnSpc>
                <a:spcPct val="130000"/>
              </a:lnSpc>
              <a:spcBef>
                <a:spcPts val="0"/>
              </a:spcBef>
              <a:spcAft>
                <a:spcPts val="0"/>
              </a:spcAft>
              <a:buClr>
                <a:srgbClr val="1C4587"/>
              </a:buClr>
              <a:buSzPts val="1800"/>
              <a:buFont typeface="Raleway Thin"/>
              <a:buChar char="●"/>
            </a:pPr>
            <a:r>
              <a:rPr lang="en" u="sng">
                <a:solidFill>
                  <a:srgbClr val="1C4587"/>
                </a:solidFill>
                <a:latin typeface="Raleway Thin"/>
                <a:ea typeface="Raleway Thin"/>
                <a:cs typeface="Raleway Thin"/>
                <a:sym typeface="Raleway Thin"/>
                <a:hlinkClick r:id="rId6">
                  <a:extLst>
                    <a:ext uri="{A12FA001-AC4F-418D-AE19-62706E023703}">
                      <ahyp:hlinkClr val="tx"/>
                    </a:ext>
                  </a:extLst>
                </a:hlinkClick>
              </a:rPr>
              <a:t>https://medium.com/@chataks93/predicting-human-behaviour-activity-using-deep-learning-lstm-fff9030b82e7</a:t>
            </a:r>
            <a:endParaRPr>
              <a:solidFill>
                <a:srgbClr val="1C4587"/>
              </a:solidFill>
              <a:latin typeface="Raleway Thin"/>
              <a:ea typeface="Raleway Thin"/>
              <a:cs typeface="Raleway Thin"/>
              <a:sym typeface="Raleway Thin"/>
            </a:endParaRPr>
          </a:p>
          <a:p>
            <a:pPr indent="-342900" lvl="0" marL="457200" rtl="0" algn="l">
              <a:lnSpc>
                <a:spcPct val="130000"/>
              </a:lnSpc>
              <a:spcBef>
                <a:spcPts val="0"/>
              </a:spcBef>
              <a:spcAft>
                <a:spcPts val="0"/>
              </a:spcAft>
              <a:buClr>
                <a:srgbClr val="1C4587"/>
              </a:buClr>
              <a:buSzPts val="1800"/>
              <a:buFont typeface="Raleway Thin"/>
              <a:buChar char="●"/>
            </a:pPr>
            <a:r>
              <a:rPr lang="en" u="sng">
                <a:solidFill>
                  <a:srgbClr val="1C4587"/>
                </a:solidFill>
                <a:latin typeface="Raleway Thin"/>
                <a:ea typeface="Raleway Thin"/>
                <a:cs typeface="Raleway Thin"/>
                <a:sym typeface="Raleway Thin"/>
                <a:hlinkClick r:id="rId7">
                  <a:extLst>
                    <a:ext uri="{A12FA001-AC4F-418D-AE19-62706E023703}">
                      <ahyp:hlinkClr val="tx"/>
                    </a:ext>
                  </a:extLst>
                </a:hlinkClick>
              </a:rPr>
              <a:t>https://www.tribuneindia.com/news/nation/coronavirus-drdo-developing-ai-based-face-recognition-system-for-marking-attendance-87420</a:t>
            </a:r>
            <a:endParaRPr>
              <a:solidFill>
                <a:srgbClr val="1C4587"/>
              </a:solidFill>
              <a:latin typeface="Raleway Thin"/>
              <a:ea typeface="Raleway Thin"/>
              <a:cs typeface="Raleway Thin"/>
              <a:sym typeface="Raleway Thin"/>
            </a:endParaRPr>
          </a:p>
          <a:p>
            <a:pPr indent="-342900" lvl="0" marL="457200" rtl="0" algn="l">
              <a:lnSpc>
                <a:spcPct val="130000"/>
              </a:lnSpc>
              <a:spcBef>
                <a:spcPts val="0"/>
              </a:spcBef>
              <a:spcAft>
                <a:spcPts val="0"/>
              </a:spcAft>
              <a:buClr>
                <a:srgbClr val="1C4587"/>
              </a:buClr>
              <a:buSzPts val="1800"/>
              <a:buChar char="●"/>
            </a:pPr>
            <a:r>
              <a:rPr lang="en" u="sng">
                <a:solidFill>
                  <a:srgbClr val="1C4587"/>
                </a:solidFill>
                <a:latin typeface="Raleway Thin"/>
                <a:ea typeface="Raleway Thin"/>
                <a:cs typeface="Raleway Thin"/>
                <a:sym typeface="Raleway Thin"/>
                <a:hlinkClick r:id="rId8">
                  <a:extLst>
                    <a:ext uri="{A12FA001-AC4F-418D-AE19-62706E023703}">
                      <ahyp:hlinkClr val="tx"/>
                    </a:ext>
                  </a:extLst>
                </a:hlinkClick>
              </a:rPr>
              <a:t>https://ieeexplore.ieee.org/document/8697824</a:t>
            </a:r>
            <a:endParaRPr>
              <a:solidFill>
                <a:srgbClr val="1C458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2518175" y="2089575"/>
            <a:ext cx="4972200" cy="12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600">
                <a:solidFill>
                  <a:srgbClr val="1C4587"/>
                </a:solidFill>
                <a:latin typeface="Comic Sans MS"/>
                <a:ea typeface="Comic Sans MS"/>
                <a:cs typeface="Comic Sans MS"/>
                <a:sym typeface="Comic Sans MS"/>
              </a:rPr>
              <a:t>THANK YOU!</a:t>
            </a:r>
            <a:endParaRPr sz="4600">
              <a:solidFill>
                <a:srgbClr val="1C4587"/>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