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1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Relationship Id="rId4" Type="http://schemas.openxmlformats.org/officeDocument/2006/relationships/image" Target="../media/image00.png"/><Relationship Id="rId5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Relationship Id="rId4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internetsociety.org/es/breve-historia-de-internet#JCRL62" TargetMode="External"/><Relationship Id="rId4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s.wikipedia.org/wiki/Instagram" TargetMode="External"/><Relationship Id="rId4" Type="http://schemas.openxmlformats.org/officeDocument/2006/relationships/hyperlink" Target="https://es.wikipedia.org/wiki/Skype" TargetMode="External"/><Relationship Id="rId5" Type="http://schemas.openxmlformats.org/officeDocument/2006/relationships/hyperlink" Target="https://es.wikipedia.org/wiki/Google" TargetMode="External"/><Relationship Id="rId6" Type="http://schemas.openxmlformats.org/officeDocument/2006/relationships/hyperlink" Target="https://es.wikipedia.org/wiki/YouTube" TargetMode="External"/><Relationship Id="rId7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s.wikipedia.org/wiki/Inglaterra" TargetMode="External"/><Relationship Id="rId4" Type="http://schemas.openxmlformats.org/officeDocument/2006/relationships/hyperlink" Target="https://es.wikipedia.org/wiki/Tim_Berners-Lee" TargetMode="External"/><Relationship Id="rId5" Type="http://schemas.openxmlformats.org/officeDocument/2006/relationships/hyperlink" Target="https://es.wikipedia.org/wiki/B%C3%A9lgica" TargetMode="External"/><Relationship Id="rId6" Type="http://schemas.openxmlformats.org/officeDocument/2006/relationships/hyperlink" Target="https://es.wikipedia.org/wiki/Robert_Cailliau" TargetMode="External"/><Relationship Id="rId7" Type="http://schemas.openxmlformats.org/officeDocument/2006/relationships/image" Target="../media/image00.png"/><Relationship Id="rId8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Historia del Internet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Diseño Web Básico</a:t>
            </a:r>
          </a:p>
        </p:txBody>
      </p:sp>
      <p:pic>
        <p:nvPicPr>
          <p:cNvPr descr="logoproteco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5" y="4676225"/>
            <a:ext cx="14287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Más Protocolos...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66325"/>
            <a:ext cx="4254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Existen muchos otros servicios y protocolos en Internet, aparte de la WWW: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El envío de correo electrónico (SMTP)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Transmisión de archivos (FTP y P2P)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Conversaciones en línea (IRC)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Telefonía (VoIP)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Televisión (IPTV)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los boletines electrónicos (NNTP)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Acceso remoto a otros dispositivos (SSH y Telnet) o los juegos en línea.</a:t>
            </a:r>
          </a:p>
        </p:txBody>
      </p:sp>
      <p:pic>
        <p:nvPicPr>
          <p:cNvPr descr="logoproteco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5" y="4676225"/>
            <a:ext cx="1428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625" y="2158962"/>
            <a:ext cx="34099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¿Qué es el/la Internet?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66325"/>
            <a:ext cx="4254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Según Wikipedia…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Internet </a:t>
            </a:r>
            <a:r>
              <a:rPr b="1" lang="en"/>
              <a:t>es un conjunto descentralizado de redes de comunicación interconectadas</a:t>
            </a:r>
            <a:r>
              <a:rPr lang="en"/>
              <a:t> que utilizan la familia de protocolos TCP/IP, lo cual garantiza que funcionen como una red lógica única, de alcance mundial.</a:t>
            </a:r>
          </a:p>
        </p:txBody>
      </p:sp>
      <p:pic>
        <p:nvPicPr>
          <p:cNvPr descr="social-network-design-3-640x640.png" id="139" name="Shape 139"/>
          <p:cNvPicPr preferRelativeResize="0"/>
          <p:nvPr/>
        </p:nvPicPr>
        <p:blipFill rotWithShape="1">
          <a:blip r:embed="rId3">
            <a:alphaModFix/>
          </a:blip>
          <a:srcRect b="24869" l="10719" r="9523" t="7163"/>
          <a:stretch/>
        </p:blipFill>
        <p:spPr>
          <a:xfrm>
            <a:off x="4839525" y="891825"/>
            <a:ext cx="4102324" cy="349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proteco.png"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75" y="4676225"/>
            <a:ext cx="14287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bles_submarinos.png" id="146" name="Shape 146"/>
          <p:cNvPicPr preferRelativeResize="0"/>
          <p:nvPr/>
        </p:nvPicPr>
        <p:blipFill rotWithShape="1">
          <a:blip r:embed="rId3">
            <a:alphaModFix/>
          </a:blip>
          <a:srcRect b="19940" l="11440" r="15363" t="15317"/>
          <a:stretch/>
        </p:blipFill>
        <p:spPr>
          <a:xfrm>
            <a:off x="0" y="0"/>
            <a:ext cx="912973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ud-icon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975" y="100772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Cloud VS Cable</a:t>
            </a:r>
          </a:p>
        </p:txBody>
      </p:sp>
      <p:sp>
        <p:nvSpPr>
          <p:cNvPr id="153" name="Shape 153"/>
          <p:cNvSpPr/>
          <p:nvPr/>
        </p:nvSpPr>
        <p:spPr>
          <a:xfrm>
            <a:off x="2045275" y="2387675"/>
            <a:ext cx="1521900" cy="1536300"/>
          </a:xfrm>
          <a:prstGeom prst="mathMultiply">
            <a:avLst>
              <a:gd fmla="val 10482" name="adj1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proteco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75" y="4676225"/>
            <a:ext cx="1428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4249800" y="2080875"/>
            <a:ext cx="857100" cy="6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tock-illustration-76396153-vector-of-flat-icon-telephone-cable-connector.jpg"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7727" y="1190015"/>
            <a:ext cx="2763450" cy="276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Historia del HTML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66325"/>
            <a:ext cx="4242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 o lenguaje de marcado de hipertexto, se ha convertido en el lenguaje de marcas más importante a día de hoy, gracias al crecimiento de Internet, la necesidad de ofrecer servicios remotamente y en definitiva, la necesidad de poder ofrecer fácilmente información de una forma elegante.</a:t>
            </a:r>
          </a:p>
        </p:txBody>
      </p:sp>
      <p:pic>
        <p:nvPicPr>
          <p:cNvPr descr="logoproteco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5" y="4676225"/>
            <a:ext cx="1428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1" type="body"/>
          </p:nvPr>
        </p:nvSpPr>
        <p:spPr>
          <a:xfrm>
            <a:off x="5660000" y="1400100"/>
            <a:ext cx="2663700" cy="23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...mi página aquí...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Historia del HTML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66325"/>
            <a:ext cx="4242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nació en 1991, gracias a Tim Berners-Lee (que trabajaba en el CERN), que ante la necesidad de compartir información entre científicos creó la primera definición del lenguaje.</a:t>
            </a:r>
          </a:p>
        </p:txBody>
      </p:sp>
      <p:pic>
        <p:nvPicPr>
          <p:cNvPr descr="logoproteco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5" y="4676225"/>
            <a:ext cx="1428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662" y="1266825"/>
            <a:ext cx="34956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W3C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66325"/>
            <a:ext cx="4242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Berners-Lee ha sido el director del Consorcio World Wide Web (W3C) desde su creación en octubre de 1994,  en el Laboratorio de Ciencias Informática del Instituto de Tecnología de Massachusetts [MIT/LCS], en colaboración con el CERN, donde la Web tuvo su origen  con la colaboración del DARPA y de la Comisión Europea.</a:t>
            </a:r>
          </a:p>
        </p:txBody>
      </p:sp>
      <p:pic>
        <p:nvPicPr>
          <p:cNvPr descr="logoproteco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5" y="4676225"/>
            <a:ext cx="1428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00px-W3C®_Icon.svg.png" id="180" name="Shape 180"/>
          <p:cNvPicPr preferRelativeResize="0"/>
          <p:nvPr/>
        </p:nvPicPr>
        <p:blipFill rotWithShape="1">
          <a:blip r:embed="rId4">
            <a:alphaModFix/>
          </a:blip>
          <a:srcRect b="0" l="4396" r="4387" t="0"/>
          <a:stretch/>
        </p:blipFill>
        <p:spPr>
          <a:xfrm>
            <a:off x="5273662" y="1266825"/>
            <a:ext cx="34956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Objetivo de W3C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66325"/>
            <a:ext cx="4242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Guiar la Web hacia su máximo potencial a través del desarrollo de protocolos y pautas que aseguren el crecimiento futuro de la Web.</a:t>
            </a:r>
          </a:p>
        </p:txBody>
      </p:sp>
      <p:pic>
        <p:nvPicPr>
          <p:cNvPr descr="logoproteco.pn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5" y="4676225"/>
            <a:ext cx="1428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00px-W3C®_Icon.svg.png" id="188" name="Shape 188"/>
          <p:cNvPicPr preferRelativeResize="0"/>
          <p:nvPr/>
        </p:nvPicPr>
        <p:blipFill rotWithShape="1">
          <a:blip r:embed="rId4">
            <a:alphaModFix/>
          </a:blip>
          <a:srcRect b="0" l="4396" r="4387" t="0"/>
          <a:stretch/>
        </p:blipFill>
        <p:spPr>
          <a:xfrm>
            <a:off x="5273662" y="1266825"/>
            <a:ext cx="34956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WHATWG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266325"/>
            <a:ext cx="4313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Web Hypertext Application Technology Working Group (WHATWG) is a growing community of people interested in evolving the Web. It focuses primarily on the development of HTML and APIs needed for Web applications.</a:t>
            </a:r>
          </a:p>
        </p:txBody>
      </p:sp>
      <p:pic>
        <p:nvPicPr>
          <p:cNvPr descr="logoproteco.png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5" y="4676225"/>
            <a:ext cx="1428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 b="20817" l="10610" r="7071" t="0"/>
          <a:stretch/>
        </p:blipFill>
        <p:spPr>
          <a:xfrm>
            <a:off x="5493524" y="1152425"/>
            <a:ext cx="2877575" cy="25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WHATWG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266325"/>
            <a:ext cx="42780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Apple, Mozilla and Opera were becoming increasingly concerned about the W3C’s direction with XHTML, lack of interest in HTML and apparent disregard for the needs of real-world authors. So, in response, these organisations set out with a mission to address these concerns and the Web Hypertext Application Technology Working Group was born.</a:t>
            </a:r>
          </a:p>
        </p:txBody>
      </p:sp>
      <p:pic>
        <p:nvPicPr>
          <p:cNvPr descr="logoproteco.png"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5" y="4676225"/>
            <a:ext cx="1428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187" y="743112"/>
            <a:ext cx="34956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 Galáctica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6297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primera descripción registrada fue una </a:t>
            </a: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serie de memorandos</a:t>
            </a: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escritos por J.C.R. Licklider, del MIT, en agosto de 1962, en los que describe su concepto de “Red galáctica”. 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</a:rPr>
              <a:t>Imaginó un conjunto de ordenadores interconectados globalmente, a través de los que todo el mundo podría acceder rápidamente a datos y programas desde cualquier sitio.</a:t>
            </a:r>
          </a:p>
        </p:txBody>
      </p:sp>
      <p:pic>
        <p:nvPicPr>
          <p:cNvPr descr="logoproteco.png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75" y="4676225"/>
            <a:ext cx="14287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Breve historia de las redes sociales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075" y="1198725"/>
            <a:ext cx="5736298" cy="357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 la actualidad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266325"/>
            <a:ext cx="47238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Cada segundo se publican unos 700 fotos en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hlinkClick r:id="rId3"/>
              </a:rPr>
              <a:t>Instagram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, y también, se envían casi tres mil correos electrónicos y se realizan aproximadamente dos mil llamadas por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hlinkClick r:id="rId4"/>
              </a:rPr>
              <a:t>Skype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Diariamente se realizan más de 2 566 000 000 de búsquedas en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hlinkClick r:id="rId5"/>
              </a:rPr>
              <a:t>Google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 y cada segundo se ve más de 119 000 videos en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hlinkClick r:id="rId6"/>
              </a:rPr>
              <a:t>YouTube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Shape 2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1499" y="1432500"/>
            <a:ext cx="3560799" cy="261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DARPA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687" y="11135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</a:rPr>
              <a:t>Licklider era el director del programa de investigación informática de DARPA que en español quiere decir </a:t>
            </a:r>
            <a:r>
              <a:rPr b="1" lang="en" sz="2100">
                <a:solidFill>
                  <a:srgbClr val="434343"/>
                </a:solidFill>
              </a:rPr>
              <a:t>Agencia de Proyectos de Investigación Avanzados de Defensa</a:t>
            </a:r>
            <a:r>
              <a:rPr lang="en" sz="2100">
                <a:solidFill>
                  <a:srgbClr val="434343"/>
                </a:solidFill>
              </a:rPr>
              <a:t>.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</a:rPr>
              <a:t>En 1962 DARPA inició las investigaciones donde Licklider defiende exitosamente sus ideas relativas a una red global de computadoras.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959" y="3202147"/>
            <a:ext cx="3244074" cy="166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ARPANET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Era una red de computadoras creada para utilizarla como medio de comunicación entre las diferentes instituciones académicas y estatales.</a:t>
            </a:r>
          </a:p>
          <a:p>
            <a:pPr lv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El primer enlace de ARPANET se estableció el 21 de noviembre de 1969 entre UCLA y Stanford. Después se añadieron a la Universidad de Utha y la Universidad de California, Santa Barbara.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Primera conexión con el mundo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724" y="1201049"/>
            <a:ext cx="3870144" cy="35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Más personas conectadas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•En 1984 hay 1000 computadoras conectadas.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•En 1987 hay 10,000 computadoras conectadas.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•En 1989 hay 100,000 computadoras conectadas.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272" y="3438872"/>
            <a:ext cx="7025649" cy="122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 los 90’s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En 1990 se anuncia la desaparición de ARPANET para dar paso a la </a:t>
            </a: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</a:rPr>
              <a:t>la World Wide Web (WWW).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</a:rPr>
              <a:t>Para 1992 hay un millón de computadoras conectadas y en 1996 ya hay diez millones.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525" y="3191899"/>
            <a:ext cx="4083624" cy="176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¿Qué es la World Wide Web?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66325"/>
            <a:ext cx="4254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 </a:t>
            </a:r>
            <a:r>
              <a:rPr b="1" lang="en"/>
              <a:t>WWW es un conjunto de protocolos</a:t>
            </a:r>
            <a:r>
              <a:rPr lang="en"/>
              <a:t> que permite, de forma sencilla, la consulta remota de archivos de hipertexto y </a:t>
            </a:r>
            <a:r>
              <a:rPr b="1" lang="en"/>
              <a:t>utiliza Internet</a:t>
            </a:r>
            <a:r>
              <a:rPr lang="en"/>
              <a:t> como medio de transmisión.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Fue desarrollada por el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hlinkClick r:id="rId3"/>
              </a:rPr>
              <a:t>inglés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hlinkClick r:id="rId4"/>
              </a:rPr>
              <a:t>Tim Berners-Lee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 con la ayuda del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hlinkClick r:id="rId5"/>
              </a:rPr>
              <a:t>belga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hlinkClick r:id="rId6"/>
              </a:rPr>
              <a:t>Robert Cailliau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. </a:t>
            </a:r>
          </a:p>
        </p:txBody>
      </p:sp>
      <p:pic>
        <p:nvPicPr>
          <p:cNvPr descr="logoproteco.png" id="115" name="Shape 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275" y="4676225"/>
            <a:ext cx="1428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YouTubeDomainNamesBasics.jpg" id="116" name="Shape 1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43150" y="1345325"/>
            <a:ext cx="3299724" cy="31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¿Qué es un Protocolo?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66325"/>
            <a:ext cx="4254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Es un sistema de reglas</a:t>
            </a:r>
            <a:r>
              <a:rPr lang="en"/>
              <a:t> que permiten que dos o más entidades de un sistema de comunicación se comuniquen entre ellas para transmitir información por medio de cualquier tipo de variación de una magnitud física.</a:t>
            </a:r>
          </a:p>
        </p:txBody>
      </p:sp>
      <p:pic>
        <p:nvPicPr>
          <p:cNvPr descr="logoproteco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5" y="4676225"/>
            <a:ext cx="1428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ock-photo-http-flat-icon-original-modern-design-flat-icon-for-web-and-mobile-app-with-long-shadow-292333298.jpg" id="124" name="Shape 124"/>
          <p:cNvPicPr preferRelativeResize="0"/>
          <p:nvPr/>
        </p:nvPicPr>
        <p:blipFill rotWithShape="1">
          <a:blip r:embed="rId4">
            <a:alphaModFix/>
          </a:blip>
          <a:srcRect b="4370" l="0" r="0" t="4379"/>
          <a:stretch/>
        </p:blipFill>
        <p:spPr>
          <a:xfrm>
            <a:off x="5604750" y="1440450"/>
            <a:ext cx="2635549" cy="251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