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Etna Sans Serif" panose="020B0604020202020204" charset="0"/>
      <p:regular r:id="rId8"/>
    </p:embeddedFont>
    <p:embeddedFont>
      <p:font typeface="Calibri" panose="020F0502020204030204" pitchFamily="34" charset="0"/>
      <p:regular r:id="rId9"/>
      <p:bold r:id="rId10"/>
      <p:italic r:id="rId11"/>
      <p:boldItalic r:id="rId12"/>
    </p:embeddedFont>
    <p:embeddedFont>
      <p:font typeface="DG Jory" panose="020B0604020202020204" charset="-78"/>
      <p:regular r:id="rId13"/>
    </p:embeddedFont>
    <p:embeddedFont>
      <p:font typeface="Germania One" panose="020B0604020202020204" charset="0"/>
      <p:regular r:id="rId14"/>
    </p:embeddedFont>
    <p:embeddedFont>
      <p:font typeface="League Spartan" panose="020B0604020202020204" charset="0"/>
      <p:regular r:id="rId15"/>
    </p:embeddedFont>
    <p:embeddedFont>
      <p:font typeface="Lilita One" panose="020B0604020202020204" charset="0"/>
      <p:regular r:id="rId16"/>
    </p:embeddedFont>
    <p:embeddedFont>
      <p:font typeface="Alatsi"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06"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6" name="TextBox 6"/>
          <p:cNvSpPr txBox="1"/>
          <p:nvPr/>
        </p:nvSpPr>
        <p:spPr>
          <a:xfrm>
            <a:off x="2756076" y="4350154"/>
            <a:ext cx="12775847" cy="1586692"/>
          </a:xfrm>
          <a:prstGeom prst="rect">
            <a:avLst/>
          </a:prstGeom>
        </p:spPr>
        <p:txBody>
          <a:bodyPr lIns="0" tIns="0" rIns="0" bIns="0" rtlCol="0" anchor="t">
            <a:spAutoFit/>
          </a:bodyPr>
          <a:lstStyle/>
          <a:p>
            <a:pPr algn="ctr">
              <a:lnSpc>
                <a:spcPts val="12541"/>
              </a:lnSpc>
            </a:pPr>
            <a:r>
              <a:rPr lang="en-US" sz="10450">
                <a:solidFill>
                  <a:srgbClr val="0098A9"/>
                </a:solidFill>
                <a:latin typeface="League Spartan"/>
                <a:ea typeface="League Spartan"/>
                <a:cs typeface="League Spartan"/>
                <a:sym typeface="League Spartan"/>
              </a:rPr>
              <a:t>SNAPHIRE</a:t>
            </a:r>
          </a:p>
        </p:txBody>
      </p:sp>
      <p:sp>
        <p:nvSpPr>
          <p:cNvPr id="7" name="TextBox 7"/>
          <p:cNvSpPr txBox="1"/>
          <p:nvPr/>
        </p:nvSpPr>
        <p:spPr>
          <a:xfrm>
            <a:off x="7010400" y="5829300"/>
            <a:ext cx="9372600" cy="2103140"/>
          </a:xfrm>
          <a:prstGeom prst="rect">
            <a:avLst/>
          </a:prstGeom>
        </p:spPr>
        <p:txBody>
          <a:bodyPr wrap="square" lIns="0" tIns="0" rIns="0" bIns="0" rtlCol="0" anchor="t">
            <a:spAutoFit/>
          </a:bodyPr>
          <a:lstStyle/>
          <a:p>
            <a:pPr algn="ctr">
              <a:lnSpc>
                <a:spcPts val="8246"/>
              </a:lnSpc>
              <a:spcBef>
                <a:spcPct val="0"/>
              </a:spcBef>
            </a:pPr>
            <a:r>
              <a:rPr lang="en-US" sz="5890" dirty="0" smtClean="0">
                <a:solidFill>
                  <a:srgbClr val="56C3D0"/>
                </a:solidFill>
                <a:latin typeface="Alatsi"/>
                <a:ea typeface="Alatsi"/>
                <a:cs typeface="Alatsi"/>
                <a:sym typeface="Alatsi"/>
              </a:rPr>
              <a:t>Project </a:t>
            </a:r>
            <a:r>
              <a:rPr lang="en-US" sz="5890" dirty="0">
                <a:solidFill>
                  <a:srgbClr val="56C3D0"/>
                </a:solidFill>
                <a:latin typeface="Alatsi"/>
                <a:ea typeface="Alatsi"/>
                <a:cs typeface="Alatsi"/>
                <a:sym typeface="Alatsi"/>
              </a:rPr>
              <a:t>by Team S⁴</a:t>
            </a:r>
          </a:p>
          <a:p>
            <a:pPr algn="ctr">
              <a:lnSpc>
                <a:spcPts val="8246"/>
              </a:lnSpc>
              <a:spcBef>
                <a:spcPct val="0"/>
              </a:spcBef>
            </a:pPr>
            <a:endParaRPr lang="en-US" sz="5890" dirty="0">
              <a:solidFill>
                <a:srgbClr val="56C3D0"/>
              </a:solidFill>
              <a:latin typeface="Alatsi"/>
              <a:ea typeface="Alatsi"/>
              <a:cs typeface="Alatsi"/>
              <a:sym typeface="Alats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grpSp>
        <p:nvGrpSpPr>
          <p:cNvPr id="6" name="Group 6"/>
          <p:cNvGrpSpPr/>
          <p:nvPr/>
        </p:nvGrpSpPr>
        <p:grpSpPr>
          <a:xfrm>
            <a:off x="6075846" y="498923"/>
            <a:ext cx="6136308" cy="1915506"/>
            <a:chOff x="0" y="0"/>
            <a:chExt cx="8181744" cy="2554008"/>
          </a:xfrm>
        </p:grpSpPr>
        <p:grpSp>
          <p:nvGrpSpPr>
            <p:cNvPr id="7" name="Group 7"/>
            <p:cNvGrpSpPr/>
            <p:nvPr/>
          </p:nvGrpSpPr>
          <p:grpSpPr>
            <a:xfrm>
              <a:off x="0" y="0"/>
              <a:ext cx="7992166" cy="2364429"/>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89578" y="189578"/>
              <a:ext cx="7992166" cy="2364429"/>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44747" y="683149"/>
              <a:ext cx="8036997" cy="952500"/>
            </a:xfrm>
            <a:prstGeom prst="rect">
              <a:avLst/>
            </a:prstGeom>
          </p:spPr>
          <p:txBody>
            <a:bodyPr lIns="0" tIns="0" rIns="0" bIns="0" rtlCol="0" anchor="t">
              <a:spAutoFit/>
            </a:bodyPr>
            <a:lstStyle/>
            <a:p>
              <a:pPr algn="ctr">
                <a:lnSpc>
                  <a:spcPts val="5677"/>
                </a:lnSpc>
              </a:pPr>
              <a:r>
                <a:rPr lang="en-US" sz="4730">
                  <a:solidFill>
                    <a:srgbClr val="000000"/>
                  </a:solidFill>
                  <a:latin typeface="League Spartan"/>
                  <a:ea typeface="League Spartan"/>
                  <a:cs typeface="League Spartan"/>
                  <a:sym typeface="League Spartan"/>
                </a:rPr>
                <a:t>MEMBER DETAILS</a:t>
              </a:r>
            </a:p>
          </p:txBody>
        </p:sp>
      </p:grpSp>
      <p:sp>
        <p:nvSpPr>
          <p:cNvPr id="14" name="TextBox 14"/>
          <p:cNvSpPr txBox="1"/>
          <p:nvPr/>
        </p:nvSpPr>
        <p:spPr>
          <a:xfrm>
            <a:off x="3829156" y="2794546"/>
            <a:ext cx="9385871" cy="2348954"/>
          </a:xfrm>
          <a:prstGeom prst="rect">
            <a:avLst/>
          </a:prstGeom>
        </p:spPr>
        <p:txBody>
          <a:bodyPr lIns="0" tIns="0" rIns="0" bIns="0" rtlCol="0" anchor="t">
            <a:spAutoFit/>
          </a:bodyPr>
          <a:lstStyle/>
          <a:p>
            <a:pPr algn="l">
              <a:lnSpc>
                <a:spcPts val="6147"/>
              </a:lnSpc>
            </a:pPr>
            <a:r>
              <a:rPr lang="en-US" sz="5910">
                <a:solidFill>
                  <a:srgbClr val="0098A9"/>
                </a:solidFill>
                <a:latin typeface="Etna Sans Serif"/>
                <a:ea typeface="Etna Sans Serif"/>
                <a:cs typeface="Etna Sans Serif"/>
                <a:sym typeface="Etna Sans Serif"/>
              </a:rPr>
              <a:t>1. Sayeed  Abrar  Aqil</a:t>
            </a:r>
          </a:p>
          <a:p>
            <a:pPr algn="l">
              <a:lnSpc>
                <a:spcPts val="6147"/>
              </a:lnSpc>
            </a:pPr>
            <a:r>
              <a:rPr lang="en-US" sz="5910">
                <a:solidFill>
                  <a:srgbClr val="0098A9"/>
                </a:solidFill>
                <a:latin typeface="Etna Sans Serif"/>
                <a:ea typeface="Etna Sans Serif"/>
                <a:cs typeface="Etna Sans Serif"/>
                <a:sym typeface="Etna Sans Serif"/>
              </a:rPr>
              <a:t>ID: C243067</a:t>
            </a:r>
          </a:p>
          <a:p>
            <a:pPr algn="l">
              <a:lnSpc>
                <a:spcPts val="6147"/>
              </a:lnSpc>
            </a:pPr>
            <a:endParaRPr lang="en-US" sz="5910">
              <a:solidFill>
                <a:srgbClr val="0098A9"/>
              </a:solidFill>
              <a:latin typeface="Etna Sans Serif"/>
              <a:ea typeface="Etna Sans Serif"/>
              <a:cs typeface="Etna Sans Serif"/>
              <a:sym typeface="Etna Sans Serif"/>
            </a:endParaRPr>
          </a:p>
        </p:txBody>
      </p:sp>
      <p:sp>
        <p:nvSpPr>
          <p:cNvPr id="15" name="TextBox 15"/>
          <p:cNvSpPr txBox="1"/>
          <p:nvPr/>
        </p:nvSpPr>
        <p:spPr>
          <a:xfrm>
            <a:off x="3829156" y="4557593"/>
            <a:ext cx="9385871" cy="2348954"/>
          </a:xfrm>
          <a:prstGeom prst="rect">
            <a:avLst/>
          </a:prstGeom>
        </p:spPr>
        <p:txBody>
          <a:bodyPr lIns="0" tIns="0" rIns="0" bIns="0" rtlCol="0" anchor="t">
            <a:spAutoFit/>
          </a:bodyPr>
          <a:lstStyle/>
          <a:p>
            <a:pPr algn="l">
              <a:lnSpc>
                <a:spcPts val="6147"/>
              </a:lnSpc>
            </a:pPr>
            <a:r>
              <a:rPr lang="en-US" sz="5910">
                <a:solidFill>
                  <a:srgbClr val="0098A9"/>
                </a:solidFill>
                <a:latin typeface="Etna Sans Serif"/>
                <a:ea typeface="Etna Sans Serif"/>
                <a:cs typeface="Etna Sans Serif"/>
                <a:sym typeface="Etna Sans Serif"/>
              </a:rPr>
              <a:t>2. Shajidul  Hoque  Galib</a:t>
            </a:r>
          </a:p>
          <a:p>
            <a:pPr algn="l">
              <a:lnSpc>
                <a:spcPts val="6147"/>
              </a:lnSpc>
            </a:pPr>
            <a:r>
              <a:rPr lang="en-US" sz="5910">
                <a:solidFill>
                  <a:srgbClr val="0098A9"/>
                </a:solidFill>
                <a:latin typeface="Etna Sans Serif"/>
                <a:ea typeface="Etna Sans Serif"/>
                <a:cs typeface="Etna Sans Serif"/>
                <a:sym typeface="Etna Sans Serif"/>
              </a:rPr>
              <a:t>ID: C243105</a:t>
            </a:r>
          </a:p>
          <a:p>
            <a:pPr algn="l">
              <a:lnSpc>
                <a:spcPts val="6147"/>
              </a:lnSpc>
            </a:pPr>
            <a:endParaRPr lang="en-US" sz="5910">
              <a:solidFill>
                <a:srgbClr val="0098A9"/>
              </a:solidFill>
              <a:latin typeface="Etna Sans Serif"/>
              <a:ea typeface="Etna Sans Serif"/>
              <a:cs typeface="Etna Sans Serif"/>
              <a:sym typeface="Etna Sans Serif"/>
            </a:endParaRPr>
          </a:p>
        </p:txBody>
      </p:sp>
      <p:sp>
        <p:nvSpPr>
          <p:cNvPr id="16" name="TextBox 16"/>
          <p:cNvSpPr txBox="1"/>
          <p:nvPr/>
        </p:nvSpPr>
        <p:spPr>
          <a:xfrm>
            <a:off x="3829156" y="6312995"/>
            <a:ext cx="9385871" cy="2348954"/>
          </a:xfrm>
          <a:prstGeom prst="rect">
            <a:avLst/>
          </a:prstGeom>
        </p:spPr>
        <p:txBody>
          <a:bodyPr lIns="0" tIns="0" rIns="0" bIns="0" rtlCol="0" anchor="t">
            <a:spAutoFit/>
          </a:bodyPr>
          <a:lstStyle/>
          <a:p>
            <a:pPr algn="l">
              <a:lnSpc>
                <a:spcPts val="6147"/>
              </a:lnSpc>
            </a:pPr>
            <a:r>
              <a:rPr lang="en-US" sz="5910" dirty="0">
                <a:solidFill>
                  <a:srgbClr val="0098A9"/>
                </a:solidFill>
                <a:latin typeface="Etna Sans Serif"/>
                <a:ea typeface="Etna Sans Serif"/>
                <a:cs typeface="Etna Sans Serif"/>
                <a:sym typeface="Etna Sans Serif"/>
              </a:rPr>
              <a:t>3. </a:t>
            </a:r>
            <a:r>
              <a:rPr lang="en-US" sz="5910" dirty="0" err="1">
                <a:solidFill>
                  <a:srgbClr val="0098A9"/>
                </a:solidFill>
                <a:latin typeface="Etna Sans Serif"/>
                <a:ea typeface="Etna Sans Serif"/>
                <a:cs typeface="Etna Sans Serif"/>
                <a:sym typeface="Etna Sans Serif"/>
              </a:rPr>
              <a:t>Sawad</a:t>
            </a:r>
            <a:r>
              <a:rPr lang="en-US" sz="5910" dirty="0">
                <a:solidFill>
                  <a:srgbClr val="0098A9"/>
                </a:solidFill>
                <a:latin typeface="Etna Sans Serif"/>
                <a:ea typeface="Etna Sans Serif"/>
                <a:cs typeface="Etna Sans Serif"/>
                <a:sym typeface="Etna Sans Serif"/>
              </a:rPr>
              <a:t>  </a:t>
            </a:r>
            <a:r>
              <a:rPr lang="en-US" sz="5910" dirty="0" err="1">
                <a:solidFill>
                  <a:srgbClr val="0098A9"/>
                </a:solidFill>
                <a:latin typeface="Etna Sans Serif"/>
                <a:ea typeface="Etna Sans Serif"/>
                <a:cs typeface="Etna Sans Serif"/>
                <a:sym typeface="Etna Sans Serif"/>
              </a:rPr>
              <a:t>Sarwar</a:t>
            </a:r>
            <a:r>
              <a:rPr lang="en-US" sz="5910" dirty="0">
                <a:solidFill>
                  <a:srgbClr val="0098A9"/>
                </a:solidFill>
                <a:latin typeface="Etna Sans Serif"/>
                <a:ea typeface="Etna Sans Serif"/>
                <a:cs typeface="Etna Sans Serif"/>
                <a:sym typeface="Etna Sans Serif"/>
              </a:rPr>
              <a:t>  </a:t>
            </a:r>
            <a:r>
              <a:rPr lang="en-US" sz="5910" dirty="0" err="1" smtClean="0">
                <a:solidFill>
                  <a:srgbClr val="0098A9"/>
                </a:solidFill>
                <a:latin typeface="Etna Sans Serif"/>
                <a:ea typeface="Etna Sans Serif"/>
                <a:cs typeface="Etna Sans Serif"/>
                <a:sym typeface="Etna Sans Serif"/>
              </a:rPr>
              <a:t>Tonmoy</a:t>
            </a:r>
            <a:endParaRPr lang="en-US" sz="5910" dirty="0">
              <a:solidFill>
                <a:srgbClr val="0098A9"/>
              </a:solidFill>
              <a:latin typeface="Etna Sans Serif"/>
              <a:ea typeface="Etna Sans Serif"/>
              <a:cs typeface="Etna Sans Serif"/>
              <a:sym typeface="Etna Sans Serif"/>
            </a:endParaRPr>
          </a:p>
          <a:p>
            <a:pPr algn="l">
              <a:lnSpc>
                <a:spcPts val="6147"/>
              </a:lnSpc>
            </a:pPr>
            <a:r>
              <a:rPr lang="en-US" sz="5910" dirty="0">
                <a:solidFill>
                  <a:srgbClr val="0098A9"/>
                </a:solidFill>
                <a:latin typeface="Etna Sans Serif"/>
                <a:ea typeface="Etna Sans Serif"/>
                <a:cs typeface="Etna Sans Serif"/>
                <a:sym typeface="Etna Sans Serif"/>
              </a:rPr>
              <a:t>ID: C243144 </a:t>
            </a:r>
          </a:p>
          <a:p>
            <a:pPr algn="l">
              <a:lnSpc>
                <a:spcPts val="6147"/>
              </a:lnSpc>
            </a:pPr>
            <a:endParaRPr lang="en-US" sz="5910" dirty="0">
              <a:solidFill>
                <a:srgbClr val="0098A9"/>
              </a:solidFill>
              <a:latin typeface="Etna Sans Serif"/>
              <a:ea typeface="Etna Sans Serif"/>
              <a:cs typeface="Etna Sans Serif"/>
              <a:sym typeface="Etna Sans Serif"/>
            </a:endParaRPr>
          </a:p>
        </p:txBody>
      </p:sp>
      <p:sp>
        <p:nvSpPr>
          <p:cNvPr id="17" name="TextBox 17"/>
          <p:cNvSpPr txBox="1"/>
          <p:nvPr/>
        </p:nvSpPr>
        <p:spPr>
          <a:xfrm>
            <a:off x="3829156" y="8126685"/>
            <a:ext cx="9385871" cy="2348954"/>
          </a:xfrm>
          <a:prstGeom prst="rect">
            <a:avLst/>
          </a:prstGeom>
        </p:spPr>
        <p:txBody>
          <a:bodyPr lIns="0" tIns="0" rIns="0" bIns="0" rtlCol="0" anchor="t">
            <a:spAutoFit/>
          </a:bodyPr>
          <a:lstStyle/>
          <a:p>
            <a:pPr algn="l">
              <a:lnSpc>
                <a:spcPts val="6147"/>
              </a:lnSpc>
            </a:pPr>
            <a:r>
              <a:rPr lang="en-US" sz="5910" dirty="0">
                <a:solidFill>
                  <a:srgbClr val="0098A9"/>
                </a:solidFill>
                <a:latin typeface="Etna Sans Serif"/>
                <a:ea typeface="Etna Sans Serif"/>
                <a:cs typeface="Etna Sans Serif"/>
                <a:sym typeface="Etna Sans Serif"/>
              </a:rPr>
              <a:t>4. </a:t>
            </a:r>
            <a:r>
              <a:rPr lang="en-US" sz="5910" dirty="0" err="1">
                <a:solidFill>
                  <a:srgbClr val="0098A9"/>
                </a:solidFill>
                <a:latin typeface="Etna Sans Serif"/>
                <a:ea typeface="Etna Sans Serif"/>
                <a:cs typeface="Etna Sans Serif"/>
                <a:sym typeface="Etna Sans Serif"/>
              </a:rPr>
              <a:t>Sayed</a:t>
            </a:r>
            <a:r>
              <a:rPr lang="en-US" sz="5910" dirty="0">
                <a:solidFill>
                  <a:srgbClr val="0098A9"/>
                </a:solidFill>
                <a:latin typeface="Etna Sans Serif"/>
                <a:ea typeface="Etna Sans Serif"/>
                <a:cs typeface="Etna Sans Serif"/>
                <a:sym typeface="Etna Sans Serif"/>
              </a:rPr>
              <a:t> Mohammad Omar</a:t>
            </a:r>
          </a:p>
          <a:p>
            <a:pPr algn="l">
              <a:lnSpc>
                <a:spcPts val="6147"/>
              </a:lnSpc>
            </a:pPr>
            <a:r>
              <a:rPr lang="en-US" sz="5910" dirty="0">
                <a:solidFill>
                  <a:srgbClr val="0098A9"/>
                </a:solidFill>
                <a:latin typeface="Etna Sans Serif"/>
                <a:ea typeface="Etna Sans Serif"/>
                <a:cs typeface="Etna Sans Serif"/>
                <a:sym typeface="Etna Sans Serif"/>
              </a:rPr>
              <a:t>ID: C243004</a:t>
            </a:r>
          </a:p>
          <a:p>
            <a:pPr algn="l">
              <a:lnSpc>
                <a:spcPts val="6147"/>
              </a:lnSpc>
            </a:pPr>
            <a:endParaRPr lang="en-US" sz="5910" dirty="0">
              <a:solidFill>
                <a:srgbClr val="0098A9"/>
              </a:solidFill>
              <a:latin typeface="Etna Sans Serif"/>
              <a:ea typeface="Etna Sans Serif"/>
              <a:cs typeface="Etna Sans Serif"/>
              <a:sym typeface="Etna Sans Serif"/>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7651147" y="3701454"/>
            <a:ext cx="6696178" cy="539637"/>
          </a:xfrm>
          <a:prstGeom prst="rect">
            <a:avLst/>
          </a:prstGeom>
        </p:spPr>
        <p:txBody>
          <a:bodyPr lIns="0" tIns="0" rIns="0" bIns="0" rtlCol="0" anchor="t">
            <a:spAutoFit/>
          </a:bodyPr>
          <a:lstStyle/>
          <a:p>
            <a:pPr algn="l">
              <a:lnSpc>
                <a:spcPts val="4381"/>
              </a:lnSpc>
            </a:pPr>
            <a:endParaRPr/>
          </a:p>
        </p:txBody>
      </p:sp>
      <p:grpSp>
        <p:nvGrpSpPr>
          <p:cNvPr id="5" name="Group 5"/>
          <p:cNvGrpSpPr/>
          <p:nvPr/>
        </p:nvGrpSpPr>
        <p:grpSpPr>
          <a:xfrm>
            <a:off x="6075846" y="319133"/>
            <a:ext cx="6136308" cy="1915506"/>
            <a:chOff x="0" y="0"/>
            <a:chExt cx="8181744" cy="2554008"/>
          </a:xfrm>
        </p:grpSpPr>
        <p:grpSp>
          <p:nvGrpSpPr>
            <p:cNvPr id="6" name="Group 6"/>
            <p:cNvGrpSpPr/>
            <p:nvPr/>
          </p:nvGrpSpPr>
          <p:grpSpPr>
            <a:xfrm>
              <a:off x="0" y="0"/>
              <a:ext cx="7992166" cy="2364429"/>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9578" y="189578"/>
              <a:ext cx="7992166" cy="2364429"/>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44747" y="683149"/>
              <a:ext cx="8036997" cy="952500"/>
            </a:xfrm>
            <a:prstGeom prst="rect">
              <a:avLst/>
            </a:prstGeom>
          </p:spPr>
          <p:txBody>
            <a:bodyPr lIns="0" tIns="0" rIns="0" bIns="0" rtlCol="0" anchor="t">
              <a:spAutoFit/>
            </a:bodyPr>
            <a:lstStyle/>
            <a:p>
              <a:pPr algn="ctr">
                <a:lnSpc>
                  <a:spcPts val="5677"/>
                </a:lnSpc>
              </a:pPr>
              <a:r>
                <a:rPr lang="en-US" sz="4730">
                  <a:solidFill>
                    <a:srgbClr val="000000"/>
                  </a:solidFill>
                  <a:latin typeface="League Spartan"/>
                  <a:ea typeface="League Spartan"/>
                  <a:cs typeface="League Spartan"/>
                  <a:sym typeface="League Spartan"/>
                </a:rPr>
                <a:t>PROJECT DETAILS</a:t>
              </a:r>
            </a:p>
          </p:txBody>
        </p:sp>
      </p:grpSp>
      <p:sp>
        <p:nvSpPr>
          <p:cNvPr id="13" name="TextBox 13"/>
          <p:cNvSpPr txBox="1"/>
          <p:nvPr/>
        </p:nvSpPr>
        <p:spPr>
          <a:xfrm>
            <a:off x="2792284" y="2594773"/>
            <a:ext cx="13348637" cy="7362028"/>
          </a:xfrm>
          <a:prstGeom prst="rect">
            <a:avLst/>
          </a:prstGeom>
        </p:spPr>
        <p:txBody>
          <a:bodyPr lIns="0" tIns="0" rIns="0" bIns="0" rtlCol="0" anchor="t">
            <a:spAutoFit/>
          </a:bodyPr>
          <a:lstStyle/>
          <a:p>
            <a:pPr algn="ctr">
              <a:lnSpc>
                <a:spcPts val="4156"/>
              </a:lnSpc>
            </a:pPr>
            <a:r>
              <a:rPr lang="en-US" sz="3958">
                <a:solidFill>
                  <a:srgbClr val="2F9EB6"/>
                </a:solidFill>
                <a:latin typeface="Germania One"/>
                <a:ea typeface="Germania One"/>
                <a:cs typeface="Germania One"/>
                <a:sym typeface="Germania One"/>
              </a:rPr>
              <a:t>Many skilled professionals like lawyers, dentists, surveyors, psychologists, and doctors work on temporary or contract jobs. Because their work is not permanent, they often struggle to find jobs regularly and earn a steady income. This is not because they lack skills, but because they don’t have the right network to connect with clients. At the same time, people who need these experts find it difficult to locate the right professional at a fair price. Our platform helps solve these problems by making it easy to find and connect with nearby professionals. It allows clients to search for experts based on their skills and check their availability, so they can book the right person quickly and conveniently. This way, professionals get more regular job opportunities, and clients get trusted experts at fair prices, all through one simple platform.</a:t>
            </a:r>
          </a:p>
          <a:p>
            <a:pPr algn="ctr">
              <a:lnSpc>
                <a:spcPts val="4156"/>
              </a:lnSpc>
            </a:pPr>
            <a:endParaRPr lang="en-US" sz="3958">
              <a:solidFill>
                <a:srgbClr val="2F9EB6"/>
              </a:solidFill>
              <a:latin typeface="Germania One"/>
              <a:ea typeface="Germania One"/>
              <a:cs typeface="Germania One"/>
              <a:sym typeface="Germania On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grpSp>
        <p:nvGrpSpPr>
          <p:cNvPr id="5" name="Group 5"/>
          <p:cNvGrpSpPr/>
          <p:nvPr/>
        </p:nvGrpSpPr>
        <p:grpSpPr>
          <a:xfrm>
            <a:off x="1028700" y="645332"/>
            <a:ext cx="6136308" cy="1915506"/>
            <a:chOff x="0" y="0"/>
            <a:chExt cx="8181744" cy="2554008"/>
          </a:xfrm>
        </p:grpSpPr>
        <p:grpSp>
          <p:nvGrpSpPr>
            <p:cNvPr id="6" name="Group 6"/>
            <p:cNvGrpSpPr/>
            <p:nvPr/>
          </p:nvGrpSpPr>
          <p:grpSpPr>
            <a:xfrm>
              <a:off x="0" y="0"/>
              <a:ext cx="7992166" cy="2364429"/>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9578" y="189578"/>
              <a:ext cx="7992166" cy="2364429"/>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44747" y="673624"/>
              <a:ext cx="8036997" cy="898525"/>
            </a:xfrm>
            <a:prstGeom prst="rect">
              <a:avLst/>
            </a:prstGeom>
          </p:spPr>
          <p:txBody>
            <a:bodyPr lIns="0" tIns="0" rIns="0" bIns="0" rtlCol="0" anchor="t">
              <a:spAutoFit/>
            </a:bodyPr>
            <a:lstStyle/>
            <a:p>
              <a:pPr algn="ctr">
                <a:lnSpc>
                  <a:spcPts val="5317"/>
                </a:lnSpc>
              </a:pPr>
              <a:r>
                <a:rPr lang="en-US" sz="4430">
                  <a:solidFill>
                    <a:srgbClr val="000000"/>
                  </a:solidFill>
                  <a:latin typeface="League Spartan"/>
                  <a:ea typeface="League Spartan"/>
                  <a:cs typeface="League Spartan"/>
                  <a:sym typeface="League Spartan"/>
                </a:rPr>
                <a:t>FUNCTIONALITIES</a:t>
              </a:r>
            </a:p>
          </p:txBody>
        </p:sp>
      </p:grpSp>
      <p:sp>
        <p:nvSpPr>
          <p:cNvPr id="13" name="TextBox 13"/>
          <p:cNvSpPr txBox="1"/>
          <p:nvPr/>
        </p:nvSpPr>
        <p:spPr>
          <a:xfrm>
            <a:off x="298390" y="2960332"/>
            <a:ext cx="14309544" cy="6458331"/>
          </a:xfrm>
          <a:prstGeom prst="rect">
            <a:avLst/>
          </a:prstGeom>
        </p:spPr>
        <p:txBody>
          <a:bodyPr lIns="0" tIns="0" rIns="0" bIns="0" rtlCol="0" anchor="t">
            <a:spAutoFit/>
          </a:bodyPr>
          <a:lstStyle/>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Professionals can create their profiles with details about their skills, experience, and when they are available.</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Clients can post jobs by sharing what kind of expert they need, where, and when.</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Users can search for professionals or jobs by location, skills, and availability to find the right match fast.</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There is a chat feature so clients and professionals can talk and share job details.</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Professionals can manage their schedule and clients can book experts at times that work for both.</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After the job, clients can rate and review the professional to help others choose trusted experts.</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The app has safe payment options so clients can pay easily and securely.</a:t>
            </a:r>
          </a:p>
          <a:p>
            <a:pPr marL="680085" lvl="1" indent="-340042" algn="l">
              <a:lnSpc>
                <a:spcPts val="3402"/>
              </a:lnSpc>
              <a:buFont typeface="Arial"/>
              <a:buChar char="•"/>
            </a:pPr>
            <a:r>
              <a:rPr lang="en-US" sz="3150">
                <a:solidFill>
                  <a:srgbClr val="2F9EB6"/>
                </a:solidFill>
                <a:latin typeface="Lilita One"/>
                <a:ea typeface="Lilita One"/>
                <a:cs typeface="Lilita One"/>
                <a:sym typeface="Lilita One"/>
              </a:rPr>
              <a:t>Notifications keep users updated about new jobs, messages, and booking confirmations.</a:t>
            </a:r>
          </a:p>
          <a:p>
            <a:pPr algn="l">
              <a:lnSpc>
                <a:spcPts val="3402"/>
              </a:lnSpc>
            </a:pPr>
            <a:endParaRPr lang="en-US" sz="3150">
              <a:solidFill>
                <a:srgbClr val="2F9EB6"/>
              </a:solidFill>
              <a:latin typeface="Lilita One"/>
              <a:ea typeface="Lilita One"/>
              <a:cs typeface="Lilita One"/>
              <a:sym typeface="Lilita On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grpSp>
        <p:nvGrpSpPr>
          <p:cNvPr id="6" name="Group 6"/>
          <p:cNvGrpSpPr/>
          <p:nvPr/>
        </p:nvGrpSpPr>
        <p:grpSpPr>
          <a:xfrm>
            <a:off x="6516695" y="276793"/>
            <a:ext cx="6065179" cy="1220278"/>
            <a:chOff x="0" y="0"/>
            <a:chExt cx="4039881" cy="812800"/>
          </a:xfrm>
        </p:grpSpPr>
        <p:sp>
          <p:nvSpPr>
            <p:cNvPr id="7" name="Freeform 7"/>
            <p:cNvSpPr/>
            <p:nvPr/>
          </p:nvSpPr>
          <p:spPr>
            <a:xfrm>
              <a:off x="0" y="0"/>
              <a:ext cx="4039881" cy="812800"/>
            </a:xfrm>
            <a:custGeom>
              <a:avLst/>
              <a:gdLst/>
              <a:ahLst/>
              <a:cxnLst/>
              <a:rect l="l" t="t" r="r" b="b"/>
              <a:pathLst>
                <a:path w="4039881" h="812800">
                  <a:moveTo>
                    <a:pt x="4039881" y="0"/>
                  </a:moveTo>
                  <a:lnTo>
                    <a:pt x="0" y="0"/>
                  </a:lnTo>
                  <a:lnTo>
                    <a:pt x="0" y="624840"/>
                  </a:lnTo>
                  <a:lnTo>
                    <a:pt x="157480" y="624840"/>
                  </a:lnTo>
                  <a:lnTo>
                    <a:pt x="157480" y="812800"/>
                  </a:lnTo>
                  <a:lnTo>
                    <a:pt x="463550" y="624840"/>
                  </a:lnTo>
                  <a:lnTo>
                    <a:pt x="4039881" y="624840"/>
                  </a:lnTo>
                  <a:lnTo>
                    <a:pt x="4039881" y="0"/>
                  </a:lnTo>
                  <a:close/>
                </a:path>
              </a:pathLst>
            </a:custGeom>
            <a:solidFill>
              <a:srgbClr val="000000">
                <a:alpha val="0"/>
              </a:srgbClr>
            </a:solidFill>
            <a:ln w="66675" cap="sq">
              <a:solidFill>
                <a:srgbClr val="56C3D0"/>
              </a:solidFill>
              <a:prstDash val="solid"/>
              <a:miter/>
            </a:ln>
          </p:spPr>
        </p:sp>
        <p:sp>
          <p:nvSpPr>
            <p:cNvPr id="8" name="TextBox 8"/>
            <p:cNvSpPr txBox="1"/>
            <p:nvPr/>
          </p:nvSpPr>
          <p:spPr>
            <a:xfrm>
              <a:off x="0" y="-47625"/>
              <a:ext cx="4039881" cy="669925"/>
            </a:xfrm>
            <a:prstGeom prst="rect">
              <a:avLst/>
            </a:prstGeom>
          </p:spPr>
          <p:txBody>
            <a:bodyPr lIns="36499" tIns="36499" rIns="36499" bIns="36499" rtlCol="0" anchor="ctr"/>
            <a:lstStyle/>
            <a:p>
              <a:pPr algn="ctr">
                <a:lnSpc>
                  <a:spcPts val="2659"/>
                </a:lnSpc>
              </a:pPr>
              <a:endParaRPr/>
            </a:p>
          </p:txBody>
        </p:sp>
      </p:grpSp>
      <p:sp>
        <p:nvSpPr>
          <p:cNvPr id="9" name="TextBox 9"/>
          <p:cNvSpPr txBox="1"/>
          <p:nvPr/>
        </p:nvSpPr>
        <p:spPr>
          <a:xfrm>
            <a:off x="6754458" y="570370"/>
            <a:ext cx="5403487" cy="600075"/>
          </a:xfrm>
          <a:prstGeom prst="rect">
            <a:avLst/>
          </a:prstGeom>
        </p:spPr>
        <p:txBody>
          <a:bodyPr lIns="0" tIns="0" rIns="0" bIns="0" rtlCol="0" anchor="t">
            <a:spAutoFit/>
          </a:bodyPr>
          <a:lstStyle/>
          <a:p>
            <a:pPr algn="ctr">
              <a:lnSpc>
                <a:spcPts val="4827"/>
              </a:lnSpc>
            </a:pPr>
            <a:r>
              <a:rPr lang="en-US" sz="4023">
                <a:solidFill>
                  <a:srgbClr val="2B7889"/>
                </a:solidFill>
                <a:latin typeface="League Spartan"/>
                <a:ea typeface="League Spartan"/>
                <a:cs typeface="League Spartan"/>
                <a:sym typeface="League Spartan"/>
              </a:rPr>
              <a:t>GRAPHICAL VIEW</a:t>
            </a:r>
          </a:p>
        </p:txBody>
      </p:sp>
      <p:sp>
        <p:nvSpPr>
          <p:cNvPr id="10" name="Freeform 10"/>
          <p:cNvSpPr/>
          <p:nvPr/>
        </p:nvSpPr>
        <p:spPr>
          <a:xfrm rot="-10800000">
            <a:off x="8228575" y="1531955"/>
            <a:ext cx="2552409" cy="2418408"/>
          </a:xfrm>
          <a:custGeom>
            <a:avLst/>
            <a:gdLst/>
            <a:ahLst/>
            <a:cxnLst/>
            <a:rect l="l" t="t" r="r" b="b"/>
            <a:pathLst>
              <a:path w="2552409" h="2418408">
                <a:moveTo>
                  <a:pt x="0" y="0"/>
                </a:moveTo>
                <a:lnTo>
                  <a:pt x="2552409" y="0"/>
                </a:lnTo>
                <a:lnTo>
                  <a:pt x="2552409" y="2418408"/>
                </a:lnTo>
                <a:lnTo>
                  <a:pt x="0" y="241840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grpSp>
        <p:nvGrpSpPr>
          <p:cNvPr id="11" name="Group 11"/>
          <p:cNvGrpSpPr/>
          <p:nvPr/>
        </p:nvGrpSpPr>
        <p:grpSpPr>
          <a:xfrm>
            <a:off x="4425041" y="6674527"/>
            <a:ext cx="3598258" cy="960761"/>
            <a:chOff x="0" y="0"/>
            <a:chExt cx="943265" cy="251859"/>
          </a:xfrm>
        </p:grpSpPr>
        <p:sp>
          <p:nvSpPr>
            <p:cNvPr id="12" name="Freeform 12"/>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13" name="TextBox 13"/>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Request Expert</a:t>
              </a:r>
            </a:p>
          </p:txBody>
        </p:sp>
      </p:grpSp>
      <p:grpSp>
        <p:nvGrpSpPr>
          <p:cNvPr id="14" name="Group 14"/>
          <p:cNvGrpSpPr/>
          <p:nvPr/>
        </p:nvGrpSpPr>
        <p:grpSpPr>
          <a:xfrm>
            <a:off x="11055071" y="6674527"/>
            <a:ext cx="3598258" cy="960761"/>
            <a:chOff x="0" y="0"/>
            <a:chExt cx="943265" cy="251859"/>
          </a:xfrm>
        </p:grpSpPr>
        <p:sp>
          <p:nvSpPr>
            <p:cNvPr id="15" name="Freeform 15"/>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16" name="TextBox 16"/>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Accept </a:t>
              </a:r>
            </a:p>
          </p:txBody>
        </p:sp>
      </p:grpSp>
      <p:sp>
        <p:nvSpPr>
          <p:cNvPr id="17" name="Freeform 17"/>
          <p:cNvSpPr/>
          <p:nvPr/>
        </p:nvSpPr>
        <p:spPr>
          <a:xfrm>
            <a:off x="8427943" y="9103220"/>
            <a:ext cx="2083944" cy="984663"/>
          </a:xfrm>
          <a:custGeom>
            <a:avLst/>
            <a:gdLst/>
            <a:ahLst/>
            <a:cxnLst/>
            <a:rect l="l" t="t" r="r" b="b"/>
            <a:pathLst>
              <a:path w="2083944" h="984663">
                <a:moveTo>
                  <a:pt x="0" y="0"/>
                </a:moveTo>
                <a:lnTo>
                  <a:pt x="2083943" y="0"/>
                </a:lnTo>
                <a:lnTo>
                  <a:pt x="2083943" y="984663"/>
                </a:lnTo>
                <a:lnTo>
                  <a:pt x="0" y="98466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8" name="Freeform 18"/>
          <p:cNvSpPr/>
          <p:nvPr/>
        </p:nvSpPr>
        <p:spPr>
          <a:xfrm>
            <a:off x="8427943" y="7888884"/>
            <a:ext cx="2083944" cy="984663"/>
          </a:xfrm>
          <a:custGeom>
            <a:avLst/>
            <a:gdLst/>
            <a:ahLst/>
            <a:cxnLst/>
            <a:rect l="l" t="t" r="r" b="b"/>
            <a:pathLst>
              <a:path w="2083944" h="984663">
                <a:moveTo>
                  <a:pt x="0" y="0"/>
                </a:moveTo>
                <a:lnTo>
                  <a:pt x="2083943" y="0"/>
                </a:lnTo>
                <a:lnTo>
                  <a:pt x="2083943" y="984664"/>
                </a:lnTo>
                <a:lnTo>
                  <a:pt x="0" y="98466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19" name="Group 19"/>
          <p:cNvGrpSpPr/>
          <p:nvPr/>
        </p:nvGrpSpPr>
        <p:grpSpPr>
          <a:xfrm>
            <a:off x="8427943" y="1497071"/>
            <a:ext cx="2114475" cy="1016621"/>
            <a:chOff x="0" y="0"/>
            <a:chExt cx="554299" cy="266502"/>
          </a:xfrm>
        </p:grpSpPr>
        <p:sp>
          <p:nvSpPr>
            <p:cNvPr id="20" name="Freeform 20"/>
            <p:cNvSpPr/>
            <p:nvPr/>
          </p:nvSpPr>
          <p:spPr>
            <a:xfrm>
              <a:off x="0" y="0"/>
              <a:ext cx="554299" cy="266502"/>
            </a:xfrm>
            <a:custGeom>
              <a:avLst/>
              <a:gdLst/>
              <a:ahLst/>
              <a:cxnLst/>
              <a:rect l="l" t="t" r="r" b="b"/>
              <a:pathLst>
                <a:path w="554299" h="266502">
                  <a:moveTo>
                    <a:pt x="32953" y="0"/>
                  </a:moveTo>
                  <a:lnTo>
                    <a:pt x="521347" y="0"/>
                  </a:lnTo>
                  <a:cubicBezTo>
                    <a:pt x="530086" y="0"/>
                    <a:pt x="538468" y="3472"/>
                    <a:pt x="544647" y="9652"/>
                  </a:cubicBezTo>
                  <a:cubicBezTo>
                    <a:pt x="550827" y="15831"/>
                    <a:pt x="554299" y="24213"/>
                    <a:pt x="554299" y="32953"/>
                  </a:cubicBezTo>
                  <a:lnTo>
                    <a:pt x="554299" y="233550"/>
                  </a:lnTo>
                  <a:cubicBezTo>
                    <a:pt x="554299" y="242289"/>
                    <a:pt x="550827" y="250671"/>
                    <a:pt x="544647" y="256851"/>
                  </a:cubicBezTo>
                  <a:cubicBezTo>
                    <a:pt x="538468" y="263030"/>
                    <a:pt x="530086" y="266502"/>
                    <a:pt x="521347" y="266502"/>
                  </a:cubicBezTo>
                  <a:lnTo>
                    <a:pt x="32953" y="266502"/>
                  </a:lnTo>
                  <a:cubicBezTo>
                    <a:pt x="24213" y="266502"/>
                    <a:pt x="15831" y="263030"/>
                    <a:pt x="9652" y="256851"/>
                  </a:cubicBezTo>
                  <a:cubicBezTo>
                    <a:pt x="3472" y="250671"/>
                    <a:pt x="0" y="242289"/>
                    <a:pt x="0" y="233550"/>
                  </a:cubicBezTo>
                  <a:lnTo>
                    <a:pt x="0" y="32953"/>
                  </a:lnTo>
                  <a:cubicBezTo>
                    <a:pt x="0" y="24213"/>
                    <a:pt x="3472" y="15831"/>
                    <a:pt x="9652" y="9652"/>
                  </a:cubicBezTo>
                  <a:cubicBezTo>
                    <a:pt x="15831" y="3472"/>
                    <a:pt x="24213" y="0"/>
                    <a:pt x="32953" y="0"/>
                  </a:cubicBezTo>
                  <a:close/>
                </a:path>
              </a:pathLst>
            </a:custGeom>
            <a:solidFill>
              <a:srgbClr val="46A4F2"/>
            </a:solidFill>
          </p:spPr>
        </p:sp>
        <p:sp>
          <p:nvSpPr>
            <p:cNvPr id="21" name="TextBox 21"/>
            <p:cNvSpPr txBox="1"/>
            <p:nvPr/>
          </p:nvSpPr>
          <p:spPr>
            <a:xfrm>
              <a:off x="0" y="-95250"/>
              <a:ext cx="554299" cy="361752"/>
            </a:xfrm>
            <a:prstGeom prst="rect">
              <a:avLst/>
            </a:prstGeom>
          </p:spPr>
          <p:txBody>
            <a:bodyPr lIns="51038" tIns="51038" rIns="51038" bIns="51038" rtlCol="0" anchor="ctr"/>
            <a:lstStyle/>
            <a:p>
              <a:pPr algn="ctr">
                <a:lnSpc>
                  <a:spcPts val="6299"/>
                </a:lnSpc>
              </a:pPr>
              <a:r>
                <a:rPr lang="en-US" sz="4499">
                  <a:solidFill>
                    <a:srgbClr val="FFFFFF"/>
                  </a:solidFill>
                  <a:latin typeface="Lilita One"/>
                  <a:ea typeface="Lilita One"/>
                  <a:cs typeface="Lilita One"/>
                  <a:sym typeface="Lilita One"/>
                </a:rPr>
                <a:t>User</a:t>
              </a:r>
            </a:p>
          </p:txBody>
        </p:sp>
      </p:grpSp>
      <p:grpSp>
        <p:nvGrpSpPr>
          <p:cNvPr id="22" name="Group 22"/>
          <p:cNvGrpSpPr/>
          <p:nvPr/>
        </p:nvGrpSpPr>
        <p:grpSpPr>
          <a:xfrm>
            <a:off x="6189387" y="3027991"/>
            <a:ext cx="1833912" cy="960761"/>
            <a:chOff x="0" y="0"/>
            <a:chExt cx="480751" cy="251859"/>
          </a:xfrm>
        </p:grpSpPr>
        <p:sp>
          <p:nvSpPr>
            <p:cNvPr id="23" name="Freeform 23"/>
            <p:cNvSpPr/>
            <p:nvPr/>
          </p:nvSpPr>
          <p:spPr>
            <a:xfrm>
              <a:off x="0" y="0"/>
              <a:ext cx="480751" cy="251859"/>
            </a:xfrm>
            <a:custGeom>
              <a:avLst/>
              <a:gdLst/>
              <a:ahLst/>
              <a:cxnLst/>
              <a:rect l="l" t="t" r="r" b="b"/>
              <a:pathLst>
                <a:path w="480751" h="251859">
                  <a:moveTo>
                    <a:pt x="37994" y="0"/>
                  </a:moveTo>
                  <a:lnTo>
                    <a:pt x="442757" y="0"/>
                  </a:lnTo>
                  <a:cubicBezTo>
                    <a:pt x="463740" y="0"/>
                    <a:pt x="480751" y="17010"/>
                    <a:pt x="480751" y="37994"/>
                  </a:cubicBezTo>
                  <a:lnTo>
                    <a:pt x="480751" y="213865"/>
                  </a:lnTo>
                  <a:cubicBezTo>
                    <a:pt x="480751" y="234848"/>
                    <a:pt x="463740" y="251859"/>
                    <a:pt x="442757" y="251859"/>
                  </a:cubicBezTo>
                  <a:lnTo>
                    <a:pt x="37994" y="251859"/>
                  </a:lnTo>
                  <a:cubicBezTo>
                    <a:pt x="17010" y="251859"/>
                    <a:pt x="0" y="234848"/>
                    <a:pt x="0" y="213865"/>
                  </a:cubicBezTo>
                  <a:lnTo>
                    <a:pt x="0" y="37994"/>
                  </a:lnTo>
                  <a:cubicBezTo>
                    <a:pt x="0" y="17010"/>
                    <a:pt x="17010" y="0"/>
                    <a:pt x="37994" y="0"/>
                  </a:cubicBezTo>
                  <a:close/>
                </a:path>
              </a:pathLst>
            </a:custGeom>
            <a:solidFill>
              <a:srgbClr val="56C3D0"/>
            </a:solidFill>
          </p:spPr>
        </p:sp>
        <p:sp>
          <p:nvSpPr>
            <p:cNvPr id="24" name="TextBox 24"/>
            <p:cNvSpPr txBox="1"/>
            <p:nvPr/>
          </p:nvSpPr>
          <p:spPr>
            <a:xfrm>
              <a:off x="0" y="-76200"/>
              <a:ext cx="480751" cy="328059"/>
            </a:xfrm>
            <a:prstGeom prst="rect">
              <a:avLst/>
            </a:prstGeom>
          </p:spPr>
          <p:txBody>
            <a:bodyPr lIns="51038" tIns="51038" rIns="51038" bIns="51038" rtlCol="0" anchor="ctr"/>
            <a:lstStyle/>
            <a:p>
              <a:pPr algn="ctr">
                <a:lnSpc>
                  <a:spcPts val="5039"/>
                </a:lnSpc>
              </a:pPr>
              <a:r>
                <a:rPr lang="en-US" sz="3599">
                  <a:solidFill>
                    <a:srgbClr val="FFFFFF"/>
                  </a:solidFill>
                  <a:latin typeface="Lilita One"/>
                  <a:ea typeface="Lilita One"/>
                  <a:cs typeface="Lilita One"/>
                  <a:sym typeface="Lilita One"/>
                </a:rPr>
                <a:t>Client</a:t>
              </a:r>
            </a:p>
          </p:txBody>
        </p:sp>
      </p:grpSp>
      <p:grpSp>
        <p:nvGrpSpPr>
          <p:cNvPr id="25" name="Group 25"/>
          <p:cNvGrpSpPr/>
          <p:nvPr/>
        </p:nvGrpSpPr>
        <p:grpSpPr>
          <a:xfrm>
            <a:off x="11055071" y="3027991"/>
            <a:ext cx="1901196" cy="887488"/>
            <a:chOff x="0" y="0"/>
            <a:chExt cx="498389" cy="232651"/>
          </a:xfrm>
        </p:grpSpPr>
        <p:sp>
          <p:nvSpPr>
            <p:cNvPr id="26" name="Freeform 26"/>
            <p:cNvSpPr/>
            <p:nvPr/>
          </p:nvSpPr>
          <p:spPr>
            <a:xfrm>
              <a:off x="0" y="0"/>
              <a:ext cx="498389" cy="232651"/>
            </a:xfrm>
            <a:custGeom>
              <a:avLst/>
              <a:gdLst/>
              <a:ahLst/>
              <a:cxnLst/>
              <a:rect l="l" t="t" r="r" b="b"/>
              <a:pathLst>
                <a:path w="498389" h="232651">
                  <a:moveTo>
                    <a:pt x="36649" y="0"/>
                  </a:moveTo>
                  <a:lnTo>
                    <a:pt x="461740" y="0"/>
                  </a:lnTo>
                  <a:cubicBezTo>
                    <a:pt x="471460" y="0"/>
                    <a:pt x="480782" y="3861"/>
                    <a:pt x="487655" y="10734"/>
                  </a:cubicBezTo>
                  <a:cubicBezTo>
                    <a:pt x="494528" y="17607"/>
                    <a:pt x="498389" y="26929"/>
                    <a:pt x="498389" y="36649"/>
                  </a:cubicBezTo>
                  <a:lnTo>
                    <a:pt x="498389" y="196001"/>
                  </a:lnTo>
                  <a:cubicBezTo>
                    <a:pt x="498389" y="216242"/>
                    <a:pt x="481981" y="232651"/>
                    <a:pt x="461740" y="232651"/>
                  </a:cubicBezTo>
                  <a:lnTo>
                    <a:pt x="36649" y="232651"/>
                  </a:lnTo>
                  <a:cubicBezTo>
                    <a:pt x="16408" y="232651"/>
                    <a:pt x="0" y="216242"/>
                    <a:pt x="0" y="196001"/>
                  </a:cubicBezTo>
                  <a:lnTo>
                    <a:pt x="0" y="36649"/>
                  </a:lnTo>
                  <a:cubicBezTo>
                    <a:pt x="0" y="16408"/>
                    <a:pt x="16408" y="0"/>
                    <a:pt x="36649" y="0"/>
                  </a:cubicBezTo>
                  <a:close/>
                </a:path>
              </a:pathLst>
            </a:custGeom>
            <a:solidFill>
              <a:srgbClr val="56C3D0"/>
            </a:solidFill>
            <a:ln cap="sq">
              <a:noFill/>
              <a:prstDash val="solid"/>
              <a:miter/>
            </a:ln>
          </p:spPr>
        </p:sp>
        <p:sp>
          <p:nvSpPr>
            <p:cNvPr id="27" name="TextBox 27"/>
            <p:cNvSpPr txBox="1"/>
            <p:nvPr/>
          </p:nvSpPr>
          <p:spPr>
            <a:xfrm>
              <a:off x="0" y="-76200"/>
              <a:ext cx="498389" cy="308851"/>
            </a:xfrm>
            <a:prstGeom prst="rect">
              <a:avLst/>
            </a:prstGeom>
          </p:spPr>
          <p:txBody>
            <a:bodyPr lIns="51038" tIns="51038" rIns="51038" bIns="51038" rtlCol="0" anchor="ctr"/>
            <a:lstStyle/>
            <a:p>
              <a:pPr marL="0" lvl="0" indent="0" algn="ctr">
                <a:lnSpc>
                  <a:spcPts val="5039"/>
                </a:lnSpc>
                <a:spcBef>
                  <a:spcPct val="0"/>
                </a:spcBef>
              </a:pPr>
              <a:r>
                <a:rPr lang="en-US" sz="3599" u="none" strike="noStrike">
                  <a:solidFill>
                    <a:srgbClr val="FFFFFF"/>
                  </a:solidFill>
                  <a:latin typeface="Lilita One"/>
                  <a:ea typeface="Lilita One"/>
                  <a:cs typeface="Lilita One"/>
                  <a:sym typeface="Lilita One"/>
                </a:rPr>
                <a:t>Experts</a:t>
              </a:r>
            </a:p>
          </p:txBody>
        </p:sp>
      </p:grpSp>
      <p:grpSp>
        <p:nvGrpSpPr>
          <p:cNvPr id="28" name="Group 28"/>
          <p:cNvGrpSpPr/>
          <p:nvPr/>
        </p:nvGrpSpPr>
        <p:grpSpPr>
          <a:xfrm>
            <a:off x="11055071" y="4192748"/>
            <a:ext cx="3053605" cy="872237"/>
            <a:chOff x="0" y="0"/>
            <a:chExt cx="800487" cy="228653"/>
          </a:xfrm>
        </p:grpSpPr>
        <p:sp>
          <p:nvSpPr>
            <p:cNvPr id="29" name="Freeform 29"/>
            <p:cNvSpPr/>
            <p:nvPr/>
          </p:nvSpPr>
          <p:spPr>
            <a:xfrm>
              <a:off x="0" y="0"/>
              <a:ext cx="800487" cy="228653"/>
            </a:xfrm>
            <a:custGeom>
              <a:avLst/>
              <a:gdLst/>
              <a:ahLst/>
              <a:cxnLst/>
              <a:rect l="l" t="t" r="r" b="b"/>
              <a:pathLst>
                <a:path w="800487" h="228653">
                  <a:moveTo>
                    <a:pt x="22818" y="0"/>
                  </a:moveTo>
                  <a:lnTo>
                    <a:pt x="777669" y="0"/>
                  </a:lnTo>
                  <a:cubicBezTo>
                    <a:pt x="790271" y="0"/>
                    <a:pt x="800487" y="10216"/>
                    <a:pt x="800487" y="22818"/>
                  </a:cubicBezTo>
                  <a:lnTo>
                    <a:pt x="800487" y="205835"/>
                  </a:lnTo>
                  <a:cubicBezTo>
                    <a:pt x="800487" y="218437"/>
                    <a:pt x="790271" y="228653"/>
                    <a:pt x="777669" y="228653"/>
                  </a:cubicBezTo>
                  <a:lnTo>
                    <a:pt x="22818" y="228653"/>
                  </a:lnTo>
                  <a:cubicBezTo>
                    <a:pt x="10216" y="228653"/>
                    <a:pt x="0" y="218437"/>
                    <a:pt x="0" y="205835"/>
                  </a:cubicBezTo>
                  <a:lnTo>
                    <a:pt x="0" y="22818"/>
                  </a:lnTo>
                  <a:cubicBezTo>
                    <a:pt x="0" y="10216"/>
                    <a:pt x="10216" y="0"/>
                    <a:pt x="22818" y="0"/>
                  </a:cubicBezTo>
                  <a:close/>
                </a:path>
              </a:pathLst>
            </a:custGeom>
            <a:solidFill>
              <a:srgbClr val="56C3D0"/>
            </a:solidFill>
          </p:spPr>
        </p:sp>
        <p:sp>
          <p:nvSpPr>
            <p:cNvPr id="30" name="TextBox 30"/>
            <p:cNvSpPr txBox="1"/>
            <p:nvPr/>
          </p:nvSpPr>
          <p:spPr>
            <a:xfrm>
              <a:off x="0" y="-85725"/>
              <a:ext cx="800487" cy="314378"/>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Post a Service</a:t>
              </a:r>
            </a:p>
          </p:txBody>
        </p:sp>
      </p:grpSp>
      <p:grpSp>
        <p:nvGrpSpPr>
          <p:cNvPr id="31" name="Group 31"/>
          <p:cNvGrpSpPr/>
          <p:nvPr/>
        </p:nvGrpSpPr>
        <p:grpSpPr>
          <a:xfrm>
            <a:off x="4425041" y="4192748"/>
            <a:ext cx="3598258" cy="960761"/>
            <a:chOff x="0" y="0"/>
            <a:chExt cx="943265" cy="251859"/>
          </a:xfrm>
        </p:grpSpPr>
        <p:sp>
          <p:nvSpPr>
            <p:cNvPr id="32" name="Freeform 32"/>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33" name="TextBox 33"/>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Ask for service</a:t>
              </a:r>
            </a:p>
          </p:txBody>
        </p:sp>
      </p:grpSp>
      <p:grpSp>
        <p:nvGrpSpPr>
          <p:cNvPr id="34" name="Group 34"/>
          <p:cNvGrpSpPr/>
          <p:nvPr/>
        </p:nvGrpSpPr>
        <p:grpSpPr>
          <a:xfrm>
            <a:off x="11055071" y="5306624"/>
            <a:ext cx="3701951" cy="1217874"/>
            <a:chOff x="0" y="0"/>
            <a:chExt cx="970448" cy="319260"/>
          </a:xfrm>
        </p:grpSpPr>
        <p:sp>
          <p:nvSpPr>
            <p:cNvPr id="35" name="Freeform 35"/>
            <p:cNvSpPr/>
            <p:nvPr/>
          </p:nvSpPr>
          <p:spPr>
            <a:xfrm>
              <a:off x="0" y="0"/>
              <a:ext cx="970448" cy="319260"/>
            </a:xfrm>
            <a:custGeom>
              <a:avLst/>
              <a:gdLst/>
              <a:ahLst/>
              <a:cxnLst/>
              <a:rect l="l" t="t" r="r" b="b"/>
              <a:pathLst>
                <a:path w="970448" h="319260">
                  <a:moveTo>
                    <a:pt x="18822" y="0"/>
                  </a:moveTo>
                  <a:lnTo>
                    <a:pt x="951626" y="0"/>
                  </a:lnTo>
                  <a:cubicBezTo>
                    <a:pt x="962021" y="0"/>
                    <a:pt x="970448" y="8427"/>
                    <a:pt x="970448" y="18822"/>
                  </a:cubicBezTo>
                  <a:lnTo>
                    <a:pt x="970448" y="300438"/>
                  </a:lnTo>
                  <a:cubicBezTo>
                    <a:pt x="970448" y="305430"/>
                    <a:pt x="968465" y="310217"/>
                    <a:pt x="964935" y="313747"/>
                  </a:cubicBezTo>
                  <a:cubicBezTo>
                    <a:pt x="961406" y="317277"/>
                    <a:pt x="956618" y="319260"/>
                    <a:pt x="951626" y="319260"/>
                  </a:cubicBezTo>
                  <a:lnTo>
                    <a:pt x="18822" y="319260"/>
                  </a:lnTo>
                  <a:cubicBezTo>
                    <a:pt x="13830" y="319260"/>
                    <a:pt x="9043" y="317277"/>
                    <a:pt x="5513" y="313747"/>
                  </a:cubicBezTo>
                  <a:cubicBezTo>
                    <a:pt x="1983" y="310217"/>
                    <a:pt x="0" y="305430"/>
                    <a:pt x="0" y="300438"/>
                  </a:cubicBezTo>
                  <a:lnTo>
                    <a:pt x="0" y="18822"/>
                  </a:lnTo>
                  <a:cubicBezTo>
                    <a:pt x="0" y="13830"/>
                    <a:pt x="1983" y="9043"/>
                    <a:pt x="5513" y="5513"/>
                  </a:cubicBezTo>
                  <a:cubicBezTo>
                    <a:pt x="9043" y="1983"/>
                    <a:pt x="13830" y="0"/>
                    <a:pt x="18822" y="0"/>
                  </a:cubicBezTo>
                  <a:close/>
                </a:path>
              </a:pathLst>
            </a:custGeom>
            <a:solidFill>
              <a:srgbClr val="56C3D0"/>
            </a:solidFill>
          </p:spPr>
        </p:sp>
        <p:sp>
          <p:nvSpPr>
            <p:cNvPr id="36" name="TextBox 36"/>
            <p:cNvSpPr txBox="1"/>
            <p:nvPr/>
          </p:nvSpPr>
          <p:spPr>
            <a:xfrm>
              <a:off x="0" y="9525"/>
              <a:ext cx="970448" cy="309735"/>
            </a:xfrm>
            <a:prstGeom prst="rect">
              <a:avLst/>
            </a:prstGeom>
          </p:spPr>
          <p:txBody>
            <a:bodyPr lIns="51038" tIns="51038" rIns="51038" bIns="51038" rtlCol="0" anchor="ctr"/>
            <a:lstStyle/>
            <a:p>
              <a:pPr algn="ctr">
                <a:lnSpc>
                  <a:spcPts val="4139"/>
                </a:lnSpc>
              </a:pPr>
              <a:r>
                <a:rPr lang="en-US" sz="3599">
                  <a:solidFill>
                    <a:srgbClr val="FFFFFF"/>
                  </a:solidFill>
                  <a:latin typeface="Lilita One"/>
                  <a:ea typeface="Lilita One"/>
                  <a:cs typeface="Lilita One"/>
                  <a:sym typeface="Lilita One"/>
                </a:rPr>
                <a:t>Search Jobs by location,price</a:t>
              </a:r>
            </a:p>
          </p:txBody>
        </p:sp>
      </p:grpSp>
      <p:grpSp>
        <p:nvGrpSpPr>
          <p:cNvPr id="37" name="Group 37"/>
          <p:cNvGrpSpPr/>
          <p:nvPr/>
        </p:nvGrpSpPr>
        <p:grpSpPr>
          <a:xfrm>
            <a:off x="11055071" y="7912809"/>
            <a:ext cx="3598258" cy="960761"/>
            <a:chOff x="0" y="0"/>
            <a:chExt cx="943265" cy="251859"/>
          </a:xfrm>
        </p:grpSpPr>
        <p:sp>
          <p:nvSpPr>
            <p:cNvPr id="38" name="Freeform 38"/>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39" name="TextBox 39"/>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Confirm Job</a:t>
              </a:r>
            </a:p>
          </p:txBody>
        </p:sp>
      </p:grpSp>
      <p:grpSp>
        <p:nvGrpSpPr>
          <p:cNvPr id="40" name="Group 40"/>
          <p:cNvGrpSpPr/>
          <p:nvPr/>
        </p:nvGrpSpPr>
        <p:grpSpPr>
          <a:xfrm>
            <a:off x="4425041" y="9155853"/>
            <a:ext cx="3598258" cy="960761"/>
            <a:chOff x="0" y="0"/>
            <a:chExt cx="943265" cy="251859"/>
          </a:xfrm>
        </p:grpSpPr>
        <p:sp>
          <p:nvSpPr>
            <p:cNvPr id="41" name="Freeform 41"/>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42" name="TextBox 42"/>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Pay &amp; Review</a:t>
              </a:r>
            </a:p>
          </p:txBody>
        </p:sp>
      </p:grpSp>
      <p:sp>
        <p:nvSpPr>
          <p:cNvPr id="43" name="Freeform 43"/>
          <p:cNvSpPr/>
          <p:nvPr/>
        </p:nvSpPr>
        <p:spPr>
          <a:xfrm>
            <a:off x="8427943" y="6674527"/>
            <a:ext cx="2083944" cy="984663"/>
          </a:xfrm>
          <a:custGeom>
            <a:avLst/>
            <a:gdLst/>
            <a:ahLst/>
            <a:cxnLst/>
            <a:rect l="l" t="t" r="r" b="b"/>
            <a:pathLst>
              <a:path w="2083944" h="984663">
                <a:moveTo>
                  <a:pt x="0" y="0"/>
                </a:moveTo>
                <a:lnTo>
                  <a:pt x="2083943" y="0"/>
                </a:lnTo>
                <a:lnTo>
                  <a:pt x="2083943" y="984664"/>
                </a:lnTo>
                <a:lnTo>
                  <a:pt x="0" y="98466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44" name="Group 44"/>
          <p:cNvGrpSpPr/>
          <p:nvPr/>
        </p:nvGrpSpPr>
        <p:grpSpPr>
          <a:xfrm>
            <a:off x="2733051" y="5390933"/>
            <a:ext cx="5290247" cy="1113679"/>
            <a:chOff x="0" y="0"/>
            <a:chExt cx="1386812" cy="291945"/>
          </a:xfrm>
        </p:grpSpPr>
        <p:sp>
          <p:nvSpPr>
            <p:cNvPr id="45" name="Freeform 45"/>
            <p:cNvSpPr/>
            <p:nvPr/>
          </p:nvSpPr>
          <p:spPr>
            <a:xfrm>
              <a:off x="0" y="0"/>
              <a:ext cx="1386812" cy="291945"/>
            </a:xfrm>
            <a:custGeom>
              <a:avLst/>
              <a:gdLst/>
              <a:ahLst/>
              <a:cxnLst/>
              <a:rect l="l" t="t" r="r" b="b"/>
              <a:pathLst>
                <a:path w="1386812" h="291945">
                  <a:moveTo>
                    <a:pt x="13171" y="0"/>
                  </a:moveTo>
                  <a:lnTo>
                    <a:pt x="1373641" y="0"/>
                  </a:lnTo>
                  <a:cubicBezTo>
                    <a:pt x="1377134" y="0"/>
                    <a:pt x="1380484" y="1388"/>
                    <a:pt x="1382955" y="3858"/>
                  </a:cubicBezTo>
                  <a:cubicBezTo>
                    <a:pt x="1385425" y="6328"/>
                    <a:pt x="1386812" y="9678"/>
                    <a:pt x="1386812" y="13171"/>
                  </a:cubicBezTo>
                  <a:lnTo>
                    <a:pt x="1386812" y="278774"/>
                  </a:lnTo>
                  <a:cubicBezTo>
                    <a:pt x="1386812" y="282268"/>
                    <a:pt x="1385425" y="285618"/>
                    <a:pt x="1382955" y="288088"/>
                  </a:cubicBezTo>
                  <a:cubicBezTo>
                    <a:pt x="1380484" y="290558"/>
                    <a:pt x="1377134" y="291945"/>
                    <a:pt x="1373641" y="291945"/>
                  </a:cubicBezTo>
                  <a:lnTo>
                    <a:pt x="13171" y="291945"/>
                  </a:lnTo>
                  <a:cubicBezTo>
                    <a:pt x="9678" y="291945"/>
                    <a:pt x="6328" y="290558"/>
                    <a:pt x="3858" y="288088"/>
                  </a:cubicBezTo>
                  <a:cubicBezTo>
                    <a:pt x="1388" y="285618"/>
                    <a:pt x="0" y="282268"/>
                    <a:pt x="0" y="278774"/>
                  </a:cubicBezTo>
                  <a:lnTo>
                    <a:pt x="0" y="13171"/>
                  </a:lnTo>
                  <a:cubicBezTo>
                    <a:pt x="0" y="9678"/>
                    <a:pt x="1388" y="6328"/>
                    <a:pt x="3858" y="3858"/>
                  </a:cubicBezTo>
                  <a:cubicBezTo>
                    <a:pt x="6328" y="1388"/>
                    <a:pt x="9678" y="0"/>
                    <a:pt x="13171" y="0"/>
                  </a:cubicBezTo>
                  <a:close/>
                </a:path>
              </a:pathLst>
            </a:custGeom>
            <a:solidFill>
              <a:srgbClr val="56C3D0"/>
            </a:solidFill>
          </p:spPr>
        </p:sp>
        <p:sp>
          <p:nvSpPr>
            <p:cNvPr id="46" name="TextBox 46"/>
            <p:cNvSpPr txBox="1"/>
            <p:nvPr/>
          </p:nvSpPr>
          <p:spPr>
            <a:xfrm>
              <a:off x="0" y="28575"/>
              <a:ext cx="1386812" cy="263370"/>
            </a:xfrm>
            <a:prstGeom prst="rect">
              <a:avLst/>
            </a:prstGeom>
          </p:spPr>
          <p:txBody>
            <a:bodyPr lIns="51038" tIns="51038" rIns="51038" bIns="51038" rtlCol="0" anchor="ctr"/>
            <a:lstStyle/>
            <a:p>
              <a:pPr algn="ctr">
                <a:lnSpc>
                  <a:spcPts val="3637"/>
                </a:lnSpc>
              </a:pPr>
              <a:r>
                <a:rPr lang="en-US" sz="3399">
                  <a:solidFill>
                    <a:srgbClr val="FFFFFF"/>
                  </a:solidFill>
                  <a:latin typeface="Lilita One"/>
                  <a:ea typeface="Lilita One"/>
                  <a:cs typeface="Lilita One"/>
                  <a:sym typeface="Lilita One"/>
                </a:rPr>
                <a:t>Search experts by location, rate,price</a:t>
              </a:r>
            </a:p>
          </p:txBody>
        </p:sp>
      </p:grpSp>
      <p:grpSp>
        <p:nvGrpSpPr>
          <p:cNvPr id="47" name="Group 47"/>
          <p:cNvGrpSpPr/>
          <p:nvPr/>
        </p:nvGrpSpPr>
        <p:grpSpPr>
          <a:xfrm>
            <a:off x="4049021" y="7912809"/>
            <a:ext cx="3974278" cy="960761"/>
            <a:chOff x="0" y="0"/>
            <a:chExt cx="1041837" cy="251859"/>
          </a:xfrm>
        </p:grpSpPr>
        <p:sp>
          <p:nvSpPr>
            <p:cNvPr id="48" name="Freeform 48"/>
            <p:cNvSpPr/>
            <p:nvPr/>
          </p:nvSpPr>
          <p:spPr>
            <a:xfrm>
              <a:off x="0" y="0"/>
              <a:ext cx="1041837" cy="251859"/>
            </a:xfrm>
            <a:custGeom>
              <a:avLst/>
              <a:gdLst/>
              <a:ahLst/>
              <a:cxnLst/>
              <a:rect l="l" t="t" r="r" b="b"/>
              <a:pathLst>
                <a:path w="1041837" h="251859">
                  <a:moveTo>
                    <a:pt x="17532" y="0"/>
                  </a:moveTo>
                  <a:lnTo>
                    <a:pt x="1024305" y="0"/>
                  </a:lnTo>
                  <a:cubicBezTo>
                    <a:pt x="1028955" y="0"/>
                    <a:pt x="1033414" y="1847"/>
                    <a:pt x="1036702" y="5135"/>
                  </a:cubicBezTo>
                  <a:cubicBezTo>
                    <a:pt x="1039990" y="8423"/>
                    <a:pt x="1041837" y="12882"/>
                    <a:pt x="1041837" y="17532"/>
                  </a:cubicBezTo>
                  <a:lnTo>
                    <a:pt x="1041837" y="234327"/>
                  </a:lnTo>
                  <a:cubicBezTo>
                    <a:pt x="1041837" y="238976"/>
                    <a:pt x="1039990" y="243436"/>
                    <a:pt x="1036702" y="246724"/>
                  </a:cubicBezTo>
                  <a:cubicBezTo>
                    <a:pt x="1033414" y="250012"/>
                    <a:pt x="1028955" y="251859"/>
                    <a:pt x="1024305" y="251859"/>
                  </a:cubicBezTo>
                  <a:lnTo>
                    <a:pt x="17532" y="251859"/>
                  </a:lnTo>
                  <a:cubicBezTo>
                    <a:pt x="12882" y="251859"/>
                    <a:pt x="8423" y="250012"/>
                    <a:pt x="5135" y="246724"/>
                  </a:cubicBezTo>
                  <a:cubicBezTo>
                    <a:pt x="1847" y="243436"/>
                    <a:pt x="0" y="238976"/>
                    <a:pt x="0" y="234327"/>
                  </a:cubicBezTo>
                  <a:lnTo>
                    <a:pt x="0" y="17532"/>
                  </a:lnTo>
                  <a:cubicBezTo>
                    <a:pt x="0" y="12882"/>
                    <a:pt x="1847" y="8423"/>
                    <a:pt x="5135" y="5135"/>
                  </a:cubicBezTo>
                  <a:cubicBezTo>
                    <a:pt x="8423" y="1847"/>
                    <a:pt x="12882" y="0"/>
                    <a:pt x="17532" y="0"/>
                  </a:cubicBezTo>
                  <a:close/>
                </a:path>
              </a:pathLst>
            </a:custGeom>
            <a:solidFill>
              <a:srgbClr val="56C3D0"/>
            </a:solidFill>
          </p:spPr>
        </p:sp>
        <p:sp>
          <p:nvSpPr>
            <p:cNvPr id="49" name="TextBox 49"/>
            <p:cNvSpPr txBox="1"/>
            <p:nvPr/>
          </p:nvSpPr>
          <p:spPr>
            <a:xfrm>
              <a:off x="0" y="-76200"/>
              <a:ext cx="1041837" cy="328059"/>
            </a:xfrm>
            <a:prstGeom prst="rect">
              <a:avLst/>
            </a:prstGeom>
          </p:spPr>
          <p:txBody>
            <a:bodyPr lIns="51038" tIns="51038" rIns="51038" bIns="51038" rtlCol="0" anchor="ctr"/>
            <a:lstStyle/>
            <a:p>
              <a:pPr algn="ctr">
                <a:lnSpc>
                  <a:spcPts val="5039"/>
                </a:lnSpc>
              </a:pPr>
              <a:r>
                <a:rPr lang="en-US" sz="3599">
                  <a:solidFill>
                    <a:srgbClr val="FFFFFF"/>
                  </a:solidFill>
                  <a:latin typeface="Lilita One"/>
                  <a:ea typeface="Lilita One"/>
                  <a:cs typeface="Lilita One"/>
                  <a:sym typeface="Lilita One"/>
                </a:rPr>
                <a:t>Booking Confirmed</a:t>
              </a:r>
            </a:p>
          </p:txBody>
        </p:sp>
      </p:grpSp>
      <p:grpSp>
        <p:nvGrpSpPr>
          <p:cNvPr id="50" name="Group 50"/>
          <p:cNvGrpSpPr/>
          <p:nvPr/>
        </p:nvGrpSpPr>
        <p:grpSpPr>
          <a:xfrm>
            <a:off x="11055071" y="9155853"/>
            <a:ext cx="3598258" cy="960761"/>
            <a:chOff x="0" y="0"/>
            <a:chExt cx="943265" cy="251859"/>
          </a:xfrm>
        </p:grpSpPr>
        <p:sp>
          <p:nvSpPr>
            <p:cNvPr id="51" name="Freeform 51"/>
            <p:cNvSpPr/>
            <p:nvPr/>
          </p:nvSpPr>
          <p:spPr>
            <a:xfrm>
              <a:off x="0" y="0"/>
              <a:ext cx="943265" cy="251859"/>
            </a:xfrm>
            <a:custGeom>
              <a:avLst/>
              <a:gdLst/>
              <a:ahLst/>
              <a:cxnLst/>
              <a:rect l="l" t="t" r="r" b="b"/>
              <a:pathLst>
                <a:path w="943265" h="251859">
                  <a:moveTo>
                    <a:pt x="19364" y="0"/>
                  </a:moveTo>
                  <a:lnTo>
                    <a:pt x="923901" y="0"/>
                  </a:lnTo>
                  <a:cubicBezTo>
                    <a:pt x="929037" y="0"/>
                    <a:pt x="933962" y="2040"/>
                    <a:pt x="937594" y="5672"/>
                  </a:cubicBezTo>
                  <a:cubicBezTo>
                    <a:pt x="941225" y="9303"/>
                    <a:pt x="943265" y="14228"/>
                    <a:pt x="943265" y="19364"/>
                  </a:cubicBezTo>
                  <a:lnTo>
                    <a:pt x="943265" y="232495"/>
                  </a:lnTo>
                  <a:cubicBezTo>
                    <a:pt x="943265" y="237630"/>
                    <a:pt x="941225" y="242556"/>
                    <a:pt x="937594" y="246187"/>
                  </a:cubicBezTo>
                  <a:cubicBezTo>
                    <a:pt x="933962" y="249819"/>
                    <a:pt x="929037" y="251859"/>
                    <a:pt x="923901" y="251859"/>
                  </a:cubicBezTo>
                  <a:lnTo>
                    <a:pt x="19364" y="251859"/>
                  </a:lnTo>
                  <a:cubicBezTo>
                    <a:pt x="14228" y="251859"/>
                    <a:pt x="9303" y="249819"/>
                    <a:pt x="5672" y="246187"/>
                  </a:cubicBezTo>
                  <a:cubicBezTo>
                    <a:pt x="2040" y="242556"/>
                    <a:pt x="0" y="237630"/>
                    <a:pt x="0" y="232495"/>
                  </a:cubicBezTo>
                  <a:lnTo>
                    <a:pt x="0" y="19364"/>
                  </a:lnTo>
                  <a:cubicBezTo>
                    <a:pt x="0" y="14228"/>
                    <a:pt x="2040" y="9303"/>
                    <a:pt x="5672" y="5672"/>
                  </a:cubicBezTo>
                  <a:cubicBezTo>
                    <a:pt x="9303" y="2040"/>
                    <a:pt x="14228" y="0"/>
                    <a:pt x="19364" y="0"/>
                  </a:cubicBezTo>
                  <a:close/>
                </a:path>
              </a:pathLst>
            </a:custGeom>
            <a:solidFill>
              <a:srgbClr val="56C3D0"/>
            </a:solidFill>
          </p:spPr>
        </p:sp>
        <p:sp>
          <p:nvSpPr>
            <p:cNvPr id="52" name="TextBox 52"/>
            <p:cNvSpPr txBox="1"/>
            <p:nvPr/>
          </p:nvSpPr>
          <p:spPr>
            <a:xfrm>
              <a:off x="0" y="-85725"/>
              <a:ext cx="943265" cy="337584"/>
            </a:xfrm>
            <a:prstGeom prst="rect">
              <a:avLst/>
            </a:prstGeom>
          </p:spPr>
          <p:txBody>
            <a:bodyPr lIns="51038" tIns="51038" rIns="51038" bIns="51038" rtlCol="0" anchor="ctr"/>
            <a:lstStyle/>
            <a:p>
              <a:pPr algn="ctr">
                <a:lnSpc>
                  <a:spcPts val="5459"/>
                </a:lnSpc>
              </a:pPr>
              <a:r>
                <a:rPr lang="en-US" sz="3899">
                  <a:solidFill>
                    <a:srgbClr val="FFFFFF"/>
                  </a:solidFill>
                  <a:latin typeface="Lilita One"/>
                  <a:ea typeface="Lilita One"/>
                  <a:cs typeface="Lilita One"/>
                  <a:sym typeface="Lilita One"/>
                </a:rPr>
                <a:t>Get Paid</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6" name="TextBox 6"/>
          <p:cNvSpPr txBox="1"/>
          <p:nvPr/>
        </p:nvSpPr>
        <p:spPr>
          <a:xfrm>
            <a:off x="4751838" y="4153209"/>
            <a:ext cx="8784324" cy="1266825"/>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a:solidFill>
                  <a:srgbClr val="4F9FA9"/>
                </a:solidFill>
                <a:latin typeface="League Spartan"/>
                <a:ea typeface="League Spartan"/>
                <a:cs typeface="League Spartan"/>
                <a:sym typeface="League Spartan"/>
              </a:rPr>
              <a:t>THANK YOU</a:t>
            </a:r>
          </a:p>
        </p:txBody>
      </p:sp>
      <p:sp>
        <p:nvSpPr>
          <p:cNvPr id="7" name="TextBox 7"/>
          <p:cNvSpPr txBox="1"/>
          <p:nvPr/>
        </p:nvSpPr>
        <p:spPr>
          <a:xfrm>
            <a:off x="6589181" y="5410509"/>
            <a:ext cx="5109638" cy="1487587"/>
          </a:xfrm>
          <a:prstGeom prst="rect">
            <a:avLst/>
          </a:prstGeom>
        </p:spPr>
        <p:txBody>
          <a:bodyPr lIns="0" tIns="0" rIns="0" bIns="0" rtlCol="0" anchor="t">
            <a:spAutoFit/>
          </a:bodyPr>
          <a:lstStyle/>
          <a:p>
            <a:pPr algn="ctr">
              <a:lnSpc>
                <a:spcPts val="5759"/>
              </a:lnSpc>
            </a:pPr>
            <a:r>
              <a:rPr lang="en-US" sz="4799" dirty="0" smtClean="0">
                <a:solidFill>
                  <a:srgbClr val="56C3D0"/>
                </a:solidFill>
                <a:latin typeface="DG Jory"/>
                <a:ea typeface="DG Jory"/>
                <a:cs typeface="DG Jory"/>
                <a:sym typeface="DG Jory"/>
              </a:rPr>
              <a:t>By</a:t>
            </a:r>
            <a:r>
              <a:rPr lang="en-US" sz="4799" dirty="0" smtClean="0">
                <a:solidFill>
                  <a:srgbClr val="56C3D0"/>
                </a:solidFill>
                <a:latin typeface="DG Jory"/>
                <a:ea typeface="DG Jory"/>
                <a:cs typeface="DG Jory"/>
                <a:sym typeface="DG Jory"/>
              </a:rPr>
              <a:t> </a:t>
            </a:r>
            <a:r>
              <a:rPr lang="en-US" sz="4799" dirty="0">
                <a:solidFill>
                  <a:srgbClr val="56C3D0"/>
                </a:solidFill>
                <a:latin typeface="DG Jory"/>
                <a:ea typeface="DG Jory"/>
                <a:cs typeface="DG Jory"/>
                <a:sym typeface="DG Jory"/>
              </a:rPr>
              <a:t>Team </a:t>
            </a:r>
            <a:r>
              <a:rPr lang="en-US" sz="4799" dirty="0" smtClean="0">
                <a:solidFill>
                  <a:srgbClr val="56C3D0"/>
                </a:solidFill>
                <a:latin typeface="DG Jory"/>
                <a:ea typeface="DG Jory"/>
                <a:cs typeface="DG Jory"/>
                <a:sym typeface="DG Jory"/>
              </a:rPr>
              <a:t> S</a:t>
            </a:r>
            <a:r>
              <a:rPr lang="en-US" sz="4799" dirty="0">
                <a:solidFill>
                  <a:srgbClr val="56C3D0"/>
                </a:solidFill>
                <a:latin typeface="DG Jory"/>
                <a:ea typeface="DG Jory"/>
                <a:cs typeface="DG Jory"/>
                <a:sym typeface="DG Jory"/>
              </a:rPr>
              <a:t>⁴</a:t>
            </a:r>
          </a:p>
          <a:p>
            <a:pPr algn="ctr">
              <a:lnSpc>
                <a:spcPts val="5759"/>
              </a:lnSpc>
            </a:pPr>
            <a:endParaRPr lang="en-US" sz="4799" dirty="0">
              <a:solidFill>
                <a:srgbClr val="56C3D0"/>
              </a:solidFill>
              <a:latin typeface="DG Jory"/>
              <a:ea typeface="DG Jory"/>
              <a:cs typeface="DG Jory"/>
              <a:sym typeface="DG Jory"/>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374</Words>
  <Application>Microsoft Office PowerPoint</Application>
  <PresentationFormat>Custom</PresentationFormat>
  <Paragraphs>38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Etna Sans Serif</vt:lpstr>
      <vt:lpstr>Calibri</vt:lpstr>
      <vt:lpstr>DG Jory</vt:lpstr>
      <vt:lpstr>Germania One</vt:lpstr>
      <vt:lpstr>League Spartan</vt:lpstr>
      <vt:lpstr>Lilita One</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SNaphire</dc:title>
  <cp:lastModifiedBy>HP</cp:lastModifiedBy>
  <cp:revision>4</cp:revision>
  <dcterms:created xsi:type="dcterms:W3CDTF">2006-08-16T00:00:00Z</dcterms:created>
  <dcterms:modified xsi:type="dcterms:W3CDTF">2025-06-29T17:53:14Z</dcterms:modified>
  <dc:identifier>DAGrvqj3IAo</dc:identifier>
</cp:coreProperties>
</file>