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67" r:id="rId4"/>
    <p:sldId id="268" r:id="rId5"/>
    <p:sldId id="269" r:id="rId6"/>
    <p:sldId id="258" r:id="rId7"/>
    <p:sldId id="272" r:id="rId8"/>
    <p:sldId id="273" r:id="rId9"/>
    <p:sldId id="275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91" r:id="rId21"/>
    <p:sldId id="286" r:id="rId22"/>
    <p:sldId id="287" r:id="rId23"/>
    <p:sldId id="288" r:id="rId24"/>
    <p:sldId id="289" r:id="rId25"/>
    <p:sldId id="290" r:id="rId26"/>
    <p:sldId id="292" r:id="rId27"/>
    <p:sldId id="271" r:id="rId28"/>
  </p:sldIdLst>
  <p:sldSz cx="9144000" cy="5143500" type="screen16x9"/>
  <p:notesSz cx="6858000" cy="9144000"/>
  <p:embeddedFontLst>
    <p:embeddedFont>
      <p:font typeface="Old Standard TT" panose="020B0604020202020204" charset="0"/>
      <p:regular r:id="rId30"/>
      <p:bold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130F3-3108-4DF0-8EE7-482942E2A1D3}" v="13" dt="2020-12-14T01:55:56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ib, Asadullah" userId="a568b8db-2aef-4097-b5f7-ed17341ae71c" providerId="ADAL" clId="{CDC130F3-3108-4DF0-8EE7-482942E2A1D3}"/>
    <pc:docChg chg="custSel modSld">
      <pc:chgData name="Galib, Asadullah" userId="a568b8db-2aef-4097-b5f7-ed17341ae71c" providerId="ADAL" clId="{CDC130F3-3108-4DF0-8EE7-482942E2A1D3}" dt="2020-12-14T01:56:41.602" v="41" actId="20577"/>
      <pc:docMkLst>
        <pc:docMk/>
      </pc:docMkLst>
      <pc:sldChg chg="modSp">
        <pc:chgData name="Galib, Asadullah" userId="a568b8db-2aef-4097-b5f7-ed17341ae71c" providerId="ADAL" clId="{CDC130F3-3108-4DF0-8EE7-482942E2A1D3}" dt="2020-12-14T01:55:56.030" v="13" actId="20577"/>
        <pc:sldMkLst>
          <pc:docMk/>
          <pc:sldMk cId="0" sldId="257"/>
        </pc:sldMkLst>
        <pc:spChg chg="mod">
          <ac:chgData name="Galib, Asadullah" userId="a568b8db-2aef-4097-b5f7-ed17341ae71c" providerId="ADAL" clId="{CDC130F3-3108-4DF0-8EE7-482942E2A1D3}" dt="2020-12-14T01:55:56.030" v="13" actId="20577"/>
          <ac:spMkLst>
            <pc:docMk/>
            <pc:sldMk cId="0" sldId="257"/>
            <ac:spMk id="64" creationId="{00000000-0000-0000-0000-000000000000}"/>
          </ac:spMkLst>
        </pc:spChg>
      </pc:sldChg>
      <pc:sldChg chg="modSp mod">
        <pc:chgData name="Galib, Asadullah" userId="a568b8db-2aef-4097-b5f7-ed17341ae71c" providerId="ADAL" clId="{CDC130F3-3108-4DF0-8EE7-482942E2A1D3}" dt="2020-12-14T01:56:03.637" v="14" actId="313"/>
        <pc:sldMkLst>
          <pc:docMk/>
          <pc:sldMk cId="640854139" sldId="268"/>
        </pc:sldMkLst>
        <pc:spChg chg="mod">
          <ac:chgData name="Galib, Asadullah" userId="a568b8db-2aef-4097-b5f7-ed17341ae71c" providerId="ADAL" clId="{CDC130F3-3108-4DF0-8EE7-482942E2A1D3}" dt="2020-12-14T01:56:03.637" v="14" actId="313"/>
          <ac:spMkLst>
            <pc:docMk/>
            <pc:sldMk cId="640854139" sldId="268"/>
            <ac:spMk id="2" creationId="{00000000-0000-0000-0000-000000000000}"/>
          </ac:spMkLst>
        </pc:spChg>
      </pc:sldChg>
      <pc:sldChg chg="modSp mod">
        <pc:chgData name="Galib, Asadullah" userId="a568b8db-2aef-4097-b5f7-ed17341ae71c" providerId="ADAL" clId="{CDC130F3-3108-4DF0-8EE7-482942E2A1D3}" dt="2020-12-14T01:56:41.602" v="41" actId="20577"/>
        <pc:sldMkLst>
          <pc:docMk/>
          <pc:sldMk cId="3530284237" sldId="269"/>
        </pc:sldMkLst>
        <pc:spChg chg="mod">
          <ac:chgData name="Galib, Asadullah" userId="a568b8db-2aef-4097-b5f7-ed17341ae71c" providerId="ADAL" clId="{CDC130F3-3108-4DF0-8EE7-482942E2A1D3}" dt="2020-12-14T01:56:41.602" v="41" actId="20577"/>
          <ac:spMkLst>
            <pc:docMk/>
            <pc:sldMk cId="3530284237" sldId="269"/>
            <ac:spMk id="64" creationId="{00000000-0000-0000-0000-000000000000}"/>
          </ac:spMkLst>
        </pc:spChg>
      </pc:sldChg>
      <pc:sldChg chg="modSp mod">
        <pc:chgData name="Galib, Asadullah" userId="a568b8db-2aef-4097-b5f7-ed17341ae71c" providerId="ADAL" clId="{CDC130F3-3108-4DF0-8EE7-482942E2A1D3}" dt="2020-12-14T01:55:39.854" v="0" actId="20577"/>
        <pc:sldMkLst>
          <pc:docMk/>
          <pc:sldMk cId="2775474717" sldId="271"/>
        </pc:sldMkLst>
        <pc:spChg chg="mod">
          <ac:chgData name="Galib, Asadullah" userId="a568b8db-2aef-4097-b5f7-ed17341ae71c" providerId="ADAL" clId="{CDC130F3-3108-4DF0-8EE7-482942E2A1D3}" dt="2020-12-14T01:55:39.854" v="0" actId="20577"/>
          <ac:spMkLst>
            <pc:docMk/>
            <pc:sldMk cId="2775474717" sldId="271"/>
            <ac:spMk id="3" creationId="{00000000-0000-0000-0000-000000000000}"/>
          </ac:spMkLst>
        </pc:spChg>
      </pc:sldChg>
    </pc:docChg>
  </pc:docChgLst>
  <pc:docChgLst>
    <pc:chgData name="Galib, Asadullah" userId="a568b8db-2aef-4097-b5f7-ed17341ae71c" providerId="ADAL" clId="{54E66E80-0B3C-4284-9BAE-5A0D86B7A149}"/>
    <pc:docChg chg="custSel modSld">
      <pc:chgData name="Galib, Asadullah" userId="a568b8db-2aef-4097-b5f7-ed17341ae71c" providerId="ADAL" clId="{54E66E80-0B3C-4284-9BAE-5A0D86B7A149}" dt="2020-11-11T12:01:07.986" v="6" actId="478"/>
      <pc:docMkLst>
        <pc:docMk/>
      </pc:docMkLst>
      <pc:sldChg chg="addSp delSp modSp mod modTransition delAnim modAnim modNotes">
        <pc:chgData name="Galib, Asadullah" userId="a568b8db-2aef-4097-b5f7-ed17341ae71c" providerId="ADAL" clId="{54E66E80-0B3C-4284-9BAE-5A0D86B7A149}" dt="2020-11-11T12:01:06.090" v="5" actId="478"/>
        <pc:sldMkLst>
          <pc:docMk/>
          <pc:sldMk cId="0" sldId="256"/>
        </pc:sldMkLst>
        <pc:picChg chg="add del mod">
          <ac:chgData name="Galib, Asadullah" userId="a568b8db-2aef-4097-b5f7-ed17341ae71c" providerId="ADAL" clId="{54E66E80-0B3C-4284-9BAE-5A0D86B7A149}" dt="2020-11-11T11:52:09.307" v="1"/>
          <ac:picMkLst>
            <pc:docMk/>
            <pc:sldMk cId="0" sldId="256"/>
            <ac:picMk id="2" creationId="{949A76B2-636F-4098-A224-A64E73148108}"/>
          </ac:picMkLst>
        </pc:picChg>
        <pc:picChg chg="add del mod">
          <ac:chgData name="Galib, Asadullah" userId="a568b8db-2aef-4097-b5f7-ed17341ae71c" providerId="ADAL" clId="{54E66E80-0B3C-4284-9BAE-5A0D86B7A149}" dt="2020-11-11T12:00:07.963" v="3"/>
          <ac:picMkLst>
            <pc:docMk/>
            <pc:sldMk cId="0" sldId="256"/>
            <ac:picMk id="3" creationId="{1D1E7B62-68E7-445C-9F9C-595F11A7DE1B}"/>
          </ac:picMkLst>
        </pc:picChg>
        <pc:picChg chg="add del mod">
          <ac:chgData name="Galib, Asadullah" userId="a568b8db-2aef-4097-b5f7-ed17341ae71c" providerId="ADAL" clId="{54E66E80-0B3C-4284-9BAE-5A0D86B7A149}" dt="2020-11-11T12:01:06.090" v="5" actId="478"/>
          <ac:picMkLst>
            <pc:docMk/>
            <pc:sldMk cId="0" sldId="256"/>
            <ac:picMk id="4" creationId="{EF49A4A3-0724-47D7-A2ED-0834A14D0873}"/>
          </ac:picMkLst>
        </pc:picChg>
      </pc:sldChg>
      <pc:sldChg chg="addSp delSp modSp mod modTransition delAnim modAnim modNotes">
        <pc:chgData name="Galib, Asadullah" userId="a568b8db-2aef-4097-b5f7-ed17341ae71c" providerId="ADAL" clId="{54E66E80-0B3C-4284-9BAE-5A0D86B7A149}" dt="2020-11-11T12:01:07.986" v="6" actId="478"/>
        <pc:sldMkLst>
          <pc:docMk/>
          <pc:sldMk cId="0" sldId="257"/>
        </pc:sldMkLst>
        <pc:picChg chg="add del mod">
          <ac:chgData name="Galib, Asadullah" userId="a568b8db-2aef-4097-b5f7-ed17341ae71c" providerId="ADAL" clId="{54E66E80-0B3C-4284-9BAE-5A0D86B7A149}" dt="2020-11-11T11:52:09.307" v="1"/>
          <ac:picMkLst>
            <pc:docMk/>
            <pc:sldMk cId="0" sldId="257"/>
            <ac:picMk id="2" creationId="{76363D73-E9C0-4325-882D-A9FB146185C8}"/>
          </ac:picMkLst>
        </pc:picChg>
        <pc:picChg chg="add del mod">
          <ac:chgData name="Galib, Asadullah" userId="a568b8db-2aef-4097-b5f7-ed17341ae71c" providerId="ADAL" clId="{54E66E80-0B3C-4284-9BAE-5A0D86B7A149}" dt="2020-11-11T12:00:07.963" v="3"/>
          <ac:picMkLst>
            <pc:docMk/>
            <pc:sldMk cId="0" sldId="257"/>
            <ac:picMk id="3" creationId="{8E2CF85E-65C7-455B-AD4C-8CD11AEA6C97}"/>
          </ac:picMkLst>
        </pc:picChg>
        <pc:picChg chg="add del mod">
          <ac:chgData name="Galib, Asadullah" userId="a568b8db-2aef-4097-b5f7-ed17341ae71c" providerId="ADAL" clId="{54E66E80-0B3C-4284-9BAE-5A0D86B7A149}" dt="2020-11-11T12:01:07.986" v="6" actId="478"/>
          <ac:picMkLst>
            <pc:docMk/>
            <pc:sldMk cId="0" sldId="257"/>
            <ac:picMk id="4" creationId="{E51E95F6-3849-4741-9097-40F241FB00ED}"/>
          </ac:picMkLst>
        </pc:picChg>
      </pc:sldChg>
      <pc:sldChg chg="addSp delSp modSp modTransition modAnim modNotes">
        <pc:chgData name="Galib, Asadullah" userId="a568b8db-2aef-4097-b5f7-ed17341ae71c" providerId="ADAL" clId="{54E66E80-0B3C-4284-9BAE-5A0D86B7A149}" dt="2020-11-11T12:00:07.963" v="3"/>
        <pc:sldMkLst>
          <pc:docMk/>
          <pc:sldMk cId="0" sldId="258"/>
        </pc:sldMkLst>
        <pc:picChg chg="add del mod">
          <ac:chgData name="Galib, Asadullah" userId="a568b8db-2aef-4097-b5f7-ed17341ae71c" providerId="ADAL" clId="{54E66E80-0B3C-4284-9BAE-5A0D86B7A149}" dt="2020-11-11T12:00:07.963" v="3"/>
          <ac:picMkLst>
            <pc:docMk/>
            <pc:sldMk cId="0" sldId="258"/>
            <ac:picMk id="2" creationId="{0065BC2F-2A27-453B-B980-0F1A34A81AFD}"/>
          </ac:picMkLst>
        </pc:picChg>
      </pc:sldChg>
      <pc:sldChg chg="addSp delSp modSp modTransition modAnim modNotes">
        <pc:chgData name="Galib, Asadullah" userId="a568b8db-2aef-4097-b5f7-ed17341ae71c" providerId="ADAL" clId="{54E66E80-0B3C-4284-9BAE-5A0D86B7A149}" dt="2020-11-11T12:00:07.963" v="3"/>
        <pc:sldMkLst>
          <pc:docMk/>
          <pc:sldMk cId="0" sldId="259"/>
        </pc:sldMkLst>
        <pc:picChg chg="add del mod">
          <ac:chgData name="Galib, Asadullah" userId="a568b8db-2aef-4097-b5f7-ed17341ae71c" providerId="ADAL" clId="{54E66E80-0B3C-4284-9BAE-5A0D86B7A149}" dt="2020-11-11T12:00:07.963" v="3"/>
          <ac:picMkLst>
            <pc:docMk/>
            <pc:sldMk cId="0" sldId="259"/>
            <ac:picMk id="2" creationId="{33075F6E-9237-4F49-AFE7-3AB6BF89A5BA}"/>
          </ac:picMkLst>
        </pc:picChg>
      </pc:sldChg>
      <pc:sldChg chg="addSp delSp modSp modTransition modAnim modNotes">
        <pc:chgData name="Galib, Asadullah" userId="a568b8db-2aef-4097-b5f7-ed17341ae71c" providerId="ADAL" clId="{54E66E80-0B3C-4284-9BAE-5A0D86B7A149}" dt="2020-11-11T12:00:07.963" v="3"/>
        <pc:sldMkLst>
          <pc:docMk/>
          <pc:sldMk cId="0" sldId="260"/>
        </pc:sldMkLst>
        <pc:picChg chg="add del mod">
          <ac:chgData name="Galib, Asadullah" userId="a568b8db-2aef-4097-b5f7-ed17341ae71c" providerId="ADAL" clId="{54E66E80-0B3C-4284-9BAE-5A0D86B7A149}" dt="2020-11-11T12:00:07.963" v="3"/>
          <ac:picMkLst>
            <pc:docMk/>
            <pc:sldMk cId="0" sldId="260"/>
            <ac:picMk id="2" creationId="{D45CEBEC-7EC8-4B07-9FFE-51CD270058C4}"/>
          </ac:picMkLst>
        </pc:picChg>
      </pc:sldChg>
      <pc:sldChg chg="addSp delSp modSp modTransition modAnim modNotes">
        <pc:chgData name="Galib, Asadullah" userId="a568b8db-2aef-4097-b5f7-ed17341ae71c" providerId="ADAL" clId="{54E66E80-0B3C-4284-9BAE-5A0D86B7A149}" dt="2020-11-11T12:00:07.963" v="3"/>
        <pc:sldMkLst>
          <pc:docMk/>
          <pc:sldMk cId="0" sldId="261"/>
        </pc:sldMkLst>
        <pc:picChg chg="add del mod">
          <ac:chgData name="Galib, Asadullah" userId="a568b8db-2aef-4097-b5f7-ed17341ae71c" providerId="ADAL" clId="{54E66E80-0B3C-4284-9BAE-5A0D86B7A149}" dt="2020-11-11T12:00:07.963" v="3"/>
          <ac:picMkLst>
            <pc:docMk/>
            <pc:sldMk cId="0" sldId="261"/>
            <ac:picMk id="2" creationId="{67F24C34-0774-4BC1-AA07-A1B0D8189B91}"/>
          </ac:picMkLst>
        </pc:picChg>
      </pc:sldChg>
      <pc:sldChg chg="addSp delSp modSp modTransition modAnim modNotes">
        <pc:chgData name="Galib, Asadullah" userId="a568b8db-2aef-4097-b5f7-ed17341ae71c" providerId="ADAL" clId="{54E66E80-0B3C-4284-9BAE-5A0D86B7A149}" dt="2020-11-11T12:00:07.963" v="3"/>
        <pc:sldMkLst>
          <pc:docMk/>
          <pc:sldMk cId="0" sldId="262"/>
        </pc:sldMkLst>
        <pc:picChg chg="add del mod">
          <ac:chgData name="Galib, Asadullah" userId="a568b8db-2aef-4097-b5f7-ed17341ae71c" providerId="ADAL" clId="{54E66E80-0B3C-4284-9BAE-5A0D86B7A149}" dt="2020-11-11T12:00:07.963" v="3"/>
          <ac:picMkLst>
            <pc:docMk/>
            <pc:sldMk cId="0" sldId="262"/>
            <ac:picMk id="2" creationId="{BE1B8B84-01FF-4FC9-B6F2-29EAE03DC185}"/>
          </ac:picMkLst>
        </pc:picChg>
      </pc:sldChg>
      <pc:sldChg chg="addSp delSp modSp modTransition modAnim modNotes">
        <pc:chgData name="Galib, Asadullah" userId="a568b8db-2aef-4097-b5f7-ed17341ae71c" providerId="ADAL" clId="{54E66E80-0B3C-4284-9BAE-5A0D86B7A149}" dt="2020-11-11T12:00:07.963" v="3"/>
        <pc:sldMkLst>
          <pc:docMk/>
          <pc:sldMk cId="0" sldId="263"/>
        </pc:sldMkLst>
        <pc:picChg chg="add del mod">
          <ac:chgData name="Galib, Asadullah" userId="a568b8db-2aef-4097-b5f7-ed17341ae71c" providerId="ADAL" clId="{54E66E80-0B3C-4284-9BAE-5A0D86B7A149}" dt="2020-11-11T12:00:07.963" v="3"/>
          <ac:picMkLst>
            <pc:docMk/>
            <pc:sldMk cId="0" sldId="263"/>
            <ac:picMk id="2" creationId="{3042A1C0-DD71-41D8-9C13-F81E1B2086EB}"/>
          </ac:picMkLst>
        </pc:picChg>
      </pc:sldChg>
      <pc:sldChg chg="addSp delSp modSp modTransition modAnim modNotes">
        <pc:chgData name="Galib, Asadullah" userId="a568b8db-2aef-4097-b5f7-ed17341ae71c" providerId="ADAL" clId="{54E66E80-0B3C-4284-9BAE-5A0D86B7A149}" dt="2020-11-11T12:00:07.963" v="3"/>
        <pc:sldMkLst>
          <pc:docMk/>
          <pc:sldMk cId="0" sldId="264"/>
        </pc:sldMkLst>
        <pc:picChg chg="add del mod">
          <ac:chgData name="Galib, Asadullah" userId="a568b8db-2aef-4097-b5f7-ed17341ae71c" providerId="ADAL" clId="{54E66E80-0B3C-4284-9BAE-5A0D86B7A149}" dt="2020-11-11T12:00:07.963" v="3"/>
          <ac:picMkLst>
            <pc:docMk/>
            <pc:sldMk cId="0" sldId="264"/>
            <ac:picMk id="2" creationId="{BFBC0D69-48D4-4A67-8A0F-FE24E81A7627}"/>
          </ac:picMkLst>
        </pc:picChg>
      </pc:sldChg>
      <pc:sldChg chg="addSp delSp modSp modTransition modAnim modNotes">
        <pc:chgData name="Galib, Asadullah" userId="a568b8db-2aef-4097-b5f7-ed17341ae71c" providerId="ADAL" clId="{54E66E80-0B3C-4284-9BAE-5A0D86B7A149}" dt="2020-11-11T12:00:07.963" v="3"/>
        <pc:sldMkLst>
          <pc:docMk/>
          <pc:sldMk cId="0" sldId="265"/>
        </pc:sldMkLst>
        <pc:picChg chg="add del mod">
          <ac:chgData name="Galib, Asadullah" userId="a568b8db-2aef-4097-b5f7-ed17341ae71c" providerId="ADAL" clId="{54E66E80-0B3C-4284-9BAE-5A0D86B7A149}" dt="2020-11-11T12:00:07.963" v="3"/>
          <ac:picMkLst>
            <pc:docMk/>
            <pc:sldMk cId="0" sldId="265"/>
            <ac:picMk id="2" creationId="{FE3A1549-5371-48E4-BC88-18887075CC63}"/>
          </ac:picMkLst>
        </pc:picChg>
      </pc:sldChg>
      <pc:sldChg chg="addSp delSp modSp modTransition modAnim">
        <pc:chgData name="Galib, Asadullah" userId="a568b8db-2aef-4097-b5f7-ed17341ae71c" providerId="ADAL" clId="{54E66E80-0B3C-4284-9BAE-5A0D86B7A149}" dt="2020-11-11T12:00:07.963" v="3"/>
        <pc:sldMkLst>
          <pc:docMk/>
          <pc:sldMk cId="0" sldId="266"/>
        </pc:sldMkLst>
        <pc:picChg chg="add del mod">
          <ac:chgData name="Galib, Asadullah" userId="a568b8db-2aef-4097-b5f7-ed17341ae71c" providerId="ADAL" clId="{54E66E80-0B3C-4284-9BAE-5A0D86B7A149}" dt="2020-11-11T12:00:07.963" v="3"/>
          <ac:picMkLst>
            <pc:docMk/>
            <pc:sldMk cId="0" sldId="266"/>
            <ac:picMk id="3" creationId="{24869251-BE9C-4F87-825B-B8392A22FE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be54043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be54043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654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be54043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be54043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954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be54043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be54043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924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be54043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be54043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927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be54043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be54043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095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be54043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be54043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801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be54043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be54043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271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be54043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be54043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101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be54043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be54043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539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be54043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be54043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292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9be54043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9be54043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be54043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be54043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571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be54043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be54043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5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9be54043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9be54043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083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9be54043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9be54043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668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9be54043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9be54043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494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be54043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be54043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be54043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be54043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86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be54043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be54043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743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be54043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be54043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99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37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2700" y="1473700"/>
            <a:ext cx="8118600" cy="15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0" y="4682177"/>
            <a:ext cx="5487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0" y="4682177"/>
            <a:ext cx="5487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0" y="4682177"/>
            <a:ext cx="5487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0" y="4682177"/>
            <a:ext cx="5487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0" y="4682177"/>
            <a:ext cx="5487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0" y="4682177"/>
            <a:ext cx="5487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0" y="4682177"/>
            <a:ext cx="5487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0" y="4682177"/>
            <a:ext cx="5487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0" y="4682177"/>
            <a:ext cx="5487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0" y="4682177"/>
            <a:ext cx="5487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0" y="4682177"/>
            <a:ext cx="5487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682177"/>
            <a:ext cx="5487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512700" y="2147455"/>
            <a:ext cx="8445600" cy="16971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dirty="0"/>
              <a:t>Heart Disease Prediction and Factors Analysis </a:t>
            </a:r>
            <a:br>
              <a:rPr lang="en-GB" dirty="0"/>
            </a:br>
            <a:br>
              <a:rPr lang="en-GB" dirty="0"/>
            </a:br>
            <a:r>
              <a:rPr lang="en" sz="2600" i="1" dirty="0"/>
              <a:t>CSE 841: Project</a:t>
            </a:r>
            <a:endParaRPr sz="2600" i="1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512700" y="397398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Presenter: Asadullah Hill Galib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4"/>
    </mc:Choice>
    <mc:Fallback xmlns="">
      <p:transition spd="slow" advTm="12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3953209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Data Exploration &amp; Preprocessing</a:t>
            </a:r>
            <a:endParaRPr sz="4000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265499" y="2769001"/>
            <a:ext cx="4008627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Outliers Imputation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Using Z-score</a:t>
            </a:r>
          </a:p>
          <a:p>
            <a:r>
              <a:rPr lang="en-US" dirty="0"/>
              <a:t>Number of outliers: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bp</a:t>
            </a:r>
            <a:r>
              <a:rPr lang="en-US" dirty="0"/>
              <a:t>: 8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Age: 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Cholesterol: 17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Heart rate: 15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Oldpeak</a:t>
            </a:r>
            <a:r>
              <a:rPr lang="en-US" dirty="0"/>
              <a:t>: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42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58"/>
    </mc:Choice>
    <mc:Fallback xmlns="">
      <p:transition spd="slow" advTm="6655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3336327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Data Exploration &amp; Preprocessing</a:t>
            </a:r>
            <a:endParaRPr sz="4000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3648409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Correlation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8" y="0"/>
            <a:ext cx="5403272" cy="514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473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58"/>
    </mc:Choice>
    <mc:Fallback xmlns="">
      <p:transition spd="slow" advTm="6655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3648409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Important Factors in Heart Disease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3648409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 Techniques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Chi Square Test</a:t>
            </a:r>
          </a:p>
          <a:p>
            <a:r>
              <a:rPr lang="en-US" dirty="0"/>
              <a:t>Random Forest Classifier</a:t>
            </a:r>
          </a:p>
          <a:p>
            <a:r>
              <a:rPr lang="en-US" dirty="0"/>
              <a:t>Gini Importance</a:t>
            </a:r>
          </a:p>
          <a:p>
            <a:r>
              <a:rPr lang="en-US" dirty="0"/>
              <a:t>Mutual Information Gain</a:t>
            </a:r>
          </a:p>
          <a:p>
            <a:r>
              <a:rPr lang="en-US" dirty="0"/>
              <a:t>ROC-AUC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240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58"/>
    </mc:Choice>
    <mc:Fallback xmlns="">
      <p:transition spd="slow" advTm="665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3336327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Important Factors in Heart Disease</a:t>
            </a:r>
            <a:endParaRPr sz="4000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265501" y="2769001"/>
            <a:ext cx="3142718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Chi Square Test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5" y="0"/>
            <a:ext cx="5496031" cy="52231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486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58"/>
    </mc:Choice>
    <mc:Fallback xmlns="">
      <p:transition spd="slow" advTm="6655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3336327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Important Factors in Heart Disease</a:t>
            </a:r>
            <a:endParaRPr sz="4000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3336327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5426759" cy="514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43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58"/>
    </mc:Choice>
    <mc:Fallback xmlns="">
      <p:transition spd="slow" advTm="6655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3336327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Important Factors in Heart Disease</a:t>
            </a:r>
            <a:endParaRPr sz="4000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244364" y="2769001"/>
            <a:ext cx="31008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Gini Importance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0"/>
            <a:ext cx="5410200" cy="514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403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58"/>
    </mc:Choice>
    <mc:Fallback xmlns="">
      <p:transition spd="slow" advTm="6655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3336327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Important Factors in Heart Disease</a:t>
            </a:r>
            <a:endParaRPr sz="4000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3336327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Mutual Information Gain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36" y="0"/>
            <a:ext cx="5451764" cy="514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8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58"/>
    </mc:Choice>
    <mc:Fallback xmlns="">
      <p:transition spd="slow" advTm="6655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3336327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Important Factors in Heart Disease</a:t>
            </a:r>
            <a:endParaRPr sz="4000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265501" y="2769001"/>
            <a:ext cx="3218918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ROC-AUC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0"/>
            <a:ext cx="5486400" cy="514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343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58"/>
    </mc:Choice>
    <mc:Fallback xmlns="">
      <p:transition spd="slow" advTm="6655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3648409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Important Factors in Heart Disease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3648409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Top: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Cp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Major vessels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Slope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Thal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Oldpeak</a:t>
            </a:r>
            <a:endParaRPr lang="en-US" dirty="0"/>
          </a:p>
          <a:p>
            <a:r>
              <a:rPr lang="en-US" dirty="0"/>
              <a:t>Bottom:</a:t>
            </a:r>
          </a:p>
          <a:p>
            <a:pPr lvl="1"/>
            <a:r>
              <a:rPr lang="en-US" dirty="0"/>
              <a:t>Blood Sugar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 err="1"/>
              <a:t>Ecg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505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58"/>
    </mc:Choice>
    <mc:Fallback xmlns="">
      <p:transition spd="slow" advTm="6655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3648409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Predicting</a:t>
            </a:r>
            <a:br>
              <a:rPr lang="en-US" sz="4000" dirty="0"/>
            </a:br>
            <a:r>
              <a:rPr lang="en-US" sz="4000" dirty="0"/>
              <a:t>Heart Disease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3648409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 Algorithms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4738255" y="724200"/>
            <a:ext cx="4405746" cy="4228800"/>
          </a:xfrm>
        </p:spPr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Support Vector Machine 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Extra Trees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Gradient Boosting</a:t>
            </a:r>
          </a:p>
          <a:p>
            <a:r>
              <a:rPr lang="en-US" dirty="0" err="1"/>
              <a:t>AdaBoost</a:t>
            </a:r>
            <a:endParaRPr lang="en-US" dirty="0"/>
          </a:p>
          <a:p>
            <a:r>
              <a:rPr lang="en-US" dirty="0"/>
              <a:t>Linear Discriminant Analysis</a:t>
            </a:r>
          </a:p>
          <a:p>
            <a:r>
              <a:rPr lang="en-US" dirty="0"/>
              <a:t>Principal Component Analysis (PCA)</a:t>
            </a:r>
          </a:p>
          <a:p>
            <a:r>
              <a:rPr lang="en-US" dirty="0"/>
              <a:t>Stacking </a:t>
            </a:r>
            <a:r>
              <a:rPr lang="en-US" dirty="0" err="1"/>
              <a:t>Classifer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540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58"/>
    </mc:Choice>
    <mc:Fallback xmlns="">
      <p:transition spd="slow" advTm="665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5600">
              <a:lnSpc>
                <a:spcPct val="200000"/>
              </a:lnSpc>
              <a:buSzPts val="2000"/>
            </a:pPr>
            <a:r>
              <a:rPr lang="en-GB" sz="2000" dirty="0"/>
              <a:t>Predicting heart disease effectively </a:t>
            </a:r>
          </a:p>
          <a:p>
            <a:pPr lvl="0" indent="-355600">
              <a:lnSpc>
                <a:spcPct val="200000"/>
              </a:lnSpc>
              <a:buSzPts val="2000"/>
            </a:pPr>
            <a:r>
              <a:rPr lang="en-GB" sz="2000" dirty="0"/>
              <a:t>Important factors/attributes analysis</a:t>
            </a:r>
            <a:endParaRPr sz="2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"/>
    </mc:Choice>
    <mc:Fallback xmlns="">
      <p:transition spd="slow" advTm="34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3648409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Predicting</a:t>
            </a:r>
            <a:br>
              <a:rPr lang="en-US" sz="4000" dirty="0"/>
            </a:br>
            <a:r>
              <a:rPr lang="en-US" sz="4000" dirty="0"/>
              <a:t>Heart Disease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3648409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Algorithms Parameters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4558145" y="724200"/>
            <a:ext cx="4585856" cy="422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Support Vector Machine: </a:t>
            </a:r>
            <a:r>
              <a:rPr lang="en-US" sz="1200" dirty="0"/>
              <a:t>Kernel = linear, RBF, polynomial; C =1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KNN: </a:t>
            </a:r>
            <a:r>
              <a:rPr lang="en-US" sz="1200" dirty="0"/>
              <a:t>Neighbors  = 2~7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Decision Tree: </a:t>
            </a:r>
            <a:r>
              <a:rPr lang="en-US" sz="1200" dirty="0"/>
              <a:t>Entropy-based, Gini-based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Logistic Regression: </a:t>
            </a:r>
            <a:r>
              <a:rPr lang="en-US" sz="1200" dirty="0"/>
              <a:t>Penalty = l2, l1, linear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Principal Component Analysis (PCA): </a:t>
            </a:r>
            <a:r>
              <a:rPr lang="en-US" sz="1200" dirty="0"/>
              <a:t>Components: 2~8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Stacking Classifier: </a:t>
            </a:r>
            <a:r>
              <a:rPr lang="en-US" sz="1200" dirty="0"/>
              <a:t>Extra Trees, Random Forest, and Logistic Regression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10-Fold Cross Validation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69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58"/>
    </mc:Choice>
    <mc:Fallback xmlns="">
      <p:transition spd="slow" advTm="6655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Heart Disease: Accuracy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36073"/>
            <a:ext cx="8880764" cy="380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51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Heart Disease: Precision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" y="1115522"/>
            <a:ext cx="8943109" cy="38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10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Heart Disease: Recall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5" y="1058225"/>
            <a:ext cx="8929254" cy="38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06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Heart Disease: F1-Score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1058225"/>
            <a:ext cx="8998528" cy="38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32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Heart Disease: ROC-AUC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1058225"/>
            <a:ext cx="8991600" cy="38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59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3648409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Predicting</a:t>
            </a:r>
            <a:br>
              <a:rPr lang="en-US" sz="4000" dirty="0"/>
            </a:br>
            <a:r>
              <a:rPr lang="en-US" sz="4000" dirty="0"/>
              <a:t>Heart Disease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3648409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4939499" y="724200"/>
            <a:ext cx="3962045" cy="3695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Top Classifiers: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Extra Trees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Stacking Classifier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 Vector Machine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 Forest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Principal Component Analysis (PCA)</a:t>
            </a:r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29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58"/>
    </mc:Choice>
    <mc:Fallback xmlns="">
      <p:transition spd="slow" advTm="6655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Genetic Algorithm and Neural Network based learning</a:t>
            </a:r>
          </a:p>
          <a:p>
            <a:pPr>
              <a:lnSpc>
                <a:spcPct val="200000"/>
              </a:lnSpc>
            </a:pPr>
            <a:r>
              <a:rPr lang="en-US" dirty="0"/>
              <a:t>Feature learning </a:t>
            </a:r>
          </a:p>
        </p:txBody>
      </p:sp>
    </p:spTree>
    <p:extLst>
      <p:ext uri="{BB962C8B-B14F-4D97-AF65-F5344CB8AC3E}">
        <p14:creationId xmlns:p14="http://schemas.microsoft.com/office/powerpoint/2010/main" val="277547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Scientific Question</a:t>
            </a:r>
            <a:r>
              <a:rPr lang="en-US" dirty="0"/>
              <a:t> </a:t>
            </a:r>
            <a:br>
              <a:rPr lang="en-US" dirty="0"/>
            </a:b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5600">
              <a:lnSpc>
                <a:spcPct val="200000"/>
              </a:lnSpc>
              <a:buSzPts val="2000"/>
            </a:pPr>
            <a:r>
              <a:rPr lang="en-GB" sz="2000" dirty="0"/>
              <a:t>How the factors/attributes influence heart disease prediction?</a:t>
            </a:r>
          </a:p>
          <a:p>
            <a:pPr lvl="0" indent="-355600">
              <a:lnSpc>
                <a:spcPct val="200000"/>
              </a:lnSpc>
              <a:buSzPts val="2000"/>
            </a:pPr>
            <a:r>
              <a:rPr lang="en-GB" sz="2000" dirty="0"/>
              <a:t>How well can we predict heart disease using machine learning techniques?</a:t>
            </a:r>
            <a:endParaRPr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027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"/>
    </mc:Choice>
    <mc:Fallback xmlns="">
      <p:transition spd="slow" advTm="344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Data</a:t>
            </a:r>
            <a:r>
              <a:rPr lang="en-US" dirty="0"/>
              <a:t> (Cleveland dataset (UCI)</a:t>
            </a:r>
            <a:br>
              <a:rPr lang="en-US" dirty="0"/>
            </a:b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357744"/>
            <a:ext cx="8520600" cy="3211055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lvl="0" indent="-355600">
              <a:lnSpc>
                <a:spcPct val="200000"/>
              </a:lnSpc>
              <a:buSzPts val="2000"/>
            </a:pPr>
            <a:r>
              <a:rPr lang="en-GB" sz="1200" dirty="0"/>
              <a:t>age</a:t>
            </a:r>
          </a:p>
          <a:p>
            <a:pPr lvl="0" indent="-355600">
              <a:lnSpc>
                <a:spcPct val="200000"/>
              </a:lnSpc>
              <a:buSzPts val="2000"/>
            </a:pPr>
            <a:r>
              <a:rPr lang="en-GB" sz="1200" dirty="0"/>
              <a:t>sex </a:t>
            </a:r>
          </a:p>
          <a:p>
            <a:pPr lvl="0" indent="-355600">
              <a:lnSpc>
                <a:spcPct val="200000"/>
              </a:lnSpc>
              <a:buSzPts val="2000"/>
            </a:pPr>
            <a:r>
              <a:rPr lang="en-GB" sz="1200" dirty="0"/>
              <a:t>chest pain type (4 values)</a:t>
            </a:r>
          </a:p>
          <a:p>
            <a:pPr lvl="0" indent="-355600">
              <a:lnSpc>
                <a:spcPct val="200000"/>
              </a:lnSpc>
              <a:buSzPts val="2000"/>
            </a:pPr>
            <a:r>
              <a:rPr lang="en-GB" sz="1200" dirty="0"/>
              <a:t>resting blood pressure </a:t>
            </a:r>
          </a:p>
          <a:p>
            <a:pPr lvl="0" indent="-355600">
              <a:lnSpc>
                <a:spcPct val="200000"/>
              </a:lnSpc>
              <a:buSzPts val="2000"/>
            </a:pPr>
            <a:r>
              <a:rPr lang="en-GB" sz="1200" dirty="0"/>
              <a:t>serum </a:t>
            </a:r>
            <a:r>
              <a:rPr lang="en-GB" sz="1200" dirty="0" err="1"/>
              <a:t>cholestoral</a:t>
            </a:r>
            <a:r>
              <a:rPr lang="en-GB" sz="1200" dirty="0"/>
              <a:t> in mg/dl</a:t>
            </a:r>
          </a:p>
          <a:p>
            <a:pPr lvl="0" indent="-355600">
              <a:lnSpc>
                <a:spcPct val="200000"/>
              </a:lnSpc>
              <a:buSzPts val="2000"/>
            </a:pPr>
            <a:r>
              <a:rPr lang="en-GB" sz="1200" dirty="0"/>
              <a:t>fasting blood sugar</a:t>
            </a:r>
          </a:p>
          <a:p>
            <a:pPr lvl="0" indent="-355600">
              <a:lnSpc>
                <a:spcPct val="200000"/>
              </a:lnSpc>
              <a:buSzPts val="2000"/>
            </a:pPr>
            <a:r>
              <a:rPr lang="en-GB" sz="1200" dirty="0"/>
              <a:t>resting electrocardiographic results (values 0,1,2)</a:t>
            </a:r>
          </a:p>
          <a:p>
            <a:pPr lvl="0" indent="-355600">
              <a:lnSpc>
                <a:spcPct val="200000"/>
              </a:lnSpc>
              <a:buSzPts val="2000"/>
            </a:pPr>
            <a:r>
              <a:rPr lang="en-GB" sz="1200" dirty="0"/>
              <a:t>maximum heart rate achieved</a:t>
            </a:r>
          </a:p>
          <a:p>
            <a:pPr lvl="0" indent="-355600">
              <a:lnSpc>
                <a:spcPct val="200000"/>
              </a:lnSpc>
              <a:buSzPts val="2000"/>
            </a:pPr>
            <a:r>
              <a:rPr lang="en-GB" sz="1200" dirty="0"/>
              <a:t>exercise induced angina</a:t>
            </a:r>
          </a:p>
          <a:p>
            <a:pPr lvl="0" indent="-355600">
              <a:lnSpc>
                <a:spcPct val="200000"/>
              </a:lnSpc>
              <a:buSzPts val="2000"/>
            </a:pPr>
            <a:r>
              <a:rPr lang="en-GB" sz="1200" dirty="0" err="1"/>
              <a:t>oldpeak</a:t>
            </a:r>
            <a:r>
              <a:rPr lang="en-GB" sz="1200" dirty="0"/>
              <a:t> = ST depression induced by exercise relative to rest</a:t>
            </a:r>
          </a:p>
          <a:p>
            <a:pPr lvl="0" indent="-355600">
              <a:lnSpc>
                <a:spcPct val="200000"/>
              </a:lnSpc>
              <a:buSzPts val="2000"/>
            </a:pPr>
            <a:r>
              <a:rPr lang="en-GB" sz="1200" dirty="0"/>
              <a:t>the slope of the peak exercise ST segment</a:t>
            </a:r>
          </a:p>
          <a:p>
            <a:pPr lvl="0" indent="-355600">
              <a:lnSpc>
                <a:spcPct val="200000"/>
              </a:lnSpc>
              <a:buSzPts val="2000"/>
            </a:pPr>
            <a:r>
              <a:rPr lang="en-GB" sz="1200" dirty="0"/>
              <a:t>number of major vessels (0-3) </a:t>
            </a:r>
            <a:r>
              <a:rPr lang="en-GB" sz="1200" dirty="0" err="1"/>
              <a:t>colored</a:t>
            </a:r>
            <a:r>
              <a:rPr lang="en-GB" sz="1200" dirty="0"/>
              <a:t> by </a:t>
            </a:r>
            <a:r>
              <a:rPr lang="en-GB" sz="1200" dirty="0" err="1"/>
              <a:t>flourosopy</a:t>
            </a:r>
            <a:endParaRPr lang="en-GB" sz="1200" dirty="0"/>
          </a:p>
          <a:p>
            <a:pPr lvl="0" indent="-355600">
              <a:lnSpc>
                <a:spcPct val="200000"/>
              </a:lnSpc>
              <a:buSzPts val="2000"/>
            </a:pPr>
            <a:r>
              <a:rPr lang="en-GB" sz="1200" dirty="0" err="1"/>
              <a:t>thal</a:t>
            </a:r>
            <a:r>
              <a:rPr lang="en-GB" sz="1200" dirty="0"/>
              <a:t>: 0 = normal; 1 = fixed defect; 2 = </a:t>
            </a:r>
            <a:r>
              <a:rPr lang="en-GB" sz="1200" dirty="0" err="1"/>
              <a:t>reversable</a:t>
            </a:r>
            <a:r>
              <a:rPr lang="en-GB" sz="1200" dirty="0"/>
              <a:t> defect</a:t>
            </a:r>
            <a:endParaRPr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01782" y="1115290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 Attributes: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08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"/>
    </mc:Choice>
    <mc:Fallback xmlns="">
      <p:transition spd="slow" advTm="344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Implementation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5600">
              <a:lnSpc>
                <a:spcPct val="200000"/>
              </a:lnSpc>
              <a:buSzPts val="2000"/>
            </a:pPr>
            <a:r>
              <a:rPr lang="en-GB" sz="2000" dirty="0"/>
              <a:t>Python</a:t>
            </a:r>
          </a:p>
          <a:p>
            <a:pPr lvl="0" indent="-355600">
              <a:lnSpc>
                <a:spcPct val="200000"/>
              </a:lnSpc>
              <a:buSzPts val="2000"/>
            </a:pPr>
            <a:r>
              <a:rPr lang="en-GB" sz="2000" dirty="0" err="1"/>
              <a:t>Jupyter</a:t>
            </a:r>
            <a:r>
              <a:rPr lang="en-GB" sz="2000" dirty="0"/>
              <a:t> Notebook</a:t>
            </a:r>
            <a:endParaRPr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02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"/>
    </mc:Choice>
    <mc:Fallback xmlns="">
      <p:transition spd="slow" advTm="344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 &amp; Preprocessing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Distribution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40452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400" dirty="0"/>
              <a:t>303 Instances</a:t>
            </a:r>
          </a:p>
          <a:p>
            <a:pPr lvl="1" indent="-355600">
              <a:spcBef>
                <a:spcPts val="0"/>
              </a:spcBef>
              <a:buSzPts val="2000"/>
              <a:buChar char="●"/>
            </a:pPr>
            <a:r>
              <a:rPr lang="en-US" sz="1600" dirty="0"/>
              <a:t>165 - Heart attack 1 </a:t>
            </a:r>
          </a:p>
          <a:p>
            <a:pPr lvl="1" indent="-355600">
              <a:spcBef>
                <a:spcPts val="0"/>
              </a:spcBef>
              <a:buSzPts val="2000"/>
              <a:buChar char="●"/>
            </a:pPr>
            <a:r>
              <a:rPr lang="en-US" sz="1600" dirty="0"/>
              <a:t>138 – Not heart attack 0 </a:t>
            </a:r>
            <a:endParaRPr sz="16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58"/>
    </mc:Choice>
    <mc:Fallback xmlns="">
      <p:transition spd="slow" advTm="66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3336327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Data Exploration &amp; Preprocessing</a:t>
            </a:r>
            <a:endParaRPr sz="4000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3648409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Variance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27" y="0"/>
            <a:ext cx="5174673" cy="514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719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58"/>
    </mc:Choice>
    <mc:Fallback xmlns="">
      <p:transition spd="slow" advTm="6655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3939355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Data Exploration &amp; Preprocessing</a:t>
            </a:r>
            <a:endParaRPr sz="4000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3939355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 Steps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Missing Value Treatments</a:t>
            </a:r>
          </a:p>
          <a:p>
            <a:r>
              <a:rPr lang="en-US" dirty="0"/>
              <a:t>Normalizing</a:t>
            </a:r>
          </a:p>
          <a:p>
            <a:r>
              <a:rPr lang="en-US" dirty="0"/>
              <a:t>Outliers Imputation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Train Test Split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569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58"/>
    </mc:Choice>
    <mc:Fallback xmlns="">
      <p:transition spd="slow" advTm="6655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3336327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Data Exploration &amp; Preprocessing</a:t>
            </a:r>
            <a:endParaRPr sz="4000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3648409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Outliers Imputation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65" y="0"/>
            <a:ext cx="5292436" cy="514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518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58"/>
    </mc:Choice>
    <mc:Fallback xmlns="">
      <p:transition spd="slow" advTm="6655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9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14.1|1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14.1|1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14.1|1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14.1|1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14.1|1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14.1|1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14.1|1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14.1|1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14.1|1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14.1|1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9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14.1|1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9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14.1|1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14.1|1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14.1|1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14.1|1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14.1|12.9"/>
</p:tagLst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458</Words>
  <Application>Microsoft Office PowerPoint</Application>
  <PresentationFormat>On-screen Show (16:9)</PresentationFormat>
  <Paragraphs>123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Old Standard TT</vt:lpstr>
      <vt:lpstr>Paperback</vt:lpstr>
      <vt:lpstr>Heart Disease Prediction and Factors Analysis   CSE 841: Project</vt:lpstr>
      <vt:lpstr>Overview</vt:lpstr>
      <vt:lpstr>Scientific Question  </vt:lpstr>
      <vt:lpstr>Data (Cleveland dataset (UCI) </vt:lpstr>
      <vt:lpstr>Implementation</vt:lpstr>
      <vt:lpstr>Data Exploration &amp; Preprocessing</vt:lpstr>
      <vt:lpstr>Data Exploration &amp; Preprocessing</vt:lpstr>
      <vt:lpstr>Data Exploration &amp; Preprocessing</vt:lpstr>
      <vt:lpstr>Data Exploration &amp; Preprocessing</vt:lpstr>
      <vt:lpstr>Data Exploration &amp; Preprocessing</vt:lpstr>
      <vt:lpstr>Data Exploration &amp; Preprocessing</vt:lpstr>
      <vt:lpstr>Important Factors in Heart Disease</vt:lpstr>
      <vt:lpstr>Important Factors in Heart Disease</vt:lpstr>
      <vt:lpstr>Important Factors in Heart Disease</vt:lpstr>
      <vt:lpstr>Important Factors in Heart Disease</vt:lpstr>
      <vt:lpstr>Important Factors in Heart Disease</vt:lpstr>
      <vt:lpstr>Important Factors in Heart Disease</vt:lpstr>
      <vt:lpstr>Important Factors in Heart Disease</vt:lpstr>
      <vt:lpstr>Predicting Heart Disease</vt:lpstr>
      <vt:lpstr>Predicting Heart Disease</vt:lpstr>
      <vt:lpstr>Predicting Heart Disease: Accuracy</vt:lpstr>
      <vt:lpstr>Predicting Heart Disease: Precision</vt:lpstr>
      <vt:lpstr>Predicting Heart Disease: Recall</vt:lpstr>
      <vt:lpstr>Predicting Heart Disease: F1-Score</vt:lpstr>
      <vt:lpstr>Predicting Heart Disease: ROC-AUC</vt:lpstr>
      <vt:lpstr>Predicting Heart Disease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can be sexist and racist — it’s time to make it fair  by James Zou &amp; Londa Schiebinger</dc:title>
  <cp:lastModifiedBy>Galib, Asadullah</cp:lastModifiedBy>
  <cp:revision>14</cp:revision>
  <dcterms:modified xsi:type="dcterms:W3CDTF">2020-12-14T01:57:05Z</dcterms:modified>
</cp:coreProperties>
</file>