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6" r:id="rId28"/>
    <p:sldId id="287" r:id="rId29"/>
    <p:sldId id="283" r:id="rId30"/>
    <p:sldId id="284" r:id="rId31"/>
    <p:sldId id="285" r:id="rId32"/>
  </p:sldIdLst>
  <p:sldSz cx="12192000" cy="6858000"/>
  <p:notesSz cx="6858000" cy="9144000"/>
  <p:embeddedFontLst>
    <p:embeddedFont>
      <p:font typeface="Comfortaa" panose="020B0604020202020204" charset="0"/>
      <p:regular r:id="rId34"/>
      <p:bold r:id="rId35"/>
    </p:embeddedFont>
    <p:embeddedFont>
      <p:font typeface="Libre Franklin" panose="00000500000000000000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84f55ec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484f55ec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84f55ec7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484f55ec7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484f55ec7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484f55ec7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484f55ec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484f55ec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484f55ec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484f55ec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484f55ec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484f55ec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484f55ec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484f55ec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484f55ec7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484f55ec7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484f55ec7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484f55ec7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484f55ec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484f55ec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84f55ec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84f55ec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484f55ec7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484f55ec7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484f55ec7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484f55ec7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484f55ec7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484f55ec7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484f55ec7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484f55ec7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484f55ec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484f55ec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484f55ec7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484f55ec7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484f55ec7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484f55ec7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484f55ec7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484f55ec7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484f55ec7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484f55ec7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484f55ec7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484f55ec7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84f55ec7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84f55ec7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84f55ec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84f55ec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484f55ec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484f55ec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484f55ec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484f55ec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84f55ec7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484f55ec7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84f55ec7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84f55ec7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84f55ec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484f55ec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105800" y="685800"/>
            <a:ext cx="106212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105900" y="1525225"/>
            <a:ext cx="10621200" cy="46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" name="Google Shape;9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767450" y="6517400"/>
            <a:ext cx="24246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mfortaa"/>
                <a:ea typeface="Comfortaa"/>
                <a:cs typeface="Comfortaa"/>
                <a:sym typeface="Comfortaa"/>
              </a:rPr>
              <a:t>IIT, University of Dhaka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782900" y="6517400"/>
            <a:ext cx="46869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mfortaa"/>
                <a:ea typeface="Comfortaa"/>
                <a:cs typeface="Comfortaa"/>
                <a:sym typeface="Comfortaa"/>
              </a:rPr>
              <a:t>Thesis: Literature Review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915125" y="1487618"/>
            <a:ext cx="8361300" cy="26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3600" dirty="0"/>
              <a:t>Android Malware Detection: A Hybrid Approach using Machine Learning Techniques</a:t>
            </a:r>
            <a:endParaRPr sz="3600"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2679906" y="4031695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/>
              <a:t>Literature Review</a:t>
            </a:r>
            <a:endParaRPr sz="2800" b="1" dirty="0"/>
          </a:p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/>
          </a:p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endParaRPr sz="2800" dirty="0"/>
          </a:p>
        </p:txBody>
      </p:sp>
      <p:cxnSp>
        <p:nvCxnSpPr>
          <p:cNvPr id="95" name="Google Shape;95;p13"/>
          <p:cNvCxnSpPr/>
          <p:nvPr/>
        </p:nvCxnSpPr>
        <p:spPr>
          <a:xfrm>
            <a:off x="2186675" y="3695777"/>
            <a:ext cx="786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1121225" y="685800"/>
            <a:ext cx="10519800" cy="90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Marvin (Approach)</a:t>
            </a: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ldNum" idx="12"/>
          </p:nvPr>
        </p:nvSpPr>
        <p:spPr>
          <a:xfrm>
            <a:off x="6046851" y="6400263"/>
            <a:ext cx="380581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1231450" y="1698225"/>
            <a:ext cx="5115000" cy="64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Features: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2"/>
          </p:nvPr>
        </p:nvSpPr>
        <p:spPr>
          <a:xfrm>
            <a:off x="1231450" y="2477050"/>
            <a:ext cx="5115000" cy="38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3683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Permissions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Intents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Suspicious Files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API Calls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Developer's Certificate etc.</a:t>
            </a:r>
            <a:endParaRPr sz="2200"/>
          </a:p>
          <a:p>
            <a:pPr marL="914400" lvl="0" indent="0" algn="l" rtl="0">
              <a:lnSpc>
                <a:spcPct val="200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200"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3"/>
          </p:nvPr>
        </p:nvSpPr>
        <p:spPr>
          <a:xfrm>
            <a:off x="6340750" y="1698225"/>
            <a:ext cx="5115000" cy="64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Features: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4"/>
          </p:nvPr>
        </p:nvSpPr>
        <p:spPr>
          <a:xfrm>
            <a:off x="6340750" y="2506325"/>
            <a:ext cx="5115000" cy="38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3683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File Operations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Network Operations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Phone Events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Dynamically Loaded Code etc.</a:t>
            </a:r>
            <a:endParaRPr sz="2200"/>
          </a:p>
          <a:p>
            <a:pPr marL="914400" lvl="0" indent="0" algn="l" rtl="0">
              <a:lnSpc>
                <a:spcPct val="200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105800" y="685800"/>
            <a:ext cx="10621200" cy="71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Marvin (Approach)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1105900" y="1525225"/>
            <a:ext cx="10621200" cy="46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sz="2200"/>
              <a:t>Large dataset </a:t>
            </a:r>
            <a:endParaRPr sz="22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200"/>
              <a:t>Large feature-set</a:t>
            </a:r>
            <a:endParaRPr sz="22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200"/>
              <a:t>ML Technique:  SVM &amp; Regularized Logistic Regression</a:t>
            </a:r>
            <a:endParaRPr sz="22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200"/>
              <a:t>Feature Selection: Fisher Score (F-score)  </a:t>
            </a:r>
            <a:endParaRPr sz="2200"/>
          </a:p>
        </p:txBody>
      </p:sp>
      <p:sp>
        <p:nvSpPr>
          <p:cNvPr id="170" name="Google Shape;170;p23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1105800" y="685800"/>
            <a:ext cx="10621200" cy="71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Marvin (Contribution)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1105900" y="1525225"/>
            <a:ext cx="10621200" cy="46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sz="2200"/>
              <a:t>Provides retraining strategy (effective for new malware family)</a:t>
            </a:r>
            <a:endParaRPr sz="220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Provided applicable mobile app option</a:t>
            </a:r>
            <a:endParaRPr sz="220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Outperforms other approaches </a:t>
            </a:r>
            <a:endParaRPr sz="2200"/>
          </a:p>
        </p:txBody>
      </p:sp>
      <p:sp>
        <p:nvSpPr>
          <p:cNvPr id="177" name="Google Shape;177;p24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1105800" y="685800"/>
            <a:ext cx="10621200" cy="71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Marvin (Limitation)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1"/>
          </p:nvPr>
        </p:nvSpPr>
        <p:spPr>
          <a:xfrm>
            <a:off x="1105900" y="1525225"/>
            <a:ext cx="10621200" cy="46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Static analysis outperforms dynamic analysis significantly</a:t>
            </a:r>
            <a:endParaRPr sz="220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Overlooking system-level events such as System Calls</a:t>
            </a:r>
            <a:endParaRPr sz="220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200"/>
          </a:p>
        </p:txBody>
      </p:sp>
      <p:sp>
        <p:nvSpPr>
          <p:cNvPr id="184" name="Google Shape;184;p25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10314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/>
              <a:t>Samadroid: a novel 3-level hybrid malware detection model for android operating system</a:t>
            </a:r>
            <a:endParaRPr sz="26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</a:t>
            </a:r>
            <a:r>
              <a:rPr lang="en-US" sz="2200" b="1"/>
              <a:t>Authors</a:t>
            </a:r>
            <a:r>
              <a:rPr lang="en-US" sz="2400"/>
              <a:t>: </a:t>
            </a:r>
            <a:r>
              <a:rPr lang="en-US" sz="2100"/>
              <a:t>Saba Arshad, Munam A. Shah, Abdul Wahid, Amjad Mehmood, Houbing Song, Hongnian Yu</a:t>
            </a:r>
            <a:endParaRPr sz="21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Published in</a:t>
            </a:r>
            <a:r>
              <a:rPr lang="en-US" sz="2200"/>
              <a:t>: 2018,  IEEE Access ( Volume: 6 )</a:t>
            </a:r>
            <a:endParaRPr sz="22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Citations</a:t>
            </a:r>
            <a:r>
              <a:rPr lang="en-US" sz="2200"/>
              <a:t>: 22</a:t>
            </a:r>
            <a:endParaRPr sz="2200"/>
          </a:p>
        </p:txBody>
      </p:sp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1121225" y="685800"/>
            <a:ext cx="10519800" cy="90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Samadroid (Approach)</a:t>
            </a: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sldNum" idx="12"/>
          </p:nvPr>
        </p:nvSpPr>
        <p:spPr>
          <a:xfrm>
            <a:off x="6046852" y="6400263"/>
            <a:ext cx="416092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body" idx="1"/>
          </p:nvPr>
        </p:nvSpPr>
        <p:spPr>
          <a:xfrm>
            <a:off x="1231450" y="1698225"/>
            <a:ext cx="5115000" cy="64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Features:</a:t>
            </a:r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2"/>
          </p:nvPr>
        </p:nvSpPr>
        <p:spPr>
          <a:xfrm>
            <a:off x="1231450" y="2477050"/>
            <a:ext cx="5115000" cy="38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3683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Permissions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API Calls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Intents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App Components</a:t>
            </a:r>
            <a:endParaRPr sz="2200"/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3"/>
          </p:nvPr>
        </p:nvSpPr>
        <p:spPr>
          <a:xfrm>
            <a:off x="6340750" y="1698225"/>
            <a:ext cx="5115000" cy="64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Features:</a:t>
            </a:r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body" idx="4"/>
          </p:nvPr>
        </p:nvSpPr>
        <p:spPr>
          <a:xfrm>
            <a:off x="6340750" y="2506325"/>
            <a:ext cx="5115000" cy="38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3683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System Calls (10)</a:t>
            </a:r>
            <a:endParaRPr sz="220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/>
          </p:nvPr>
        </p:nvSpPr>
        <p:spPr>
          <a:xfrm>
            <a:off x="1105800" y="685800"/>
            <a:ext cx="10621200" cy="71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Samadroid (Approach)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1"/>
          </p:nvPr>
        </p:nvSpPr>
        <p:spPr>
          <a:xfrm>
            <a:off x="1105900" y="1525225"/>
            <a:ext cx="10621200" cy="46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sz="2200"/>
              <a:t>Local and remote host </a:t>
            </a:r>
            <a:endParaRPr sz="22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200"/>
              <a:t>Drebin static feature sets</a:t>
            </a:r>
            <a:endParaRPr sz="22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200"/>
              <a:t>ML Technique:  SVM, Random Forest and Decision Tree</a:t>
            </a:r>
            <a:endParaRPr sz="220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Feature Selection: manual/logical analysis</a:t>
            </a:r>
            <a:endParaRPr sz="2200"/>
          </a:p>
        </p:txBody>
      </p:sp>
      <p:sp>
        <p:nvSpPr>
          <p:cNvPr id="207" name="Google Shape;207;p28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1105800" y="685800"/>
            <a:ext cx="10621200" cy="71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Samadroid (Contribution)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body" idx="1"/>
          </p:nvPr>
        </p:nvSpPr>
        <p:spPr>
          <a:xfrm>
            <a:off x="1105900" y="1525225"/>
            <a:ext cx="10621200" cy="46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sz="2200"/>
              <a:t>3-level on-device malware detection architecture </a:t>
            </a:r>
            <a:endParaRPr sz="22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200"/>
              <a:t>Ensures the resource efficiency by reducing memory overhead of local devices</a:t>
            </a:r>
            <a:endParaRPr sz="220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Provides explanation to users about the behavior of application</a:t>
            </a:r>
            <a:endParaRPr sz="2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200"/>
          </a:p>
        </p:txBody>
      </p:sp>
      <p:sp>
        <p:nvSpPr>
          <p:cNvPr id="214" name="Google Shape;214;p29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title"/>
          </p:nvPr>
        </p:nvSpPr>
        <p:spPr>
          <a:xfrm>
            <a:off x="1105800" y="685800"/>
            <a:ext cx="10621200" cy="71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Samadroid (Limitations)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body" idx="1"/>
          </p:nvPr>
        </p:nvSpPr>
        <p:spPr>
          <a:xfrm>
            <a:off x="1105900" y="1525225"/>
            <a:ext cx="10621200" cy="46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Overlooking many dynamic features (other system call)</a:t>
            </a:r>
            <a:endParaRPr sz="220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Using limited and old dataset</a:t>
            </a:r>
            <a:endParaRPr sz="2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200"/>
          </a:p>
        </p:txBody>
      </p:sp>
      <p:sp>
        <p:nvSpPr>
          <p:cNvPr id="221" name="Google Shape;221;p30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10314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/>
              <a:t>HADM: Hybrid analysis for detection of malware</a:t>
            </a:r>
            <a:endParaRPr sz="26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</a:t>
            </a:r>
            <a:r>
              <a:rPr lang="en-US" sz="2200" b="1"/>
              <a:t>Authors</a:t>
            </a:r>
            <a:r>
              <a:rPr lang="en-US" sz="2400"/>
              <a:t>: </a:t>
            </a:r>
            <a:r>
              <a:rPr lang="en-US" sz="2100"/>
              <a:t>Lifan Xu, Dongping Zhang, Nuwan Jayasena, John Cavazos</a:t>
            </a:r>
            <a:endParaRPr sz="21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Published in</a:t>
            </a:r>
            <a:r>
              <a:rPr lang="en-US" sz="2200"/>
              <a:t>: IntelliSys 2016: SAI Intelligent Systems Conference</a:t>
            </a:r>
            <a:endParaRPr sz="22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</a:t>
            </a:r>
            <a:endParaRPr sz="22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Citations</a:t>
            </a:r>
            <a:r>
              <a:rPr lang="en-US" sz="2200"/>
              <a:t>: 22</a:t>
            </a:r>
            <a:endParaRPr sz="2200"/>
          </a:p>
        </p:txBody>
      </p:sp>
      <p:sp>
        <p:nvSpPr>
          <p:cNvPr id="227" name="Google Shape;227;p31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1371600" y="1931550"/>
            <a:ext cx="4148400" cy="299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Presented by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Asadullah Hill Galib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MSSE 0718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IIT, University of Dhaka</a:t>
            </a:r>
            <a:endParaRPr sz="2400"/>
          </a:p>
          <a:p>
            <a:pPr marL="45720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endParaRPr sz="2400"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2"/>
          </p:nvPr>
        </p:nvSpPr>
        <p:spPr>
          <a:xfrm>
            <a:off x="6767000" y="1931550"/>
            <a:ext cx="4939800" cy="299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Supervised By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Dr. B. M. Mainul Hossain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Associate Professor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IIT, University of Dhaka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endParaRPr sz="2400"/>
          </a:p>
        </p:txBody>
      </p:sp>
      <p:cxnSp>
        <p:nvCxnSpPr>
          <p:cNvPr id="103" name="Google Shape;103;p14"/>
          <p:cNvCxnSpPr/>
          <p:nvPr/>
        </p:nvCxnSpPr>
        <p:spPr>
          <a:xfrm>
            <a:off x="6022350" y="1833700"/>
            <a:ext cx="0" cy="367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xfrm>
            <a:off x="1121225" y="685800"/>
            <a:ext cx="10519800" cy="90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HADM (Approach)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ldNum" idx="12"/>
          </p:nvPr>
        </p:nvSpPr>
        <p:spPr>
          <a:xfrm>
            <a:off x="6046849" y="6400275"/>
            <a:ext cx="424972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body" idx="1"/>
          </p:nvPr>
        </p:nvSpPr>
        <p:spPr>
          <a:xfrm>
            <a:off x="1231450" y="1698225"/>
            <a:ext cx="5115000" cy="64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Features:</a:t>
            </a:r>
            <a:endParaRPr/>
          </a:p>
        </p:txBody>
      </p:sp>
      <p:sp>
        <p:nvSpPr>
          <p:cNvPr id="235" name="Google Shape;235;p32"/>
          <p:cNvSpPr txBox="1">
            <a:spLocks noGrp="1"/>
          </p:cNvSpPr>
          <p:nvPr>
            <p:ph type="body" idx="2"/>
          </p:nvPr>
        </p:nvSpPr>
        <p:spPr>
          <a:xfrm>
            <a:off x="1231450" y="2477050"/>
            <a:ext cx="5115000" cy="38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3683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Permissions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API Calls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Intents</a:t>
            </a:r>
            <a:endParaRPr sz="220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200"/>
          </a:p>
        </p:txBody>
      </p:sp>
      <p:sp>
        <p:nvSpPr>
          <p:cNvPr id="236" name="Google Shape;236;p32"/>
          <p:cNvSpPr txBox="1">
            <a:spLocks noGrp="1"/>
          </p:cNvSpPr>
          <p:nvPr>
            <p:ph type="body" idx="3"/>
          </p:nvPr>
        </p:nvSpPr>
        <p:spPr>
          <a:xfrm>
            <a:off x="6340750" y="1698225"/>
            <a:ext cx="5115000" cy="64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Features:</a:t>
            </a:r>
            <a:endParaRPr/>
          </a:p>
        </p:txBody>
      </p:sp>
      <p:sp>
        <p:nvSpPr>
          <p:cNvPr id="237" name="Google Shape;237;p32"/>
          <p:cNvSpPr txBox="1">
            <a:spLocks noGrp="1"/>
          </p:cNvSpPr>
          <p:nvPr>
            <p:ph type="body" idx="4"/>
          </p:nvPr>
        </p:nvSpPr>
        <p:spPr>
          <a:xfrm>
            <a:off x="6340750" y="2506325"/>
            <a:ext cx="5115000" cy="38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3683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System Call Sequences</a:t>
            </a:r>
            <a:endParaRPr sz="2200"/>
          </a:p>
          <a:p>
            <a:pPr marL="914400" lvl="0" indent="0" algn="l" rtl="0">
              <a:lnSpc>
                <a:spcPct val="200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>
            <a:spLocks noGrp="1"/>
          </p:cNvSpPr>
          <p:nvPr>
            <p:ph type="title"/>
          </p:nvPr>
        </p:nvSpPr>
        <p:spPr>
          <a:xfrm>
            <a:off x="1105800" y="685800"/>
            <a:ext cx="10621200" cy="71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HADM (Approach)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body" idx="1"/>
          </p:nvPr>
        </p:nvSpPr>
        <p:spPr>
          <a:xfrm>
            <a:off x="1105900" y="1525225"/>
            <a:ext cx="10621200" cy="46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sz="2200"/>
              <a:t>Deep Neural Network for feature extraction</a:t>
            </a:r>
            <a:endParaRPr sz="220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Deep Auto Encoder: learning model</a:t>
            </a:r>
            <a:endParaRPr sz="220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Multiple Kernel Learning used for combining learning results</a:t>
            </a:r>
            <a:endParaRPr sz="220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Restricted Boltzman Machine for DNN </a:t>
            </a:r>
            <a:endParaRPr sz="220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Feature Vector: n-gram representation </a:t>
            </a:r>
            <a:endParaRPr sz="220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ML Technique: SVM </a:t>
            </a:r>
            <a:endParaRPr sz="220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200"/>
          </a:p>
        </p:txBody>
      </p:sp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>
            <a:spLocks noGrp="1"/>
          </p:cNvSpPr>
          <p:nvPr>
            <p:ph type="title"/>
          </p:nvPr>
        </p:nvSpPr>
        <p:spPr>
          <a:xfrm>
            <a:off x="1105800" y="685800"/>
            <a:ext cx="10621200" cy="71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HADM (Contribution)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4"/>
          <p:cNvSpPr txBox="1">
            <a:spLocks noGrp="1"/>
          </p:cNvSpPr>
          <p:nvPr>
            <p:ph type="body" idx="1"/>
          </p:nvPr>
        </p:nvSpPr>
        <p:spPr>
          <a:xfrm>
            <a:off x="1105900" y="1525225"/>
            <a:ext cx="10621200" cy="46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sz="2200" dirty="0"/>
              <a:t>using deep learning to learn new features</a:t>
            </a:r>
            <a:endParaRPr sz="2200" dirty="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200" dirty="0"/>
              <a:t>applying hierarchical MKL to combine different kernel learning thus further improve classification accuracy</a:t>
            </a:r>
            <a:endParaRPr sz="2200" dirty="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200" dirty="0"/>
          </a:p>
        </p:txBody>
      </p:sp>
      <p:sp>
        <p:nvSpPr>
          <p:cNvPr id="251" name="Google Shape;251;p34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title"/>
          </p:nvPr>
        </p:nvSpPr>
        <p:spPr>
          <a:xfrm>
            <a:off x="1105800" y="685800"/>
            <a:ext cx="10621200" cy="71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HADM (Limitation)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body" idx="1"/>
          </p:nvPr>
        </p:nvSpPr>
        <p:spPr>
          <a:xfrm>
            <a:off x="1105900" y="1525225"/>
            <a:ext cx="10621200" cy="46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Limited feature set and data-set</a:t>
            </a:r>
            <a:endParaRPr sz="220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Higher complexity </a:t>
            </a:r>
            <a:endParaRPr sz="220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Performance: not high enough relatively </a:t>
            </a:r>
            <a:endParaRPr sz="220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200"/>
          </a:p>
        </p:txBody>
      </p:sp>
      <p:sp>
        <p:nvSpPr>
          <p:cNvPr id="258" name="Google Shape;258;p35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1105800" y="685800"/>
            <a:ext cx="10621200" cy="71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Literature</a:t>
            </a:r>
            <a:endParaRPr/>
          </a:p>
        </p:txBody>
      </p:sp>
      <p:sp>
        <p:nvSpPr>
          <p:cNvPr id="264" name="Google Shape;264;p36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65" name="Google Shape;265;p36"/>
          <p:cNvSpPr txBox="1">
            <a:spLocks noGrp="1"/>
          </p:cNvSpPr>
          <p:nvPr>
            <p:ph type="body" idx="1"/>
          </p:nvPr>
        </p:nvSpPr>
        <p:spPr>
          <a:xfrm>
            <a:off x="1105900" y="1312153"/>
            <a:ext cx="10621200" cy="46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dirty="0" err="1"/>
              <a:t>Kapratwar</a:t>
            </a:r>
            <a:r>
              <a:rPr lang="en-US" dirty="0"/>
              <a:t> et al. : </a:t>
            </a:r>
          </a:p>
          <a:p>
            <a:pPr marL="800100" lvl="1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i="0" dirty="0"/>
              <a:t>Permissions and System Calls for hybrid analysis. </a:t>
            </a:r>
          </a:p>
          <a:p>
            <a:pPr marL="800100" lvl="1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i="0" dirty="0"/>
              <a:t>Used a small (200 apps) and old dataset and overlooked other features</a:t>
            </a:r>
          </a:p>
          <a:p>
            <a:pPr marL="34290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dirty="0" err="1"/>
              <a:t>Dhanya</a:t>
            </a:r>
            <a:r>
              <a:rPr lang="en-US" dirty="0"/>
              <a:t> et al. : </a:t>
            </a:r>
          </a:p>
          <a:p>
            <a:pPr marL="800100" lvl="1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i="0" dirty="0"/>
              <a:t>Permissions and API Calls </a:t>
            </a:r>
          </a:p>
          <a:p>
            <a:pPr marL="800100" lvl="1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i="0" dirty="0"/>
              <a:t>Separability assessment Criteria for feature selection </a:t>
            </a:r>
          </a:p>
          <a:p>
            <a:pPr marL="800100" lvl="1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i="0" dirty="0"/>
              <a:t>Limited feature-set and dataset</a:t>
            </a:r>
            <a:endParaRPr lang="en-US" dirty="0"/>
          </a:p>
          <a:p>
            <a:pPr marL="342900">
              <a:lnSpc>
                <a:spcPct val="200000"/>
              </a:lnSpc>
              <a:buClr>
                <a:schemeClr val="dk1"/>
              </a:buClr>
              <a:buSzPts val="1100"/>
            </a:pPr>
            <a:endParaRPr i="0" dirty="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title"/>
          </p:nvPr>
        </p:nvSpPr>
        <p:spPr>
          <a:xfrm>
            <a:off x="1105800" y="685800"/>
            <a:ext cx="10621200" cy="71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Literature</a:t>
            </a:r>
            <a:endParaRPr/>
          </a:p>
        </p:txBody>
      </p:sp>
      <p:sp>
        <p:nvSpPr>
          <p:cNvPr id="278" name="Google Shape;278;p38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79" name="Google Shape;279;p38"/>
          <p:cNvSpPr txBox="1">
            <a:spLocks noGrp="1"/>
          </p:cNvSpPr>
          <p:nvPr>
            <p:ph type="body" idx="1"/>
          </p:nvPr>
        </p:nvSpPr>
        <p:spPr>
          <a:xfrm>
            <a:off x="1105900" y="1525225"/>
            <a:ext cx="10621200" cy="46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rPr lang="en-US" sz="2200" dirty="0"/>
              <a:t> Liu et al. </a:t>
            </a:r>
          </a:p>
          <a:p>
            <a:pPr marL="800100" lvl="1">
              <a:lnSpc>
                <a:spcPct val="200000"/>
              </a:lnSpc>
              <a:spcAft>
                <a:spcPts val="200"/>
              </a:spcAft>
            </a:pPr>
            <a:r>
              <a:rPr lang="en-US" sz="2200" i="0" dirty="0"/>
              <a:t>Permissions and API Calls are used as static features and System Calls used as dynamic features. </a:t>
            </a:r>
          </a:p>
          <a:p>
            <a:pPr marL="800100" lvl="1">
              <a:lnSpc>
                <a:spcPct val="200000"/>
              </a:lnSpc>
              <a:spcAft>
                <a:spcPts val="200"/>
              </a:spcAft>
            </a:pPr>
            <a:r>
              <a:rPr lang="en-US" sz="2200" i="0" dirty="0"/>
              <a:t>Small feature-set and their dataset is also limited. </a:t>
            </a:r>
            <a:endParaRPr sz="2200" i="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>
            <a:spLocks noGrp="1"/>
          </p:cNvSpPr>
          <p:nvPr>
            <p:ph type="title"/>
          </p:nvPr>
        </p:nvSpPr>
        <p:spPr>
          <a:xfrm>
            <a:off x="1105800" y="685800"/>
            <a:ext cx="10621200" cy="71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Literature</a:t>
            </a:r>
            <a:endParaRPr/>
          </a:p>
        </p:txBody>
      </p:sp>
      <p:sp>
        <p:nvSpPr>
          <p:cNvPr id="285" name="Google Shape;285;p39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86" name="Google Shape;286;p39"/>
          <p:cNvSpPr txBox="1">
            <a:spLocks noGrp="1"/>
          </p:cNvSpPr>
          <p:nvPr>
            <p:ph type="body" idx="1"/>
          </p:nvPr>
        </p:nvSpPr>
        <p:spPr>
          <a:xfrm>
            <a:off x="1105900" y="1525225"/>
            <a:ext cx="10621200" cy="46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Talha et al. revealed many unknown characteristics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over-privileged permissions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average number of incoming and outgoing connections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average size of download and upload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average number of INTERNET CLOSE action are distinguishable features with respect to benign applications.</a:t>
            </a:r>
            <a:endParaRPr sz="220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6EF2-7A47-4338-BF2F-60D4519B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8C96F-CBC7-4701-BFEB-E96DE8C88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err="1"/>
              <a:t>Drebin</a:t>
            </a:r>
            <a:r>
              <a:rPr lang="en-US" b="1" dirty="0"/>
              <a:t>  </a:t>
            </a:r>
          </a:p>
          <a:p>
            <a:pPr>
              <a:lnSpc>
                <a:spcPct val="200000"/>
              </a:lnSpc>
            </a:pPr>
            <a:r>
              <a:rPr lang="en-US" b="1" dirty="0"/>
              <a:t>Android Malware Genome Project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ContagioDump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VirusTotal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VirusShare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164A2-D1B6-4C46-BB82-56ADD31FC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8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6EF2-7A47-4338-BF2F-60D4519B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8C96F-CBC7-4701-BFEB-E96DE8C88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SVM  </a:t>
            </a:r>
          </a:p>
          <a:p>
            <a:pPr>
              <a:lnSpc>
                <a:spcPct val="200000"/>
              </a:lnSpc>
            </a:pPr>
            <a:r>
              <a:rPr lang="en-US" dirty="0"/>
              <a:t>Naive Bayes </a:t>
            </a:r>
          </a:p>
          <a:p>
            <a:pPr>
              <a:lnSpc>
                <a:spcPct val="200000"/>
              </a:lnSpc>
            </a:pPr>
            <a:r>
              <a:rPr lang="en-US" dirty="0"/>
              <a:t>Random Forest</a:t>
            </a:r>
          </a:p>
          <a:p>
            <a:pPr>
              <a:lnSpc>
                <a:spcPct val="200000"/>
              </a:lnSpc>
            </a:pPr>
            <a:r>
              <a:rPr lang="en-US" dirty="0"/>
              <a:t>J48</a:t>
            </a:r>
          </a:p>
          <a:p>
            <a:pPr>
              <a:lnSpc>
                <a:spcPct val="200000"/>
              </a:lnSpc>
            </a:pPr>
            <a:r>
              <a:rPr lang="en-US" dirty="0"/>
              <a:t>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164A2-D1B6-4C46-BB82-56ADD31FC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74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title"/>
          </p:nvPr>
        </p:nvSpPr>
        <p:spPr>
          <a:xfrm>
            <a:off x="1105800" y="685800"/>
            <a:ext cx="10621200" cy="71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92" name="Google Shape;292;p40"/>
          <p:cNvSpPr txBox="1">
            <a:spLocks noGrp="1"/>
          </p:cNvSpPr>
          <p:nvPr>
            <p:ph type="body" idx="1"/>
          </p:nvPr>
        </p:nvSpPr>
        <p:spPr>
          <a:xfrm>
            <a:off x="1105900" y="1525225"/>
            <a:ext cx="10621200" cy="46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M. Lindorfer, M. Neugschwandtner, and C. Platzer, “Marvin: Efficient and comprehensive mobile app classification through static and dynamic analysis,” in 2015 IEEE 39th annual computer software and applications conference, vol. 2, pp. 422–433, IEEE, 2015.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M. Spreitzenbarth, F. Freiling, F. Echtler, T. Schreck, and J. Hoffmann, “Mobile-sandbox: having a deeper look into android applications,” in Proceedings of the 28th Annual ACM Symposium on Applied Computing, pp. 1808–1815, ACM, 2013.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S. Arshad, M. A. Shah, A. Wahid, A. Mehmood, H. Song, and H. Yu, “Samadroid: a novel 3-level hybrid malware detection model for android operating system,” IEEE Access, vol. 6, pp. 4321–4339, 2018.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A. Kapratwar, F. Di Troia, and M. Stamp, “Static and dynamic analysis of android malware.,” in ICISSP, pp. 653–662, 2017.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L. Xu, D. Zhang, N. Jayasena, and J. Cavazos, “Hadm: Hybrid analysis for detection of malware,” in Proceedings of SAI Intelligent Systems Conference, pp. 702–724, Springer, 2016.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293" name="Google Shape;293;p40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105800" y="685800"/>
            <a:ext cx="10621200" cy="71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105900" y="1525225"/>
            <a:ext cx="10621200" cy="46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3 Malware Detection Approaches: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Static Analysis 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Dynamic Analysis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Hybrid Analysis</a:t>
            </a:r>
            <a:endParaRPr sz="22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>
            <a:spLocks noGrp="1"/>
          </p:cNvSpPr>
          <p:nvPr>
            <p:ph type="title"/>
          </p:nvPr>
        </p:nvSpPr>
        <p:spPr>
          <a:xfrm>
            <a:off x="1105800" y="685800"/>
            <a:ext cx="10621200" cy="71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99" name="Google Shape;299;p41"/>
          <p:cNvSpPr txBox="1">
            <a:spLocks noGrp="1"/>
          </p:cNvSpPr>
          <p:nvPr>
            <p:ph type="body" idx="1"/>
          </p:nvPr>
        </p:nvSpPr>
        <p:spPr>
          <a:xfrm>
            <a:off x="1105900" y="1525225"/>
            <a:ext cx="10621200" cy="46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K. D. T. Gireesh Kumar, “Efficient android malware scanner using hybrid analysis,” International Journal of Recent Technology and Engineering(TM), vol. 7, pp. 76–80, 2019.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Y. Liu, Y. Zhang, H. Li, and X. Chen, “A hybrid malware detecting scheme for mobile android applications,” in 2016 IEEE International Conference on Consumer Electronics (ICCE), pp. 155–156, IEEE, 2016.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A. T. Kabakus and I. A. Dogru, “An in-depth analysis of android malware using hybrid techniques,” Digital Investigation, vol. 24, pp. 25– 33, 2018.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Arp, D., Spreitzenbarth, M., Hubner, M., Gascon, H., Rieck, K., &amp; Siemens, C. E. R. T. (2014, February). Drebin: Effective and explainable detection of android malware in your pocket. In Ndss (Vol. 14, pp. 23-26).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Tam, K., Feizollah, A., Anuar, N. B., Salleh, R., &amp; Cavallaro, L. (2017). The evolution of android malware and android analysis techniques. ACM Computing Surveys (CSUR), 49(4), 76.</a:t>
            </a:r>
            <a:endParaRPr/>
          </a:p>
        </p:txBody>
      </p:sp>
      <p:sp>
        <p:nvSpPr>
          <p:cNvPr id="300" name="Google Shape;300;p41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10171500" cy="529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Question?</a:t>
            </a:r>
            <a:endParaRPr/>
          </a:p>
        </p:txBody>
      </p:sp>
      <p:sp>
        <p:nvSpPr>
          <p:cNvPr id="306" name="Google Shape;306;p42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1105800" y="685800"/>
            <a:ext cx="10621200" cy="71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Consequential Literature  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1105900" y="1525225"/>
            <a:ext cx="10621200" cy="46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sz="2200"/>
              <a:t>Mobile-Sandbox (2013)</a:t>
            </a:r>
            <a:endParaRPr sz="22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200"/>
              <a:t>Marvin (2015)</a:t>
            </a:r>
            <a:endParaRPr sz="22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200"/>
              <a:t>Samadroid (2018)</a:t>
            </a:r>
            <a:endParaRPr sz="22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200"/>
              <a:t>HADM (2016)</a:t>
            </a:r>
            <a:endParaRPr sz="2200"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10314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/>
              <a:t>Mobile-sandbox: having a deeper look into android applications</a:t>
            </a:r>
            <a:endParaRPr sz="26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	</a:t>
            </a:r>
            <a:r>
              <a:rPr lang="en-US" sz="2200" b="1"/>
              <a:t>Authors</a:t>
            </a:r>
            <a:r>
              <a:rPr lang="en-US" sz="2200"/>
              <a:t>: </a:t>
            </a:r>
            <a:r>
              <a:rPr lang="en-US" sz="2100"/>
              <a:t>Michael Spreitzenbarth, Felix Freiling, Florian Echtler, Thomas Schreck, Johannes Hoffmann</a:t>
            </a:r>
            <a:endParaRPr sz="21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Published in</a:t>
            </a:r>
            <a:r>
              <a:rPr lang="en-US" sz="2200"/>
              <a:t>: 2013,  ACM Symposium on Applied Computing </a:t>
            </a:r>
            <a:endParaRPr sz="22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Citations</a:t>
            </a:r>
            <a:r>
              <a:rPr lang="en-US" sz="2200"/>
              <a:t>: 275</a:t>
            </a:r>
            <a:endParaRPr sz="220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1121225" y="685800"/>
            <a:ext cx="10519800" cy="90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Mobile-SandBox (Approach)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6046852" y="6400263"/>
            <a:ext cx="2997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1231450" y="1698225"/>
            <a:ext cx="5115000" cy="64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Features: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2"/>
          </p:nvPr>
        </p:nvSpPr>
        <p:spPr>
          <a:xfrm>
            <a:off x="1231450" y="2477050"/>
            <a:ext cx="5115000" cy="38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3683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Permissions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Services, Receivers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Advertising networks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Dangerous functions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Encryption libraries</a:t>
            </a:r>
            <a:endParaRPr sz="2200"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3"/>
          </p:nvPr>
        </p:nvSpPr>
        <p:spPr>
          <a:xfrm>
            <a:off x="6340750" y="1698225"/>
            <a:ext cx="5115000" cy="64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Features:</a:t>
            </a: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4"/>
          </p:nvPr>
        </p:nvSpPr>
        <p:spPr>
          <a:xfrm>
            <a:off x="6340750" y="2506325"/>
            <a:ext cx="5115000" cy="38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3683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Dalvik &amp; Itrace log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PCAP file</a:t>
            </a:r>
            <a:endParaRPr sz="2200"/>
          </a:p>
          <a:p>
            <a:pPr marL="9144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Native Code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1105800" y="685800"/>
            <a:ext cx="10621200" cy="71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Mobile-SandBox (Contribution)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1105900" y="1525225"/>
            <a:ext cx="10621200" cy="46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sz="2200" dirty="0"/>
              <a:t>Combines static and dynamic analysis first time i.e., results of static analysis are used to guide dynamic analysis </a:t>
            </a:r>
            <a:endParaRPr sz="2200" dirty="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200" dirty="0"/>
              <a:t>Extends coverage of executed code</a:t>
            </a:r>
            <a:endParaRPr sz="2200" dirty="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200" dirty="0"/>
              <a:t>Uses specific techniques to log calls to native (i.e., \non-Java") APIs.</a:t>
            </a:r>
            <a:endParaRPr sz="2200" dirty="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200"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1105800" y="685800"/>
            <a:ext cx="10621200" cy="71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Mobile-SandBox (Limitation)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1105900" y="1525225"/>
            <a:ext cx="10621200" cy="46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Lacking in performance as no solid performance metrics given</a:t>
            </a:r>
            <a:endParaRPr sz="2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200"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10314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/>
              <a:t>Marvin: Efficient and comprehensive mobile app classification through static and dynamic analysis</a:t>
            </a:r>
            <a:endParaRPr sz="26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</a:t>
            </a:r>
            <a:r>
              <a:rPr lang="en-US" sz="2200" b="1"/>
              <a:t>Authors</a:t>
            </a:r>
            <a:r>
              <a:rPr lang="en-US" sz="2400"/>
              <a:t>: </a:t>
            </a:r>
            <a:r>
              <a:rPr lang="en-US" sz="2100"/>
              <a:t>Martina Lindorfer, Matthias Neugschwandtner, Christian Platzer</a:t>
            </a:r>
            <a:endParaRPr sz="21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Published in</a:t>
            </a:r>
            <a:r>
              <a:rPr lang="en-US" sz="2200"/>
              <a:t>: 2015,  IEEE Computer Software and Applications Conference</a:t>
            </a:r>
            <a:endParaRPr sz="22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Citations</a:t>
            </a:r>
            <a:r>
              <a:rPr lang="en-US" sz="2200"/>
              <a:t>: 107</a:t>
            </a:r>
            <a:endParaRPr sz="2200"/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6022349" y="6453350"/>
            <a:ext cx="4164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1130</Words>
  <Application>Microsoft Office PowerPoint</Application>
  <PresentationFormat>Widescreen</PresentationFormat>
  <Paragraphs>208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Comfortaa</vt:lpstr>
      <vt:lpstr>Libre Franklin</vt:lpstr>
      <vt:lpstr>Arial</vt:lpstr>
      <vt:lpstr>Crop</vt:lpstr>
      <vt:lpstr>Android Malware Detection: A Hybrid Approach using Machine Learning Techniques</vt:lpstr>
      <vt:lpstr>PowerPoint Presentation</vt:lpstr>
      <vt:lpstr>Background</vt:lpstr>
      <vt:lpstr>Consequential Literature  </vt:lpstr>
      <vt:lpstr>Mobile-sandbox: having a deeper look into android applications   Authors: Michael Spreitzenbarth, Felix Freiling, Florian Echtler, Thomas Schreck, Johannes Hoffmann  Published in: 2013,  ACM Symposium on Applied Computing   Citations: 275</vt:lpstr>
      <vt:lpstr>Mobile-SandBox (Approach)</vt:lpstr>
      <vt:lpstr>Mobile-SandBox (Contribution)  </vt:lpstr>
      <vt:lpstr>Mobile-SandBox (Limitation)  </vt:lpstr>
      <vt:lpstr>Marvin: Efficient and comprehensive mobile app classification through static and dynamic analysis   Authors: Martina Lindorfer, Matthias Neugschwandtner, Christian Platzer  Published in: 2015,  IEEE Computer Software and Applications Conference  Citations: 107</vt:lpstr>
      <vt:lpstr>Marvin (Approach)</vt:lpstr>
      <vt:lpstr>Marvin (Approach)  </vt:lpstr>
      <vt:lpstr>Marvin (Contribution)  </vt:lpstr>
      <vt:lpstr>Marvin (Limitation)  </vt:lpstr>
      <vt:lpstr>Samadroid: a novel 3-level hybrid malware detection model for android operating system   Authors: Saba Arshad, Munam A. Shah, Abdul Wahid, Amjad Mehmood, Houbing Song, Hongnian Yu  Published in: 2018,  IEEE Access ( Volume: 6 )  Citations: 22</vt:lpstr>
      <vt:lpstr>Samadroid (Approach)</vt:lpstr>
      <vt:lpstr>Samadroid (Approach)  </vt:lpstr>
      <vt:lpstr>Samadroid (Contribution)  </vt:lpstr>
      <vt:lpstr>Samadroid (Limitations)  </vt:lpstr>
      <vt:lpstr>HADM: Hybrid analysis for detection of malware   Authors: Lifan Xu, Dongping Zhang, Nuwan Jayasena, John Cavazos  Published in: IntelliSys 2016: SAI Intelligent Systems Conference   Citations: 22</vt:lpstr>
      <vt:lpstr>HADM (Approach)</vt:lpstr>
      <vt:lpstr>HADM (Approach)  </vt:lpstr>
      <vt:lpstr>HADM (Contribution)  </vt:lpstr>
      <vt:lpstr>HADM (Limitation)  </vt:lpstr>
      <vt:lpstr>Related Literature</vt:lpstr>
      <vt:lpstr>Related Literature</vt:lpstr>
      <vt:lpstr>Related Literature</vt:lpstr>
      <vt:lpstr>Dataset</vt:lpstr>
      <vt:lpstr>ML Techniques</vt:lpstr>
      <vt:lpstr>References</vt:lpstr>
      <vt:lpstr>References</vt:lpstr>
      <vt:lpstr>Thank you 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Malware Detection: A Hybrid Approach using Machine Learning Techniques</dc:title>
  <cp:lastModifiedBy>Exam User</cp:lastModifiedBy>
  <cp:revision>4</cp:revision>
  <dcterms:modified xsi:type="dcterms:W3CDTF">2019-10-03T02:09:04Z</dcterms:modified>
</cp:coreProperties>
</file>