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5" r:id="rId9"/>
    <p:sldId id="268" r:id="rId10"/>
    <p:sldId id="273" r:id="rId11"/>
    <p:sldId id="274" r:id="rId12"/>
    <p:sldId id="275" r:id="rId13"/>
    <p:sldId id="276" r:id="rId14"/>
    <p:sldId id="277" r:id="rId15"/>
    <p:sldId id="278" r:id="rId16"/>
    <p:sldId id="279" r:id="rId17"/>
    <p:sldId id="280" r:id="rId18"/>
    <p:sldId id="281" r:id="rId19"/>
    <p:sldId id="282" r:id="rId20"/>
    <p:sldId id="283" r:id="rId21"/>
    <p:sldId id="285" r:id="rId22"/>
    <p:sldId id="289" r:id="rId23"/>
    <p:sldId id="290" r:id="rId24"/>
    <p:sldId id="291" r:id="rId25"/>
    <p:sldId id="292" r:id="rId26"/>
  </p:sldIdLst>
  <p:sldSz cx="9144000" cy="5143500" type="screen16x9"/>
  <p:notesSz cx="6858000" cy="9144000"/>
  <p:embeddedFontLst>
    <p:embeddedFont>
      <p:font typeface="Old Standard TT" panose="020B0604020202020204" charset="0"/>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e2e922ad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e2e922ad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e27331ec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e27331ec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e27331ec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e27331ec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e27331ec1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e27331ec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e27331ec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e27331ec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e3d19595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e3d19595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e27331ec1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e27331ec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e38cb747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5e38cb747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e38cb747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e38cb747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e38cb747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e38cb747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e38cb747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e38cb747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38cb74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e38cb74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5e38cb747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5e38cb747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e38cb747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e38cb747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0357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e27331ec1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e27331ec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e27331ec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e27331ec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e27331ec1_0_10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e27331ec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e2e922a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e2e922a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e2e922ad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e2e922ad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gs.statcounter.com/os-market-share/all/bangladesh"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hyperlink" Target="https://www.thedailystar.net/govt-to-make-500-mobile-apps-in-bangla-39757" TargetMode="External"/><Relationship Id="rId4" Type="http://schemas.openxmlformats.org/officeDocument/2006/relationships/hyperlink" Target="https://www.thedailystar.net/bytes/apps/govt-launches-500-mobile-apps-better-service-11697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2808075"/>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Android Malware Detection: A Hybrid Approach using</a:t>
            </a:r>
            <a:endParaRPr dirty="0"/>
          </a:p>
          <a:p>
            <a:pPr marL="0" lvl="0" indent="0" algn="l" rtl="0">
              <a:spcBef>
                <a:spcPts val="0"/>
              </a:spcBef>
              <a:spcAft>
                <a:spcPts val="0"/>
              </a:spcAft>
              <a:buClr>
                <a:schemeClr val="dk1"/>
              </a:buClr>
              <a:buSzPts val="1100"/>
              <a:buFont typeface="Arial"/>
              <a:buNone/>
            </a:pPr>
            <a:r>
              <a:rPr lang="en" dirty="0"/>
              <a:t>Machine Learning Techniques </a:t>
            </a:r>
            <a:endParaRPr dirty="0"/>
          </a:p>
          <a:p>
            <a:pPr marL="0" lvl="0" indent="0" algn="l" rtl="0">
              <a:spcBef>
                <a:spcPts val="0"/>
              </a:spcBef>
              <a:spcAft>
                <a:spcPts val="0"/>
              </a:spcAft>
              <a:buNone/>
            </a:pPr>
            <a:endParaRPr dirty="0"/>
          </a:p>
        </p:txBody>
      </p:sp>
      <p:sp>
        <p:nvSpPr>
          <p:cNvPr id="60" name="Google Shape;60;p13"/>
          <p:cNvSpPr txBox="1">
            <a:spLocks noGrp="1"/>
          </p:cNvSpPr>
          <p:nvPr>
            <p:ph type="subTitle" idx="1"/>
          </p:nvPr>
        </p:nvSpPr>
        <p:spPr>
          <a:xfrm>
            <a:off x="551600" y="4089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CCCCCC"/>
                </a:solidFill>
              </a:rPr>
              <a:t>Thesis Proposal</a:t>
            </a:r>
            <a:endParaRPr b="1">
              <a:solidFill>
                <a:srgbClr val="CCCCCC"/>
              </a:solidFill>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(Related Works: Hybrid) </a:t>
            </a:r>
            <a:endParaRPr/>
          </a:p>
        </p:txBody>
      </p:sp>
      <p:sp>
        <p:nvSpPr>
          <p:cNvPr id="186" name="Google Shape;186;p30"/>
          <p:cNvSpPr txBox="1">
            <a:spLocks noGrp="1"/>
          </p:cNvSpPr>
          <p:nvPr>
            <p:ph type="body" idx="1"/>
          </p:nvPr>
        </p:nvSpPr>
        <p:spPr>
          <a:xfrm>
            <a:off x="311700" y="1171675"/>
            <a:ext cx="8111100" cy="339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2000" dirty="0"/>
              <a:t>Hybrid Analysis: </a:t>
            </a:r>
            <a:endParaRPr sz="2000" dirty="0"/>
          </a:p>
          <a:p>
            <a:pPr marL="914400" lvl="1" indent="-304800" algn="l" rtl="0">
              <a:spcBef>
                <a:spcPts val="1600"/>
              </a:spcBef>
              <a:spcAft>
                <a:spcPts val="0"/>
              </a:spcAft>
              <a:buSzPts val="1200"/>
              <a:buChar char="○"/>
            </a:pPr>
            <a:r>
              <a:rPr lang="en" sz="1600" dirty="0"/>
              <a:t>7 static features + nativeCode and network traffic for dynamic features (Mobile-sandbox) [9]</a:t>
            </a:r>
            <a:endParaRPr sz="1600" dirty="0"/>
          </a:p>
          <a:p>
            <a:pPr marL="914400" lvl="1" indent="-304800" algn="l" rtl="0">
              <a:spcBef>
                <a:spcPts val="1600"/>
              </a:spcBef>
              <a:spcAft>
                <a:spcPts val="0"/>
              </a:spcAft>
              <a:buSzPts val="1200"/>
              <a:buChar char="○"/>
            </a:pPr>
            <a:r>
              <a:rPr lang="en" sz="1600" dirty="0"/>
              <a:t>Huge numbers of static and dynamic features (Marvin) [10]</a:t>
            </a:r>
            <a:endParaRPr sz="1600" dirty="0"/>
          </a:p>
          <a:p>
            <a:pPr marL="914400" lvl="1" indent="-304800" algn="l" rtl="0">
              <a:spcBef>
                <a:spcPts val="1600"/>
              </a:spcBef>
              <a:spcAft>
                <a:spcPts val="0"/>
              </a:spcAft>
              <a:buSzPts val="1200"/>
              <a:buChar char="○"/>
            </a:pPr>
            <a:r>
              <a:rPr lang="en" sz="1600" dirty="0"/>
              <a:t>6 static features from Drebin + system call for dynamic (Samadroid) [11]</a:t>
            </a:r>
            <a:endParaRPr sz="1600" dirty="0"/>
          </a:p>
          <a:p>
            <a:pPr marL="914400" lvl="1" indent="-304800" algn="l" rtl="0">
              <a:spcBef>
                <a:spcPts val="1600"/>
              </a:spcBef>
              <a:spcAft>
                <a:spcPts val="0"/>
              </a:spcAft>
              <a:buSzPts val="1200"/>
              <a:buChar char="○"/>
            </a:pPr>
            <a:r>
              <a:rPr lang="en" sz="1600" dirty="0"/>
              <a:t>Permissions (static) + system calls (Kapratwar et al.) [12]</a:t>
            </a:r>
            <a:endParaRPr sz="1600" dirty="0"/>
          </a:p>
          <a:p>
            <a:pPr marL="914400" lvl="1" indent="-304800" algn="l" rtl="0">
              <a:spcBef>
                <a:spcPts val="1600"/>
              </a:spcBef>
              <a:spcAft>
                <a:spcPts val="0"/>
              </a:spcAft>
              <a:buSzPts val="1200"/>
              <a:buChar char="○"/>
            </a:pPr>
            <a:r>
              <a:rPr lang="en" sz="1600" dirty="0"/>
              <a:t>Deep learning approach for feature extraction (Hadm) [13]</a:t>
            </a:r>
            <a:endParaRPr sz="1600" dirty="0"/>
          </a:p>
          <a:p>
            <a:pPr marL="914400" lvl="1" indent="-304800" algn="l" rtl="0">
              <a:spcBef>
                <a:spcPts val="1600"/>
              </a:spcBef>
              <a:spcAft>
                <a:spcPts val="0"/>
              </a:spcAft>
              <a:buSzPts val="1200"/>
              <a:buChar char="○"/>
            </a:pPr>
            <a:r>
              <a:rPr lang="en" sz="1600" dirty="0"/>
              <a:t>Revealing unknown characteristics of android malware [14]</a:t>
            </a:r>
            <a:endParaRPr sz="1600" dirty="0"/>
          </a:p>
          <a:p>
            <a:pPr marL="0" lvl="0" indent="0" algn="l" rtl="0">
              <a:spcBef>
                <a:spcPts val="1600"/>
              </a:spcBef>
              <a:spcAft>
                <a:spcPts val="1600"/>
              </a:spcAft>
              <a:buNone/>
            </a:pPr>
            <a:endParaRPr sz="1600" dirty="0"/>
          </a:p>
        </p:txBody>
      </p:sp>
      <p:sp>
        <p:nvSpPr>
          <p:cNvPr id="187" name="Google Shape;18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Research Question</a:t>
            </a:r>
            <a:endParaRPr/>
          </a:p>
        </p:txBody>
      </p:sp>
      <p:sp>
        <p:nvSpPr>
          <p:cNvPr id="193" name="Google Shape;19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490250" y="526350"/>
            <a:ext cx="7982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t>RQ-1: How can we improve the performance of Android malware detection using </a:t>
            </a:r>
            <a:r>
              <a:rPr lang="en" sz="3600" i="1"/>
              <a:t>Hybrid Analysis</a:t>
            </a:r>
            <a:r>
              <a:rPr lang="en" sz="3600"/>
              <a:t> techniques?</a:t>
            </a:r>
            <a:endParaRPr sz="3600"/>
          </a:p>
          <a:p>
            <a:pPr marL="0" lvl="0" indent="0" algn="l" rtl="0">
              <a:spcBef>
                <a:spcPts val="0"/>
              </a:spcBef>
              <a:spcAft>
                <a:spcPts val="0"/>
              </a:spcAft>
              <a:buNone/>
            </a:pPr>
            <a:endParaRPr sz="3600"/>
          </a:p>
        </p:txBody>
      </p:sp>
      <p:sp>
        <p:nvSpPr>
          <p:cNvPr id="199" name="Google Shape;19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 (sub-questions)</a:t>
            </a:r>
            <a:endParaRPr/>
          </a:p>
          <a:p>
            <a:pPr marL="0" lvl="0" indent="0" algn="l" rtl="0">
              <a:spcBef>
                <a:spcPts val="0"/>
              </a:spcBef>
              <a:spcAft>
                <a:spcPts val="0"/>
              </a:spcAft>
              <a:buNone/>
            </a:pPr>
            <a:endParaRPr/>
          </a:p>
        </p:txBody>
      </p:sp>
      <p:sp>
        <p:nvSpPr>
          <p:cNvPr id="205" name="Google Shape;205;p33"/>
          <p:cNvSpPr txBox="1">
            <a:spLocks noGrp="1"/>
          </p:cNvSpPr>
          <p:nvPr>
            <p:ph type="body" idx="1"/>
          </p:nvPr>
        </p:nvSpPr>
        <p:spPr>
          <a:xfrm>
            <a:off x="311700" y="1260150"/>
            <a:ext cx="8160900" cy="3308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b="1"/>
              <a:t>SQ1.</a:t>
            </a:r>
            <a:r>
              <a:rPr lang="en" sz="1800"/>
              <a:t> What static features are significant in detecting Android malware detection system?</a:t>
            </a:r>
            <a:endParaRPr sz="1800"/>
          </a:p>
          <a:p>
            <a:pPr marL="457200" lvl="0" indent="-342900" algn="l" rtl="0">
              <a:spcBef>
                <a:spcPts val="1600"/>
              </a:spcBef>
              <a:spcAft>
                <a:spcPts val="0"/>
              </a:spcAft>
              <a:buSzPts val="1800"/>
              <a:buAutoNum type="arabicPeriod"/>
            </a:pPr>
            <a:r>
              <a:rPr lang="en" sz="1800" b="1"/>
              <a:t>SQ2.</a:t>
            </a:r>
            <a:r>
              <a:rPr lang="en" sz="1800"/>
              <a:t> What dynamic features are significant in detecting Android malware detection system? </a:t>
            </a:r>
            <a:endParaRPr sz="1800"/>
          </a:p>
          <a:p>
            <a:pPr marL="457200" lvl="0" indent="-342900" algn="l" rtl="0">
              <a:spcBef>
                <a:spcPts val="1600"/>
              </a:spcBef>
              <a:spcAft>
                <a:spcPts val="0"/>
              </a:spcAft>
              <a:buSzPts val="1800"/>
              <a:buAutoNum type="arabicPeriod"/>
            </a:pPr>
            <a:r>
              <a:rPr lang="en" sz="1800" b="1"/>
              <a:t>SQ3.</a:t>
            </a:r>
            <a:r>
              <a:rPr lang="en" sz="1800"/>
              <a:t> How do these static and dynamic features individually and jointly exhibit impact on the performance of the Android malware detection?</a:t>
            </a:r>
            <a:endParaRPr sz="1800"/>
          </a:p>
          <a:p>
            <a:pPr marL="457200" lvl="0" indent="0" algn="l" rtl="0">
              <a:spcBef>
                <a:spcPts val="1600"/>
              </a:spcBef>
              <a:spcAft>
                <a:spcPts val="1600"/>
              </a:spcAft>
              <a:buNone/>
            </a:pPr>
            <a:endParaRPr sz="1800"/>
          </a:p>
        </p:txBody>
      </p:sp>
      <p:sp>
        <p:nvSpPr>
          <p:cNvPr id="206" name="Google Shape;20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Research Methodology</a:t>
            </a:r>
            <a:endParaRPr/>
          </a:p>
        </p:txBody>
      </p:sp>
      <p:sp>
        <p:nvSpPr>
          <p:cNvPr id="212" name="Google Shape;21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Research</a:t>
            </a:r>
            <a:endParaRPr/>
          </a:p>
          <a:p>
            <a:pPr marL="0" lvl="0" indent="0" algn="ctr" rtl="0">
              <a:spcBef>
                <a:spcPts val="0"/>
              </a:spcBef>
              <a:spcAft>
                <a:spcPts val="0"/>
              </a:spcAft>
              <a:buNone/>
            </a:pPr>
            <a:r>
              <a:rPr lang="en"/>
              <a:t>Methodology</a:t>
            </a:r>
            <a:endParaRPr/>
          </a:p>
        </p:txBody>
      </p:sp>
      <p:sp>
        <p:nvSpPr>
          <p:cNvPr id="218" name="Google Shape;218;p35"/>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Hybrid Analysis for Android Malware Detection</a:t>
            </a:r>
            <a:endParaRPr/>
          </a:p>
        </p:txBody>
      </p:sp>
      <p:sp>
        <p:nvSpPr>
          <p:cNvPr id="219" name="Google Shape;219;p35"/>
          <p:cNvSpPr txBox="1">
            <a:spLocks noGrp="1"/>
          </p:cNvSpPr>
          <p:nvPr>
            <p:ph type="body" idx="2"/>
          </p:nvPr>
        </p:nvSpPr>
        <p:spPr>
          <a:xfrm>
            <a:off x="4962850" y="53745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Literature Review</a:t>
            </a:r>
            <a:endParaRPr/>
          </a:p>
          <a:p>
            <a:pPr marL="457200" lvl="0" indent="-342900" algn="l" rtl="0">
              <a:spcBef>
                <a:spcPts val="1600"/>
              </a:spcBef>
              <a:spcAft>
                <a:spcPts val="0"/>
              </a:spcAft>
              <a:buSzPts val="1800"/>
              <a:buChar char="●"/>
            </a:pPr>
            <a:r>
              <a:rPr lang="en"/>
              <a:t>Data-set Collection</a:t>
            </a:r>
            <a:endParaRPr/>
          </a:p>
          <a:p>
            <a:pPr marL="457200" lvl="0" indent="-342900" algn="l" rtl="0">
              <a:spcBef>
                <a:spcPts val="1600"/>
              </a:spcBef>
              <a:spcAft>
                <a:spcPts val="0"/>
              </a:spcAft>
              <a:buSzPts val="1800"/>
              <a:buChar char="●"/>
            </a:pPr>
            <a:r>
              <a:rPr lang="en"/>
              <a:t>Static Feature Extraction</a:t>
            </a:r>
            <a:endParaRPr/>
          </a:p>
          <a:p>
            <a:pPr marL="457200" lvl="0" indent="-342900" algn="l" rtl="0">
              <a:spcBef>
                <a:spcPts val="1600"/>
              </a:spcBef>
              <a:spcAft>
                <a:spcPts val="0"/>
              </a:spcAft>
              <a:buSzPts val="1800"/>
              <a:buChar char="●"/>
            </a:pPr>
            <a:r>
              <a:rPr lang="en"/>
              <a:t>Dynamic Feature Extraction</a:t>
            </a:r>
            <a:endParaRPr/>
          </a:p>
          <a:p>
            <a:pPr marL="457200" lvl="0" indent="-342900" algn="l" rtl="0">
              <a:spcBef>
                <a:spcPts val="1600"/>
              </a:spcBef>
              <a:spcAft>
                <a:spcPts val="0"/>
              </a:spcAft>
              <a:buSzPts val="1800"/>
              <a:buChar char="●"/>
            </a:pPr>
            <a:r>
              <a:rPr lang="en"/>
              <a:t>Feature Selection</a:t>
            </a:r>
            <a:endParaRPr/>
          </a:p>
          <a:p>
            <a:pPr marL="457200" lvl="0" indent="-342900" algn="l" rtl="0">
              <a:spcBef>
                <a:spcPts val="1600"/>
              </a:spcBef>
              <a:spcAft>
                <a:spcPts val="0"/>
              </a:spcAft>
              <a:buSzPts val="1800"/>
              <a:buChar char="●"/>
            </a:pPr>
            <a:r>
              <a:rPr lang="en"/>
              <a:t>Classification</a:t>
            </a:r>
            <a:endParaRPr/>
          </a:p>
          <a:p>
            <a:pPr marL="457200" lvl="0" indent="-342900" algn="l" rtl="0">
              <a:spcBef>
                <a:spcPts val="1600"/>
              </a:spcBef>
              <a:spcAft>
                <a:spcPts val="0"/>
              </a:spcAft>
              <a:buSzPts val="1800"/>
              <a:buChar char="●"/>
            </a:pPr>
            <a:r>
              <a:rPr lang="en"/>
              <a:t>Evaluation</a:t>
            </a:r>
            <a:endParaRPr/>
          </a:p>
          <a:p>
            <a:pPr marL="457200" lvl="0" indent="-342900" algn="l" rtl="0">
              <a:spcBef>
                <a:spcPts val="1600"/>
              </a:spcBef>
              <a:spcAft>
                <a:spcPts val="1600"/>
              </a:spcAft>
              <a:buSzPts val="1800"/>
              <a:buChar char="●"/>
            </a:pPr>
            <a:r>
              <a:rPr lang="en"/>
              <a:t>Technical Report</a:t>
            </a:r>
            <a:endParaRPr/>
          </a:p>
        </p:txBody>
      </p:sp>
      <p:sp>
        <p:nvSpPr>
          <p:cNvPr id="220" name="Google Shape;22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512700" y="1893300"/>
            <a:ext cx="84825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Rationale of the Research</a:t>
            </a:r>
            <a:endParaRPr/>
          </a:p>
        </p:txBody>
      </p:sp>
      <p:sp>
        <p:nvSpPr>
          <p:cNvPr id="226" name="Google Shape;226;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Rationale of the Research (Academia)</a:t>
            </a:r>
            <a:endParaRPr sz="2800"/>
          </a:p>
        </p:txBody>
      </p:sp>
      <p:sp>
        <p:nvSpPr>
          <p:cNvPr id="232" name="Google Shape;232;p37"/>
          <p:cNvSpPr txBox="1">
            <a:spLocks noGrp="1"/>
          </p:cNvSpPr>
          <p:nvPr>
            <p:ph type="body" idx="1"/>
          </p:nvPr>
        </p:nvSpPr>
        <p:spPr>
          <a:xfrm>
            <a:off x="311700" y="1483050"/>
            <a:ext cx="8520600" cy="30858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a:t>This work tends to alleviate the evasion techniques of malware authors by integrating Hybrid Analysis. </a:t>
            </a:r>
            <a:endParaRPr/>
          </a:p>
          <a:p>
            <a:pPr marL="457200" lvl="0" indent="-342900" algn="l" rtl="0">
              <a:lnSpc>
                <a:spcPct val="200000"/>
              </a:lnSpc>
              <a:spcBef>
                <a:spcPts val="0"/>
              </a:spcBef>
              <a:spcAft>
                <a:spcPts val="0"/>
              </a:spcAft>
              <a:buSzPts val="1800"/>
              <a:buChar char="●"/>
            </a:pPr>
            <a:r>
              <a:rPr lang="en"/>
              <a:t>This research aims to improve the performance of malware detection process. </a:t>
            </a:r>
            <a:endParaRPr/>
          </a:p>
        </p:txBody>
      </p:sp>
      <p:sp>
        <p:nvSpPr>
          <p:cNvPr id="233" name="Google Shape;233;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Rationale of the Research (National)</a:t>
            </a:r>
            <a:endParaRPr/>
          </a:p>
        </p:txBody>
      </p:sp>
      <p:sp>
        <p:nvSpPr>
          <p:cNvPr id="239" name="Google Shape;239;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40" name="Google Shape;240;p38"/>
          <p:cNvPicPr preferRelativeResize="0"/>
          <p:nvPr/>
        </p:nvPicPr>
        <p:blipFill>
          <a:blip r:embed="rId3">
            <a:alphaModFix/>
          </a:blip>
          <a:stretch>
            <a:fillRect/>
          </a:stretch>
        </p:blipFill>
        <p:spPr>
          <a:xfrm>
            <a:off x="360163" y="1171600"/>
            <a:ext cx="8423675" cy="3706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Rationale of the Research (</a:t>
            </a:r>
            <a:r>
              <a:rPr lang="en-US" sz="2800" dirty="0"/>
              <a:t>National</a:t>
            </a:r>
            <a:r>
              <a:rPr lang="en" sz="2800" dirty="0"/>
              <a:t>)</a:t>
            </a:r>
            <a:endParaRPr sz="2800" dirty="0"/>
          </a:p>
        </p:txBody>
      </p:sp>
      <p:sp>
        <p:nvSpPr>
          <p:cNvPr id="246" name="Google Shape;246;p39"/>
          <p:cNvSpPr txBox="1">
            <a:spLocks noGrp="1"/>
          </p:cNvSpPr>
          <p:nvPr>
            <p:ph type="body" idx="1"/>
          </p:nvPr>
        </p:nvSpPr>
        <p:spPr>
          <a:xfrm>
            <a:off x="311700" y="1483050"/>
            <a:ext cx="8520600" cy="3085800"/>
          </a:xfrm>
          <a:prstGeom prst="rect">
            <a:avLst/>
          </a:prstGeom>
        </p:spPr>
        <p:txBody>
          <a:bodyPr spcFirstLastPara="1" wrap="square" lIns="91425" tIns="91425" rIns="91425" bIns="91425" anchor="t" anchorCtr="0">
            <a:noAutofit/>
          </a:bodyPr>
          <a:lstStyle/>
          <a:p>
            <a:pPr marL="0" lvl="0" indent="0" algn="ctr" rtl="0">
              <a:lnSpc>
                <a:spcPct val="200000"/>
              </a:lnSpc>
              <a:spcBef>
                <a:spcPts val="0"/>
              </a:spcBef>
              <a:spcAft>
                <a:spcPts val="0"/>
              </a:spcAft>
              <a:buNone/>
            </a:pPr>
            <a:r>
              <a:rPr lang="en"/>
              <a:t>The new millennium development goal:</a:t>
            </a:r>
            <a:endParaRPr/>
          </a:p>
          <a:p>
            <a:pPr marL="0" lvl="0" indent="0" algn="ctr" rtl="0">
              <a:lnSpc>
                <a:spcPct val="200000"/>
              </a:lnSpc>
              <a:spcBef>
                <a:spcPts val="1600"/>
              </a:spcBef>
              <a:spcAft>
                <a:spcPts val="0"/>
              </a:spcAft>
              <a:buNone/>
            </a:pPr>
            <a:r>
              <a:rPr lang="en" b="1"/>
              <a:t>Digital Bangladesh</a:t>
            </a:r>
            <a:endParaRPr b="1"/>
          </a:p>
          <a:p>
            <a:pPr marL="0" lvl="0" indent="0" algn="ctr" rtl="0">
              <a:lnSpc>
                <a:spcPct val="200000"/>
              </a:lnSpc>
              <a:spcBef>
                <a:spcPts val="1600"/>
              </a:spcBef>
              <a:spcAft>
                <a:spcPts val="0"/>
              </a:spcAft>
              <a:buNone/>
            </a:pPr>
            <a:r>
              <a:rPr lang="en"/>
              <a:t> by 2021</a:t>
            </a:r>
            <a:endParaRPr/>
          </a:p>
          <a:p>
            <a:pPr marL="0" lvl="0" indent="0" algn="ctr" rtl="0">
              <a:lnSpc>
                <a:spcPct val="200000"/>
              </a:lnSpc>
              <a:spcBef>
                <a:spcPts val="1600"/>
              </a:spcBef>
              <a:spcAft>
                <a:spcPts val="1600"/>
              </a:spcAft>
              <a:buNone/>
            </a:pPr>
            <a:endParaRPr/>
          </a:p>
        </p:txBody>
      </p:sp>
      <p:sp>
        <p:nvSpPr>
          <p:cNvPr id="247" name="Google Shape;24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Submitted By</a:t>
            </a:r>
            <a:endParaRPr sz="1800" b="1"/>
          </a:p>
          <a:p>
            <a:pPr marL="457200" lvl="0" indent="0" algn="ctr" rtl="0">
              <a:spcBef>
                <a:spcPts val="1600"/>
              </a:spcBef>
              <a:spcAft>
                <a:spcPts val="0"/>
              </a:spcAft>
              <a:buNone/>
            </a:pPr>
            <a:r>
              <a:rPr lang="en" sz="1600"/>
              <a:t>Asadullah Hill Galib </a:t>
            </a:r>
            <a:endParaRPr sz="1600"/>
          </a:p>
          <a:p>
            <a:pPr marL="457200" lvl="0" indent="0" algn="ctr" rtl="0">
              <a:spcBef>
                <a:spcPts val="1600"/>
              </a:spcBef>
              <a:spcAft>
                <a:spcPts val="0"/>
              </a:spcAft>
              <a:buNone/>
            </a:pPr>
            <a:r>
              <a:rPr lang="en" sz="1600"/>
              <a:t>MSSE 0718</a:t>
            </a:r>
            <a:endParaRPr sz="1600"/>
          </a:p>
          <a:p>
            <a:pPr marL="457200" lvl="0" indent="0" algn="ctr" rtl="0">
              <a:spcBef>
                <a:spcPts val="1600"/>
              </a:spcBef>
              <a:spcAft>
                <a:spcPts val="0"/>
              </a:spcAft>
              <a:buNone/>
            </a:pPr>
            <a:r>
              <a:rPr lang="en" sz="1600"/>
              <a:t>Institute of Information Technology</a:t>
            </a:r>
            <a:endParaRPr sz="1600"/>
          </a:p>
          <a:p>
            <a:pPr marL="457200" lvl="0" indent="0" algn="ctr" rtl="0">
              <a:spcBef>
                <a:spcPts val="1600"/>
              </a:spcBef>
              <a:spcAft>
                <a:spcPts val="1600"/>
              </a:spcAft>
              <a:buNone/>
            </a:pPr>
            <a:r>
              <a:rPr lang="en" sz="1600"/>
              <a:t>University of Dhaka</a:t>
            </a:r>
            <a:endParaRPr sz="1600"/>
          </a:p>
        </p:txBody>
      </p:sp>
      <p:sp>
        <p:nvSpPr>
          <p:cNvPr id="66" name="Google Shape;66;p14"/>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Supervised By</a:t>
            </a:r>
            <a:endParaRPr sz="1800" b="1"/>
          </a:p>
          <a:p>
            <a:pPr marL="457200" lvl="0" indent="0" algn="ctr" rtl="0">
              <a:spcBef>
                <a:spcPts val="1600"/>
              </a:spcBef>
              <a:spcAft>
                <a:spcPts val="0"/>
              </a:spcAft>
              <a:buNone/>
            </a:pPr>
            <a:r>
              <a:rPr lang="en" sz="1600"/>
              <a:t>B. M. Mainul Hossain </a:t>
            </a:r>
            <a:endParaRPr sz="1600"/>
          </a:p>
          <a:p>
            <a:pPr marL="457200" lvl="0" indent="0" algn="ctr" rtl="0">
              <a:spcBef>
                <a:spcPts val="1600"/>
              </a:spcBef>
              <a:spcAft>
                <a:spcPts val="0"/>
              </a:spcAft>
              <a:buNone/>
            </a:pPr>
            <a:r>
              <a:rPr lang="en" sz="1600"/>
              <a:t>Associate Professor</a:t>
            </a:r>
            <a:endParaRPr sz="1600"/>
          </a:p>
          <a:p>
            <a:pPr marL="457200" lvl="0" indent="0" algn="ctr" rtl="0">
              <a:spcBef>
                <a:spcPts val="1600"/>
              </a:spcBef>
              <a:spcAft>
                <a:spcPts val="0"/>
              </a:spcAft>
              <a:buNone/>
            </a:pPr>
            <a:r>
              <a:rPr lang="en" sz="1600"/>
              <a:t>Institute of Information Technology</a:t>
            </a:r>
            <a:endParaRPr sz="1600"/>
          </a:p>
          <a:p>
            <a:pPr marL="457200" lvl="0" indent="0" algn="ctr" rtl="0">
              <a:spcBef>
                <a:spcPts val="1600"/>
              </a:spcBef>
              <a:spcAft>
                <a:spcPts val="0"/>
              </a:spcAft>
              <a:buNone/>
            </a:pPr>
            <a:r>
              <a:rPr lang="en" sz="1600"/>
              <a:t>University of Dhaka</a:t>
            </a:r>
            <a:endParaRPr sz="1600"/>
          </a:p>
          <a:p>
            <a:pPr marL="0" lvl="0" indent="0" algn="l" rtl="0">
              <a:spcBef>
                <a:spcPts val="1600"/>
              </a:spcBef>
              <a:spcAft>
                <a:spcPts val="1600"/>
              </a:spcAft>
              <a:buNone/>
            </a:pPr>
            <a:endParaRPr sz="1800" b="1"/>
          </a:p>
        </p:txBody>
      </p:sp>
      <p:sp>
        <p:nvSpPr>
          <p:cNvPr id="67" name="Google Shape;67;p14"/>
          <p:cNvSpPr txBox="1">
            <a:spLocks noGrp="1"/>
          </p:cNvSpPr>
          <p:nvPr>
            <p:ph type="title"/>
          </p:nvPr>
        </p:nvSpPr>
        <p:spPr>
          <a:xfrm>
            <a:off x="311700" y="445025"/>
            <a:ext cx="8605800" cy="6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Rationale of the Research (Government Involvement)</a:t>
            </a:r>
            <a:endParaRPr sz="2800" dirty="0"/>
          </a:p>
        </p:txBody>
      </p:sp>
      <p:sp>
        <p:nvSpPr>
          <p:cNvPr id="253" name="Google Shape;253;p40"/>
          <p:cNvSpPr txBox="1">
            <a:spLocks noGrp="1"/>
          </p:cNvSpPr>
          <p:nvPr>
            <p:ph type="body" idx="1"/>
          </p:nvPr>
        </p:nvSpPr>
        <p:spPr>
          <a:xfrm>
            <a:off x="311700" y="1483050"/>
            <a:ext cx="8520600" cy="3085800"/>
          </a:xfrm>
          <a:prstGeom prst="rect">
            <a:avLst/>
          </a:prstGeom>
        </p:spPr>
        <p:txBody>
          <a:bodyPr spcFirstLastPara="1" wrap="square" lIns="91425" tIns="91425" rIns="91425" bIns="91425" anchor="t" anchorCtr="0">
            <a:noAutofit/>
          </a:bodyPr>
          <a:lstStyle/>
          <a:p>
            <a:pPr marL="0" lvl="0" indent="0" algn="ctr" rtl="0">
              <a:lnSpc>
                <a:spcPct val="200000"/>
              </a:lnSpc>
              <a:spcBef>
                <a:spcPts val="0"/>
              </a:spcBef>
              <a:spcAft>
                <a:spcPts val="1600"/>
              </a:spcAft>
              <a:buNone/>
            </a:pPr>
            <a:r>
              <a:rPr lang="en"/>
              <a:t>To enable Bangladesh to enter this multibillion dollar marketplace of android application and to develop the necessary skills to compete in this field, the IT and Communications Ministry of the Government of the People’s Republic of Bangladesh has taken many projects and performed many activities</a:t>
            </a:r>
            <a:endParaRPr/>
          </a:p>
        </p:txBody>
      </p:sp>
      <p:sp>
        <p:nvSpPr>
          <p:cNvPr id="254" name="Google Shape;25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Rationale of the Research (Government Activities)</a:t>
            </a:r>
            <a:endParaRPr/>
          </a:p>
        </p:txBody>
      </p:sp>
      <p:sp>
        <p:nvSpPr>
          <p:cNvPr id="267" name="Google Shape;267;p4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a:t>Mobile Application Idea Generation Contest</a:t>
            </a:r>
            <a:endParaRPr/>
          </a:p>
          <a:p>
            <a:pPr marL="457200" lvl="0" indent="-342900" algn="l" rtl="0">
              <a:lnSpc>
                <a:spcPct val="200000"/>
              </a:lnSpc>
              <a:spcBef>
                <a:spcPts val="0"/>
              </a:spcBef>
              <a:spcAft>
                <a:spcPts val="0"/>
              </a:spcAft>
              <a:buSzPts val="1800"/>
              <a:buChar char="●"/>
            </a:pPr>
            <a:r>
              <a:rPr lang="en"/>
              <a:t>AppsSensitization Boot Camp (7 Divisions) </a:t>
            </a:r>
            <a:endParaRPr/>
          </a:p>
          <a:p>
            <a:pPr marL="457200" lvl="0" indent="-342900" algn="l" rtl="0">
              <a:lnSpc>
                <a:spcPct val="200000"/>
              </a:lnSpc>
              <a:spcBef>
                <a:spcPts val="0"/>
              </a:spcBef>
              <a:spcAft>
                <a:spcPts val="0"/>
              </a:spcAft>
              <a:buSzPts val="1800"/>
              <a:buChar char="●"/>
            </a:pPr>
            <a:r>
              <a:rPr lang="en"/>
              <a:t>Apps Development Training (64 districts)</a:t>
            </a:r>
            <a:endParaRPr/>
          </a:p>
          <a:p>
            <a:pPr marL="457200" lvl="0" indent="-342900" algn="l" rtl="0">
              <a:lnSpc>
                <a:spcPct val="200000"/>
              </a:lnSpc>
              <a:spcBef>
                <a:spcPts val="0"/>
              </a:spcBef>
              <a:spcAft>
                <a:spcPts val="0"/>
              </a:spcAft>
              <a:buSzPts val="1800"/>
              <a:buChar char="●"/>
            </a:pPr>
            <a:r>
              <a:rPr lang="en"/>
              <a:t>Mobileapplication ready One office One app</a:t>
            </a:r>
            <a:endParaRPr/>
          </a:p>
          <a:p>
            <a:pPr marL="457200" lvl="0" indent="-342900" algn="l" rtl="0">
              <a:lnSpc>
                <a:spcPct val="200000"/>
              </a:lnSpc>
              <a:spcBef>
                <a:spcPts val="0"/>
              </a:spcBef>
              <a:spcAft>
                <a:spcPts val="0"/>
              </a:spcAft>
              <a:buSzPts val="1800"/>
              <a:buChar char="●"/>
            </a:pPr>
            <a:r>
              <a:rPr lang="en"/>
              <a:t>National Mobile App Championship </a:t>
            </a:r>
            <a:endParaRPr/>
          </a:p>
        </p:txBody>
      </p:sp>
      <p:sp>
        <p:nvSpPr>
          <p:cNvPr id="268" name="Google Shape;26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Rationale of the Research (National) </a:t>
            </a:r>
            <a:endParaRPr/>
          </a:p>
        </p:txBody>
      </p:sp>
      <p:sp>
        <p:nvSpPr>
          <p:cNvPr id="296" name="Google Shape;296;p46"/>
          <p:cNvSpPr txBox="1">
            <a:spLocks noGrp="1"/>
          </p:cNvSpPr>
          <p:nvPr>
            <p:ph type="body" idx="1"/>
          </p:nvPr>
        </p:nvSpPr>
        <p:spPr>
          <a:xfrm>
            <a:off x="350600" y="1389525"/>
            <a:ext cx="8520600" cy="2942400"/>
          </a:xfrm>
          <a:prstGeom prst="rect">
            <a:avLst/>
          </a:prstGeom>
        </p:spPr>
        <p:txBody>
          <a:bodyPr spcFirstLastPara="1" wrap="square" lIns="91425" tIns="91425" rIns="91425" bIns="91425" anchor="t" anchorCtr="0">
            <a:noAutofit/>
          </a:bodyPr>
          <a:lstStyle/>
          <a:p>
            <a:pPr marL="0" lvl="0" indent="0" algn="ctr" rtl="0">
              <a:lnSpc>
                <a:spcPct val="200000"/>
              </a:lnSpc>
              <a:spcBef>
                <a:spcPts val="0"/>
              </a:spcBef>
              <a:spcAft>
                <a:spcPts val="0"/>
              </a:spcAft>
              <a:buNone/>
            </a:pPr>
            <a:r>
              <a:rPr lang="en"/>
              <a:t>This research aims to detect android malware in advance effectively.  </a:t>
            </a:r>
            <a:endParaRPr/>
          </a:p>
          <a:p>
            <a:pPr marL="0" lvl="0" indent="0" algn="ctr" rtl="0">
              <a:lnSpc>
                <a:spcPct val="200000"/>
              </a:lnSpc>
              <a:spcBef>
                <a:spcPts val="1600"/>
              </a:spcBef>
              <a:spcAft>
                <a:spcPts val="1600"/>
              </a:spcAft>
              <a:buNone/>
            </a:pPr>
            <a:r>
              <a:rPr lang="en"/>
              <a:t>By so,  this research work can assist the Bangladesh government’s new millennium development goal - “</a:t>
            </a:r>
            <a:r>
              <a:rPr lang="en" b="1"/>
              <a:t>Digital Bangladesh</a:t>
            </a:r>
            <a:r>
              <a:rPr lang="en"/>
              <a:t>” by 2021.</a:t>
            </a:r>
            <a:endParaRPr sz="1600"/>
          </a:p>
        </p:txBody>
      </p:sp>
      <p:sp>
        <p:nvSpPr>
          <p:cNvPr id="297" name="Google Shape;29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303" name="Google Shape;303;p4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298450" algn="just" rtl="0">
              <a:lnSpc>
                <a:spcPct val="115000"/>
              </a:lnSpc>
              <a:spcBef>
                <a:spcPts val="0"/>
              </a:spcBef>
              <a:spcAft>
                <a:spcPts val="0"/>
              </a:spcAft>
              <a:buSzPts val="1100"/>
              <a:buAutoNum type="arabicPeriod"/>
            </a:pPr>
            <a:r>
              <a:rPr lang="en" sz="1100"/>
              <a:t>Arp, D., Spreitzenbarth, M., Hubner, M., Gascon, H., Rieck, K., &amp; Siemens, C. E. R.T. (2014, February). Drebin:  Effective and explainable detection of android malware inyour pocket. In Ndss (Vol. 14, pp. 23-26)</a:t>
            </a:r>
            <a:endParaRPr sz="1100"/>
          </a:p>
          <a:p>
            <a:pPr marL="457200" lvl="0" indent="-298450" algn="just" rtl="0">
              <a:lnSpc>
                <a:spcPct val="115000"/>
              </a:lnSpc>
              <a:spcBef>
                <a:spcPts val="0"/>
              </a:spcBef>
              <a:spcAft>
                <a:spcPts val="0"/>
              </a:spcAft>
              <a:buSzPts val="1100"/>
              <a:buAutoNum type="arabicPeriod"/>
            </a:pPr>
            <a:r>
              <a:rPr lang="en" sz="1100"/>
              <a:t>Yerima, S. Y., Sezer, S., McWilliams, G., &amp; Muttik, I. (2013, March). A new androidmalware detection approach using bayesian classification. In 2013 IEEE 27th interna-tional  conference  on  advanced  information  networking  and  applications  (AINA)  (pp.121-128). IEEE</a:t>
            </a:r>
            <a:endParaRPr sz="1100"/>
          </a:p>
          <a:p>
            <a:pPr marL="457200" lvl="0" indent="-298450" algn="just" rtl="0">
              <a:lnSpc>
                <a:spcPct val="115000"/>
              </a:lnSpc>
              <a:spcBef>
                <a:spcPts val="0"/>
              </a:spcBef>
              <a:spcAft>
                <a:spcPts val="0"/>
              </a:spcAft>
              <a:buSzPts val="1100"/>
              <a:buAutoNum type="arabicPeriod"/>
            </a:pPr>
            <a:r>
              <a:rPr lang="en" sz="1100"/>
              <a:t>Mariconti, E., Onwuzurike, L., Andriotis, P., De Cristofaro, E., Ross, G., &amp; Stringh-ini,  G. (2016). Mamadroid:  Detecting android malware by building markov chains ofbehavioral models. arXiv preprint arXiv:1612.04433</a:t>
            </a:r>
            <a:endParaRPr sz="1100"/>
          </a:p>
          <a:p>
            <a:pPr marL="457200" lvl="0" indent="-298450" algn="just" rtl="0">
              <a:lnSpc>
                <a:spcPct val="115000"/>
              </a:lnSpc>
              <a:spcBef>
                <a:spcPts val="0"/>
              </a:spcBef>
              <a:spcAft>
                <a:spcPts val="0"/>
              </a:spcAft>
              <a:buSzPts val="1100"/>
              <a:buAutoNum type="arabicPeriod"/>
            </a:pPr>
            <a:r>
              <a:rPr lang="en" sz="1100"/>
              <a:t>Ghorbanzadeh, M., Chen, Y., Ma, Z., Clancy, T. C., &amp; McGwier, R. (2013, January).A neural network approach to category validation of android applications. In 2013 In-ternational Conference on Computing, Networking and Communications (ICNC) (pp.740-744). IEEE</a:t>
            </a:r>
            <a:endParaRPr sz="1100"/>
          </a:p>
          <a:p>
            <a:pPr marL="457200" lvl="0" indent="-298450" algn="just" rtl="0">
              <a:lnSpc>
                <a:spcPct val="115000"/>
              </a:lnSpc>
              <a:spcBef>
                <a:spcPts val="0"/>
              </a:spcBef>
              <a:spcAft>
                <a:spcPts val="0"/>
              </a:spcAft>
              <a:buSzPts val="1100"/>
              <a:buAutoNum type="arabicPeriod"/>
            </a:pPr>
            <a:r>
              <a:rPr lang="en" sz="1100"/>
              <a:t>Jerome,  Q.,  Allix,  K.,  State,  R.,  &amp;  Engel,  T.  (2014,  June).  Using  opcode-sequencesto  detect  malicious  Android  applications.  In  2014  IEEE  International  Conference  onCommunications (ICC) (pp. 914-919). IEEE</a:t>
            </a:r>
            <a:endParaRPr sz="1100"/>
          </a:p>
          <a:p>
            <a:pPr marL="457200" lvl="0" indent="-298450" algn="just" rtl="0">
              <a:lnSpc>
                <a:spcPct val="115000"/>
              </a:lnSpc>
              <a:spcBef>
                <a:spcPts val="0"/>
              </a:spcBef>
              <a:spcAft>
                <a:spcPts val="0"/>
              </a:spcAft>
              <a:buSzPts val="1100"/>
              <a:buAutoNum type="arabicPeriod"/>
            </a:pPr>
            <a:r>
              <a:rPr lang="en" sz="1100"/>
              <a:t>Yan,  L.  K.,  &amp;  Yin,  H.  (2012).  DroidScope:   Seamlessly  Reconstructing  the  OS  andDalvik Semantic Views for Dynamic Android Malware Analysis. In Presented as partof the 21st USENIX Security Symposium (USENIX Security 12) (pp. 569-584)</a:t>
            </a:r>
            <a:endParaRPr sz="1100"/>
          </a:p>
          <a:p>
            <a:pPr marL="457200" lvl="0" indent="-298450" algn="just" rtl="0">
              <a:lnSpc>
                <a:spcPct val="115000"/>
              </a:lnSpc>
              <a:spcBef>
                <a:spcPts val="0"/>
              </a:spcBef>
              <a:spcAft>
                <a:spcPts val="0"/>
              </a:spcAft>
              <a:buSzPts val="1100"/>
              <a:buAutoNum type="arabicPeriod"/>
            </a:pPr>
            <a:r>
              <a:rPr lang="en" sz="1100"/>
              <a:t>Wu, W. C., &amp; Hung, S. H. (2014, October). DroidDolphin: a dynamic Android malwaredetection framework using big data and machine learning. In Proceedings of the 2014Conference on Research in Adaptive and Convergent Systems (pp. 247-252). ACM</a:t>
            </a:r>
            <a:endParaRPr sz="1100"/>
          </a:p>
        </p:txBody>
      </p:sp>
      <p:sp>
        <p:nvSpPr>
          <p:cNvPr id="304" name="Google Shape;30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310" name="Google Shape;310;p4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100"/>
              <a:t>8. Enck,  W.,  Gilbert,  P.,  Han,  S.,  Tendulkar,  V.,  Chun,  B. G.,  Cox,  L. P.,  ... &amp; Sheth,A.  N.  (2014).  TaintDroid:   an  information-flow  tracking  system  for  realtime  privacymonitoring on smartphones. ACM Transactions on Computer Systems (TOCS), 32(2),5.</a:t>
            </a:r>
            <a:endParaRPr sz="1100"/>
          </a:p>
          <a:p>
            <a:pPr marL="0" lvl="0" indent="0" algn="just" rtl="0">
              <a:spcBef>
                <a:spcPts val="1600"/>
              </a:spcBef>
              <a:spcAft>
                <a:spcPts val="0"/>
              </a:spcAft>
              <a:buNone/>
            </a:pPr>
            <a:r>
              <a:rPr lang="en" sz="1100"/>
              <a:t>9. Spreitzenbarth, M., Freiling, F., Echtler, F., Schreck, T.,  Hoffmann, J. (2013, March).Mobile-sandbox:  having a deeper look into android applications. In Proceedings of the28th Annual ACM Symposium on Applied Computing (pp. 1808-1815). ACM</a:t>
            </a:r>
            <a:endParaRPr sz="1100"/>
          </a:p>
          <a:p>
            <a:pPr marL="0" lvl="0" indent="0" algn="just" rtl="0">
              <a:spcBef>
                <a:spcPts val="1600"/>
              </a:spcBef>
              <a:spcAft>
                <a:spcPts val="0"/>
              </a:spcAft>
              <a:buNone/>
            </a:pPr>
            <a:r>
              <a:rPr lang="en" sz="1100"/>
              <a:t>10. Lindorfer, M., Neugschwandtner, M.,   Platzer, C. (2015, July). Marvin:  Efficient andcomprehensive mobile app classification through static and dynamic analysis. In 2015IEEE 39th annual computer software and applications conference (Vol. 2, pp. 422-433).IEEE.</a:t>
            </a:r>
            <a:endParaRPr sz="1100"/>
          </a:p>
          <a:p>
            <a:pPr marL="0" lvl="0" indent="0" algn="just" rtl="0">
              <a:spcBef>
                <a:spcPts val="1600"/>
              </a:spcBef>
              <a:spcAft>
                <a:spcPts val="0"/>
              </a:spcAft>
              <a:buNone/>
            </a:pPr>
            <a:r>
              <a:rPr lang="en" sz="1100"/>
              <a:t>11.  Arshad, S., Shah, M. A., Wahid, A., Mehmood, A., Song, H.,  Yu, H. (2018). Samadroid:a  novel  3-level  hybrid  malware  detection  model  for  android  operating  system.  IEEEAccess, 6, 4321-4339.</a:t>
            </a:r>
            <a:endParaRPr sz="1100"/>
          </a:p>
          <a:p>
            <a:pPr marL="0" lvl="0" indent="0" algn="just" rtl="0">
              <a:spcBef>
                <a:spcPts val="1600"/>
              </a:spcBef>
              <a:spcAft>
                <a:spcPts val="0"/>
              </a:spcAft>
              <a:buNone/>
            </a:pPr>
            <a:r>
              <a:rPr lang="en" sz="1100"/>
              <a:t>12. Kapratwar, A., Di Troia, F.,  Stamp, M. (2017). Static and dynamic analysis of androidmalware. In ICISSP (pp. 653-662).</a:t>
            </a:r>
            <a:endParaRPr sz="1100"/>
          </a:p>
          <a:p>
            <a:pPr marL="0" lvl="0" indent="0" algn="just" rtl="0">
              <a:spcBef>
                <a:spcPts val="1600"/>
              </a:spcBef>
              <a:spcAft>
                <a:spcPts val="1600"/>
              </a:spcAft>
              <a:buNone/>
            </a:pPr>
            <a:r>
              <a:rPr lang="en" sz="1100"/>
              <a:t>13. Kabakus, A. T.,   Dogru, I. A. (2018). An in-depth analysis of Android malware usinghybrid techniques. Digital Investigation, 24, 25-33</a:t>
            </a:r>
            <a:endParaRPr sz="1100"/>
          </a:p>
        </p:txBody>
      </p:sp>
      <p:sp>
        <p:nvSpPr>
          <p:cNvPr id="311" name="Google Shape;31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317" name="Google Shape;317;p4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100"/>
              <a:t>14.  Xu, L., Zhang, D., Jayasena, N.,  Cavazos, J. (2016, September). Hadm: Hybrid analysisfor detection of malware. In Proceedings of SAI Intelligent Systems Conference (pp. 702-724). Springer, Cham.</a:t>
            </a:r>
            <a:endParaRPr sz="1100"/>
          </a:p>
          <a:p>
            <a:pPr marL="0" lvl="0" indent="0" algn="just" rtl="0">
              <a:spcBef>
                <a:spcPts val="1600"/>
              </a:spcBef>
              <a:spcAft>
                <a:spcPts val="0"/>
              </a:spcAft>
              <a:buNone/>
            </a:pPr>
            <a:r>
              <a:rPr lang="en" sz="1100"/>
              <a:t>15.  OperatingSystemMarketShareBangladesh.(n.d.).Retrievedfrom</a:t>
            </a:r>
            <a:r>
              <a:rPr lang="en" sz="1100" u="sng">
                <a:solidFill>
                  <a:schemeClr val="hlink"/>
                </a:solidFill>
                <a:hlinkClick r:id="rId3"/>
              </a:rPr>
              <a:t>http://gs.statcounter.com/os-market-share/all/bangladesh</a:t>
            </a:r>
            <a:endParaRPr sz="1100"/>
          </a:p>
          <a:p>
            <a:pPr marL="0" lvl="0" indent="0" algn="l" rtl="0">
              <a:spcBef>
                <a:spcPts val="1600"/>
              </a:spcBef>
              <a:spcAft>
                <a:spcPts val="0"/>
              </a:spcAft>
              <a:buNone/>
            </a:pPr>
            <a:r>
              <a:rPr lang="en" sz="1100"/>
              <a:t>16. Report,  S. O. (2015,  July 26). Govt launches 500 mobile apps for better service. Re-trieved from </a:t>
            </a:r>
            <a:r>
              <a:rPr lang="en" sz="1100" u="sng">
                <a:solidFill>
                  <a:schemeClr val="hlink"/>
                </a:solidFill>
                <a:hlinkClick r:id="rId4"/>
              </a:rPr>
              <a:t>https://www.thedailystar.net/bytes/apps/govt-launches-500-mobile-apps-better-service-116977</a:t>
            </a:r>
            <a:endParaRPr sz="1100"/>
          </a:p>
          <a:p>
            <a:pPr marL="0" lvl="0" indent="0" algn="l" rtl="0">
              <a:spcBef>
                <a:spcPts val="1600"/>
              </a:spcBef>
              <a:spcAft>
                <a:spcPts val="0"/>
              </a:spcAft>
              <a:buNone/>
            </a:pPr>
            <a:r>
              <a:rPr lang="en" sz="1100"/>
              <a:t>17. Report, S. B. (2015, March 07). Govt to make 500 mobile apps in Bangla. Retrievedfrom </a:t>
            </a:r>
            <a:r>
              <a:rPr lang="en" sz="1100" u="sng">
                <a:solidFill>
                  <a:schemeClr val="hlink"/>
                </a:solidFill>
                <a:hlinkClick r:id="rId5"/>
              </a:rPr>
              <a:t>https://www.thedailystar.net/govt-to-make-500-mobile-apps-in-bangla-39757</a:t>
            </a:r>
            <a:endParaRPr sz="1100"/>
          </a:p>
          <a:p>
            <a:pPr marL="0" lvl="0" indent="0" algn="l" rtl="0">
              <a:spcBef>
                <a:spcPts val="1600"/>
              </a:spcBef>
              <a:spcAft>
                <a:spcPts val="1600"/>
              </a:spcAft>
              <a:buNone/>
            </a:pPr>
            <a:r>
              <a:rPr lang="en" sz="1100"/>
              <a:t>18.  ACTIVITIES. (n.d.). Retrieved from https://www.nationalappsbd.com/?pageid= 690</a:t>
            </a:r>
            <a:endParaRPr sz="1100"/>
          </a:p>
        </p:txBody>
      </p:sp>
      <p:sp>
        <p:nvSpPr>
          <p:cNvPr id="318" name="Google Shape;31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74" name="Google Shape;7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(Android Malware) </a:t>
            </a:r>
            <a:endParaRPr/>
          </a:p>
        </p:txBody>
      </p:sp>
      <p:sp>
        <p:nvSpPr>
          <p:cNvPr id="80" name="Google Shape;80;p16"/>
          <p:cNvSpPr txBox="1">
            <a:spLocks noGrp="1"/>
          </p:cNvSpPr>
          <p:nvPr>
            <p:ph type="body" idx="1"/>
          </p:nvPr>
        </p:nvSpPr>
        <p:spPr>
          <a:xfrm>
            <a:off x="311700" y="1171675"/>
            <a:ext cx="8499300" cy="339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Android Malware (malicious application) is any application with mischievous intention.</a:t>
            </a:r>
            <a:endParaRPr sz="1600"/>
          </a:p>
          <a:p>
            <a:pPr marL="457200" lvl="0" indent="-330200" algn="l" rtl="0">
              <a:spcBef>
                <a:spcPts val="1600"/>
              </a:spcBef>
              <a:spcAft>
                <a:spcPts val="0"/>
              </a:spcAft>
              <a:buSzPts val="1600"/>
              <a:buChar char="●"/>
            </a:pPr>
            <a:r>
              <a:rPr lang="en" sz="1600"/>
              <a:t>It causes - </a:t>
            </a:r>
            <a:endParaRPr sz="1600"/>
          </a:p>
          <a:p>
            <a:pPr marL="914400" lvl="1" indent="-317500" algn="l" rtl="0">
              <a:spcBef>
                <a:spcPts val="1600"/>
              </a:spcBef>
              <a:spcAft>
                <a:spcPts val="0"/>
              </a:spcAft>
              <a:buSzPts val="1400"/>
              <a:buAutoNum type="alphaLcPeriod"/>
            </a:pPr>
            <a:r>
              <a:rPr lang="en" sz="1400"/>
              <a:t>Disrupt normal functioning</a:t>
            </a:r>
            <a:endParaRPr sz="1400"/>
          </a:p>
          <a:p>
            <a:pPr marL="914400" lvl="1" indent="-317500" algn="l" rtl="0">
              <a:spcBef>
                <a:spcPts val="1600"/>
              </a:spcBef>
              <a:spcAft>
                <a:spcPts val="0"/>
              </a:spcAft>
              <a:buSzPts val="1400"/>
              <a:buAutoNum type="alphaLcPeriod"/>
            </a:pPr>
            <a:r>
              <a:rPr lang="en" sz="1400"/>
              <a:t>bypass access controls</a:t>
            </a:r>
            <a:endParaRPr sz="1400"/>
          </a:p>
          <a:p>
            <a:pPr marL="914400" lvl="1" indent="-317500" algn="l" rtl="0">
              <a:spcBef>
                <a:spcPts val="1600"/>
              </a:spcBef>
              <a:spcAft>
                <a:spcPts val="0"/>
              </a:spcAft>
              <a:buSzPts val="1400"/>
              <a:buAutoNum type="alphaLcPeriod"/>
            </a:pPr>
            <a:r>
              <a:rPr lang="en" sz="1400"/>
              <a:t>gather sensitive information</a:t>
            </a:r>
            <a:endParaRPr sz="1400"/>
          </a:p>
          <a:p>
            <a:pPr marL="914400" lvl="1" indent="-317500" algn="l" rtl="0">
              <a:spcBef>
                <a:spcPts val="1600"/>
              </a:spcBef>
              <a:spcAft>
                <a:spcPts val="0"/>
              </a:spcAft>
              <a:buSzPts val="1400"/>
              <a:buAutoNum type="alphaLcPeriod"/>
            </a:pPr>
            <a:r>
              <a:rPr lang="en" sz="1400"/>
              <a:t>display unwanted advertising</a:t>
            </a:r>
            <a:endParaRPr sz="1400"/>
          </a:p>
          <a:p>
            <a:pPr marL="914400" lvl="1" indent="-330200" algn="l" rtl="0">
              <a:spcBef>
                <a:spcPts val="1600"/>
              </a:spcBef>
              <a:spcAft>
                <a:spcPts val="1600"/>
              </a:spcAft>
              <a:buSzPts val="1600"/>
              <a:buAutoNum type="alphaLcPeriod"/>
            </a:pPr>
            <a:r>
              <a:rPr lang="en" sz="1400"/>
              <a:t>getting control of device without user’s knowledge </a:t>
            </a:r>
            <a:r>
              <a:rPr lang="en" sz="1600"/>
              <a:t> </a:t>
            </a:r>
            <a:endParaRPr sz="1600"/>
          </a:p>
        </p:txBody>
      </p:sp>
      <p:pic>
        <p:nvPicPr>
          <p:cNvPr id="81" name="Google Shape;81;p16"/>
          <p:cNvPicPr preferRelativeResize="0"/>
          <p:nvPr/>
        </p:nvPicPr>
        <p:blipFill>
          <a:blip r:embed="rId3">
            <a:alphaModFix amt="37000"/>
          </a:blip>
          <a:stretch>
            <a:fillRect/>
          </a:stretch>
        </p:blipFill>
        <p:spPr>
          <a:xfrm>
            <a:off x="4893200" y="1730522"/>
            <a:ext cx="3228099" cy="2235758"/>
          </a:xfrm>
          <a:prstGeom prst="rect">
            <a:avLst/>
          </a:prstGeom>
          <a:noFill/>
          <a:ln>
            <a:noFill/>
          </a:ln>
        </p:spPr>
      </p:pic>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(Android Malware) </a:t>
            </a:r>
            <a:endParaRPr/>
          </a:p>
        </p:txBody>
      </p:sp>
      <p:sp>
        <p:nvSpPr>
          <p:cNvPr id="88" name="Google Shape;88;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  </a:t>
            </a:r>
            <a:endParaRPr sz="1600"/>
          </a:p>
        </p:txBody>
      </p:sp>
      <p:sp>
        <p:nvSpPr>
          <p:cNvPr id="89" name="Google Shape;8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90" name="Google Shape;90;p17"/>
          <p:cNvPicPr preferRelativeResize="0"/>
          <p:nvPr/>
        </p:nvPicPr>
        <p:blipFill>
          <a:blip r:embed="rId3">
            <a:alphaModFix/>
          </a:blip>
          <a:stretch>
            <a:fillRect/>
          </a:stretch>
        </p:blipFill>
        <p:spPr>
          <a:xfrm>
            <a:off x="530109" y="1193462"/>
            <a:ext cx="3846592" cy="3491625"/>
          </a:xfrm>
          <a:prstGeom prst="rect">
            <a:avLst/>
          </a:prstGeom>
          <a:noFill/>
          <a:ln>
            <a:noFill/>
          </a:ln>
        </p:spPr>
      </p:pic>
      <p:pic>
        <p:nvPicPr>
          <p:cNvPr id="91" name="Google Shape;91;p17"/>
          <p:cNvPicPr preferRelativeResize="0"/>
          <p:nvPr/>
        </p:nvPicPr>
        <p:blipFill>
          <a:blip r:embed="rId4">
            <a:alphaModFix/>
          </a:blip>
          <a:stretch>
            <a:fillRect/>
          </a:stretch>
        </p:blipFill>
        <p:spPr>
          <a:xfrm>
            <a:off x="4767301" y="1171592"/>
            <a:ext cx="4030950" cy="3491625"/>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2" name="Rectangle 1">
            <a:extLst>
              <a:ext uri="{FF2B5EF4-FFF2-40B4-BE49-F238E27FC236}">
                <a16:creationId xmlns:a16="http://schemas.microsoft.com/office/drawing/2014/main" id="{D8506996-4E45-42E7-B3F0-F65E023165EE}"/>
              </a:ext>
            </a:extLst>
          </p:cNvPr>
          <p:cNvSpPr/>
          <p:nvPr/>
        </p:nvSpPr>
        <p:spPr>
          <a:xfrm>
            <a:off x="3264694" y="1371600"/>
            <a:ext cx="1028700" cy="514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18EF53-6CA8-4BB3-BCC1-F956877D51B1}"/>
              </a:ext>
            </a:extLst>
          </p:cNvPr>
          <p:cNvSpPr/>
          <p:nvPr/>
        </p:nvSpPr>
        <p:spPr>
          <a:xfrm>
            <a:off x="7718108" y="1371600"/>
            <a:ext cx="1028700" cy="514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97" name="Google Shape;97;p18"/>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(Detection Techniques)</a:t>
            </a:r>
            <a:endParaRPr/>
          </a:p>
        </p:txBody>
      </p:sp>
      <p:sp>
        <p:nvSpPr>
          <p:cNvPr id="98" name="Google Shape;98;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Semantic Based Detection</a:t>
            </a:r>
            <a:endParaRPr/>
          </a:p>
          <a:p>
            <a:pPr marL="457200" lvl="0" indent="-342900" algn="l" rtl="0">
              <a:spcBef>
                <a:spcPts val="1600"/>
              </a:spcBef>
              <a:spcAft>
                <a:spcPts val="1600"/>
              </a:spcAft>
              <a:buSzPts val="1800"/>
              <a:buChar char="●"/>
            </a:pPr>
            <a:r>
              <a:rPr lang="en"/>
              <a:t>Machine Learning Detection</a:t>
            </a:r>
            <a:endParaRPr/>
          </a:p>
        </p:txBody>
      </p:sp>
      <p:sp>
        <p:nvSpPr>
          <p:cNvPr id="99" name="Google Shape;9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105" name="Google Shape;105;p1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 Set)</a:t>
            </a:r>
            <a:endParaRPr/>
          </a:p>
        </p:txBody>
      </p:sp>
      <p:sp>
        <p:nvSpPr>
          <p:cNvPr id="106" name="Google Shape;106;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Static Analysis </a:t>
            </a:r>
            <a:endParaRPr/>
          </a:p>
          <a:p>
            <a:pPr marL="457200" lvl="0" indent="-342900" algn="l" rtl="0">
              <a:spcBef>
                <a:spcPts val="1600"/>
              </a:spcBef>
              <a:spcAft>
                <a:spcPts val="0"/>
              </a:spcAft>
              <a:buSzPts val="1800"/>
              <a:buChar char="●"/>
            </a:pPr>
            <a:r>
              <a:rPr lang="en"/>
              <a:t>Dynamic Analysis</a:t>
            </a:r>
            <a:endParaRPr/>
          </a:p>
          <a:p>
            <a:pPr marL="457200" lvl="0" indent="-342900" algn="l" rtl="0">
              <a:spcBef>
                <a:spcPts val="1600"/>
              </a:spcBef>
              <a:spcAft>
                <a:spcPts val="1600"/>
              </a:spcAft>
              <a:buSzPts val="1800"/>
              <a:buChar char="●"/>
            </a:pPr>
            <a:r>
              <a:rPr lang="en"/>
              <a:t>Hybrid Analysis</a:t>
            </a:r>
            <a:endParaRPr/>
          </a:p>
        </p:txBody>
      </p:sp>
      <p:sp>
        <p:nvSpPr>
          <p:cNvPr id="107" name="Google Shape;10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(Static Analysis Drawbacks) </a:t>
            </a:r>
            <a:endParaRPr/>
          </a:p>
        </p:txBody>
      </p:sp>
      <p:sp>
        <p:nvSpPr>
          <p:cNvPr id="128" name="Google Shape;128;p22"/>
          <p:cNvSpPr txBox="1">
            <a:spLocks noGrp="1"/>
          </p:cNvSpPr>
          <p:nvPr>
            <p:ph type="body" idx="1"/>
          </p:nvPr>
        </p:nvSpPr>
        <p:spPr>
          <a:xfrm>
            <a:off x="311700" y="1171675"/>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Drawbacks: </a:t>
            </a:r>
            <a:endParaRPr sz="1600"/>
          </a:p>
          <a:p>
            <a:pPr marL="914400" lvl="0" indent="-330200" algn="l" rtl="0">
              <a:lnSpc>
                <a:spcPct val="200000"/>
              </a:lnSpc>
              <a:spcBef>
                <a:spcPts val="1600"/>
              </a:spcBef>
              <a:spcAft>
                <a:spcPts val="0"/>
              </a:spcAft>
              <a:buSzPts val="1600"/>
              <a:buChar char="●"/>
            </a:pPr>
            <a:r>
              <a:rPr lang="en"/>
              <a:t>Data obfuscation</a:t>
            </a:r>
            <a:endParaRPr/>
          </a:p>
          <a:p>
            <a:pPr marL="914400" lvl="0" indent="-317500" algn="l" rtl="0">
              <a:lnSpc>
                <a:spcPct val="200000"/>
              </a:lnSpc>
              <a:spcBef>
                <a:spcPts val="0"/>
              </a:spcBef>
              <a:spcAft>
                <a:spcPts val="0"/>
              </a:spcAft>
              <a:buSzPts val="1400"/>
              <a:buChar char="●"/>
            </a:pPr>
            <a:r>
              <a:rPr lang="en"/>
              <a:t>Control flow obfuscation</a:t>
            </a:r>
            <a:endParaRPr/>
          </a:p>
          <a:p>
            <a:pPr marL="914400" lvl="0" indent="-317500" algn="l" rtl="0">
              <a:lnSpc>
                <a:spcPct val="200000"/>
              </a:lnSpc>
              <a:spcBef>
                <a:spcPts val="0"/>
              </a:spcBef>
              <a:spcAft>
                <a:spcPts val="0"/>
              </a:spcAft>
              <a:buSzPts val="1400"/>
              <a:buChar char="●"/>
            </a:pPr>
            <a:r>
              <a:rPr lang="en"/>
              <a:t>Dynamic XML loading</a:t>
            </a:r>
            <a:endParaRPr/>
          </a:p>
          <a:p>
            <a:pPr marL="914400" lvl="0" indent="-317500" algn="l" rtl="0">
              <a:lnSpc>
                <a:spcPct val="200000"/>
              </a:lnSpc>
              <a:spcBef>
                <a:spcPts val="0"/>
              </a:spcBef>
              <a:spcAft>
                <a:spcPts val="0"/>
              </a:spcAft>
              <a:buSzPts val="1400"/>
              <a:buChar char="●"/>
            </a:pPr>
            <a:r>
              <a:rPr lang="en"/>
              <a:t>Native code</a:t>
            </a:r>
            <a:endParaRPr/>
          </a:p>
          <a:p>
            <a:pPr marL="914400" lvl="0" indent="-317500" algn="l" rtl="0">
              <a:lnSpc>
                <a:spcPct val="200000"/>
              </a:lnSpc>
              <a:spcBef>
                <a:spcPts val="0"/>
              </a:spcBef>
              <a:spcAft>
                <a:spcPts val="0"/>
              </a:spcAft>
              <a:buSzPts val="1400"/>
              <a:buChar char="●"/>
            </a:pPr>
            <a:r>
              <a:rPr lang="en"/>
              <a:t>Encryption</a:t>
            </a:r>
            <a:endParaRPr/>
          </a:p>
          <a:p>
            <a:pPr marL="1371600" lvl="0" indent="0" algn="l" rtl="0">
              <a:spcBef>
                <a:spcPts val="1600"/>
              </a:spcBef>
              <a:spcAft>
                <a:spcPts val="0"/>
              </a:spcAft>
              <a:buNone/>
            </a:pPr>
            <a:endParaRPr/>
          </a:p>
          <a:p>
            <a:pPr marL="1371600" lvl="0" indent="0" algn="l" rtl="0">
              <a:spcBef>
                <a:spcPts val="1600"/>
              </a:spcBef>
              <a:spcAft>
                <a:spcPts val="1600"/>
              </a:spcAft>
              <a:buNone/>
            </a:pPr>
            <a:endParaRPr sz="1600"/>
          </a:p>
        </p:txBody>
      </p:sp>
      <p:sp>
        <p:nvSpPr>
          <p:cNvPr id="129" name="Google Shape;12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(Dynamic Analysis Drawbacks) </a:t>
            </a:r>
            <a:endParaRPr/>
          </a:p>
        </p:txBody>
      </p:sp>
      <p:sp>
        <p:nvSpPr>
          <p:cNvPr id="150" name="Google Shape;150;p25"/>
          <p:cNvSpPr txBox="1">
            <a:spLocks noGrp="1"/>
          </p:cNvSpPr>
          <p:nvPr>
            <p:ph type="body" idx="1"/>
          </p:nvPr>
        </p:nvSpPr>
        <p:spPr>
          <a:xfrm>
            <a:off x="311700" y="1171675"/>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Drawbacks: </a:t>
            </a:r>
            <a:endParaRPr sz="1600"/>
          </a:p>
          <a:p>
            <a:pPr marL="914400" lvl="0" indent="-317500" algn="l" rtl="0">
              <a:lnSpc>
                <a:spcPct val="200000"/>
              </a:lnSpc>
              <a:spcBef>
                <a:spcPts val="1600"/>
              </a:spcBef>
              <a:spcAft>
                <a:spcPts val="0"/>
              </a:spcAft>
              <a:buSzPts val="1400"/>
              <a:buChar char="●"/>
            </a:pPr>
            <a:r>
              <a:rPr lang="en"/>
              <a:t>Limited code coverage</a:t>
            </a:r>
            <a:endParaRPr/>
          </a:p>
          <a:p>
            <a:pPr marL="914400" lvl="0" indent="-317500" algn="l" rtl="0">
              <a:lnSpc>
                <a:spcPct val="200000"/>
              </a:lnSpc>
              <a:spcBef>
                <a:spcPts val="0"/>
              </a:spcBef>
              <a:spcAft>
                <a:spcPts val="0"/>
              </a:spcAft>
              <a:buSzPts val="1400"/>
              <a:buChar char="●"/>
            </a:pPr>
            <a:r>
              <a:rPr lang="en"/>
              <a:t>Tricked in emulated environment by smart malware</a:t>
            </a:r>
            <a:endParaRPr/>
          </a:p>
          <a:p>
            <a:pPr marL="1371600" lvl="0" indent="0" algn="l" rtl="0">
              <a:spcBef>
                <a:spcPts val="1600"/>
              </a:spcBef>
              <a:spcAft>
                <a:spcPts val="0"/>
              </a:spcAft>
              <a:buNone/>
            </a:pPr>
            <a:endParaRPr/>
          </a:p>
          <a:p>
            <a:pPr marL="1371600" lvl="0" indent="0" algn="l" rtl="0">
              <a:spcBef>
                <a:spcPts val="1600"/>
              </a:spcBef>
              <a:spcAft>
                <a:spcPts val="1600"/>
              </a:spcAft>
              <a:buNone/>
            </a:pPr>
            <a:endParaRPr sz="1600"/>
          </a:p>
        </p:txBody>
      </p:sp>
      <p:sp>
        <p:nvSpPr>
          <p:cNvPr id="151" name="Google Shape;15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1373</Words>
  <Application>Microsoft Office PowerPoint</Application>
  <PresentationFormat>On-screen Show (16:9)</PresentationFormat>
  <Paragraphs>135</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Old Standard TT</vt:lpstr>
      <vt:lpstr>Arial</vt:lpstr>
      <vt:lpstr>Paperback</vt:lpstr>
      <vt:lpstr>Android Malware Detection: A Hybrid Approach using Machine Learning Techniques  </vt:lpstr>
      <vt:lpstr>PowerPoint Presentation</vt:lpstr>
      <vt:lpstr>Introduction</vt:lpstr>
      <vt:lpstr>Introduction (Android Malware) </vt:lpstr>
      <vt:lpstr>Introduction (Android Malware) </vt:lpstr>
      <vt:lpstr>Introduction</vt:lpstr>
      <vt:lpstr>Introduction</vt:lpstr>
      <vt:lpstr>Introduction (Static Analysis Drawbacks) </vt:lpstr>
      <vt:lpstr>Introduction (Dynamic Analysis Drawbacks) </vt:lpstr>
      <vt:lpstr>Introduction (Related Works: Hybrid) </vt:lpstr>
      <vt:lpstr>Research Question</vt:lpstr>
      <vt:lpstr>RQ-1: How can we improve the performance of Android malware detection using Hybrid Analysis techniques? </vt:lpstr>
      <vt:lpstr>Research Question (sub-questions) </vt:lpstr>
      <vt:lpstr>Research Methodology</vt:lpstr>
      <vt:lpstr>Research Methodology</vt:lpstr>
      <vt:lpstr>Rationale of the Research</vt:lpstr>
      <vt:lpstr>Rationale of the Research (Academia)</vt:lpstr>
      <vt:lpstr>Rationale of the Research (National)</vt:lpstr>
      <vt:lpstr>Rationale of the Research (National)</vt:lpstr>
      <vt:lpstr>Rationale of the Research (Government Involvement)</vt:lpstr>
      <vt:lpstr>Rationale of the Research (Government Activities)</vt:lpstr>
      <vt:lpstr>Rationale of the Research (National) </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Malware Detection: A Hybrid Approach using Machine Learning Techniques  </dc:title>
  <cp:lastModifiedBy>Paradoxical Galeeb</cp:lastModifiedBy>
  <cp:revision>2</cp:revision>
  <dcterms:modified xsi:type="dcterms:W3CDTF">2019-09-23T20:16:54Z</dcterms:modified>
</cp:coreProperties>
</file>