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 Slab"/>
      <p:regular r:id="rId47"/>
      <p:bold r:id="rId48"/>
    </p:embeddedFont>
    <p:embeddedFont>
      <p:font typeface="Source Sans Pr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Slab-bold.fntdata"/><Relationship Id="rId47" Type="http://schemas.openxmlformats.org/officeDocument/2006/relationships/font" Target="fonts/RobotoSlab-regular.fntdata"/><Relationship Id="rId49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ourceSansPro-italic.fntdata"/><Relationship Id="rId50" Type="http://schemas.openxmlformats.org/officeDocument/2006/relationships/font" Target="fonts/SourceSansPro-bold.fntdata"/><Relationship Id="rId52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c490415d_1_2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bc490415d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bc490415d_1_2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7bc490415d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bc490415d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bc490415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bc490415d_1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7bc490415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bc490415d_1_2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7bc490415d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bc490415d_1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7bc490415d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bc490415d_1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bc490415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bc490415d_1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7bc490415d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bc490415d_1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7bc490415d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bc490415d_1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7bc490415d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bc490415d_1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7bc490415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bc490415d_1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7bc490415d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bc490415d_1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bc490415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bc490415d_1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7bc490415d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bc490415d_1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7bc490415d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bc490415d_1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7bc490415d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bc490415d_1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7bc490415d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bc490415d_1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bc490415d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bc490415d_1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7bc490415d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bc490415d_1_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7bc490415d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bc490415d_1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7bc490415d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bc490415d_1_1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7bc490415d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bc490415d_1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7bc490415d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bc490415d_1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7bc490415d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bc490415d_1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7bc490415d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bc490415d_1_1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7bc490415d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bc490415d_1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7bc490415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bc490415d_1_2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7bc490415d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bc490415d_1_2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7bc490415d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bc490415d_1_2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7bc490415d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bc490415d_1_2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7bc490415d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bc490415d_1_2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7bc490415d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bc490415d_1_2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7bc490415d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bc490415d_1_2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7bc490415d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4059734" y="47260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45" name="Google Shape;45;p8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46" name="Google Shape;46;p8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7" name="Google Shape;47;p8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9" name="Google Shape;49;p8"/>
          <p:cNvCxnSpPr>
            <a:endCxn id="47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8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" name="Google Shape;51;p8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6950600" y="4785200"/>
            <a:ext cx="2310300" cy="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ICIET 23-24 December, 2019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ctrTitle"/>
          </p:nvPr>
        </p:nvSpPr>
        <p:spPr>
          <a:xfrm>
            <a:off x="976200" y="1142850"/>
            <a:ext cx="73440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 Systematic Review on Hybrid Analysis using Machine Learning for Android Malware Detection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t/>
            </a:r>
            <a:endParaRPr sz="2800"/>
          </a:p>
        </p:txBody>
      </p:sp>
      <p:sp>
        <p:nvSpPr>
          <p:cNvPr id="70" name="Google Shape;70;p12"/>
          <p:cNvSpPr txBox="1"/>
          <p:nvPr/>
        </p:nvSpPr>
        <p:spPr>
          <a:xfrm>
            <a:off x="751025" y="2571850"/>
            <a:ext cx="3618600" cy="19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1" lang="en" sz="1600">
                <a:latin typeface="Source Sans Pro"/>
                <a:ea typeface="Source Sans Pro"/>
                <a:cs typeface="Source Sans Pro"/>
                <a:sym typeface="Source Sans Pro"/>
              </a:rPr>
              <a:t>Author 1</a:t>
            </a:r>
            <a:endParaRPr b="0" i="1" sz="1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Asadullah Hill Galib </a:t>
            </a:r>
            <a:endParaRPr b="0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MSSE 0718</a:t>
            </a:r>
            <a:endParaRPr b="0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Institute of Information Technology</a:t>
            </a:r>
            <a:endParaRPr b="0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University of Dhaka</a:t>
            </a:r>
            <a:endParaRPr b="0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2913150" y="1964850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4467900" y="2571850"/>
            <a:ext cx="3688200" cy="17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1" lang="en" sz="1600">
                <a:latin typeface="Source Sans Pro"/>
                <a:ea typeface="Source Sans Pro"/>
                <a:cs typeface="Source Sans Pro"/>
                <a:sym typeface="Source Sans Pro"/>
              </a:rPr>
              <a:t>Author 2</a:t>
            </a:r>
            <a:endParaRPr b="0" i="1" sz="1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Dr. B. M. Mainul Hossain </a:t>
            </a:r>
            <a:endParaRPr b="0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Associate Professor</a:t>
            </a:r>
            <a:endParaRPr b="0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Institute of Information Technology</a:t>
            </a:r>
            <a:endParaRPr b="0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University of Dhaka</a:t>
            </a:r>
            <a:endParaRPr b="0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3" name="Google Shape;73;p12"/>
          <p:cNvCxnSpPr/>
          <p:nvPr/>
        </p:nvCxnSpPr>
        <p:spPr>
          <a:xfrm flipH="1" rot="10800000">
            <a:off x="1486575" y="2508500"/>
            <a:ext cx="6342000" cy="75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4" name="Google Shape;74;p12"/>
          <p:cNvSpPr txBox="1"/>
          <p:nvPr/>
        </p:nvSpPr>
        <p:spPr>
          <a:xfrm>
            <a:off x="4846025" y="82525"/>
            <a:ext cx="42180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International Conference on Innovation in Engineering and Technology (ICIET) 23-24 December, 2019 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12"/>
          <p:cNvSpPr txBox="1"/>
          <p:nvPr/>
        </p:nvSpPr>
        <p:spPr>
          <a:xfrm>
            <a:off x="7000625" y="4840950"/>
            <a:ext cx="2143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Methodology: Research Questions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What are the static and dynamic features used in hybrid analysis using machine learning?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What are the most common dataset sources of the existing literature?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Which machine learning algorithms are most frequently used in the existing researches?</a:t>
            </a:r>
            <a:endParaRPr sz="2200"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2" name="Google Shape;152;p21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Methodology: Research Questions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Which evaluation metrics are most widely used in the existing literature?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What are the evaluation results of the existing researches?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What are the limitations of the existing literature?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22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86150" y="45504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Consequential Literature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Mobile-Sandbox (2013)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Marvin (2015)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HADM (2016)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Samadroid (2018)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/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8" name="Google Shape;168;p23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Mobile-sandbox: having a deeper look into android applications</a:t>
            </a:r>
            <a:endParaRPr b="1"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	</a:t>
            </a:r>
            <a:r>
              <a:rPr b="1" lang="en" sz="2200"/>
              <a:t>Authors</a:t>
            </a:r>
            <a:r>
              <a:rPr lang="en" sz="2200"/>
              <a:t>: Michael Spreitzenbarth, Felix Freiling, Florian Echtler, Thomas Schreck, Johannes Hoffmann</a:t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Published in</a:t>
            </a:r>
            <a:r>
              <a:rPr lang="en" sz="2200"/>
              <a:t>: 2013,  ACM Symposium on Applied Computing </a:t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Citations</a:t>
            </a:r>
            <a:r>
              <a:rPr lang="en" sz="2200"/>
              <a:t>: 275</a:t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Mobile-SandBox: Features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200"/>
              <a:t>Static Features:</a:t>
            </a:r>
            <a:endParaRPr sz="2200"/>
          </a:p>
          <a:p>
            <a:pPr indent="-355600" lvl="0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Permissions</a:t>
            </a:r>
            <a:endParaRPr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Services, Receivers</a:t>
            </a:r>
            <a:endParaRPr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Advertising networks</a:t>
            </a:r>
            <a:endParaRPr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Dangerous functions</a:t>
            </a:r>
            <a:endParaRPr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Encryption libraries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81" name="Google Shape;181;p25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2" name="Google Shape;182;p25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25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Dynamic Features:</a:t>
            </a:r>
            <a:r>
              <a:rPr lang="en"/>
              <a:t> </a:t>
            </a:r>
            <a:endParaRPr/>
          </a:p>
          <a:p>
            <a:pPr indent="-355600" lvl="0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Dalvik &amp; Itrace log</a:t>
            </a:r>
            <a:endParaRPr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PCAP file</a:t>
            </a:r>
            <a:endParaRPr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Native Code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Mobile-SandBox: Approach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786150" y="1261700"/>
            <a:ext cx="77334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Automated analysis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Dynamic Analyzer Component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Evaluation - Correctness, Detectability, Performance, and Scalability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1" name="Google Shape;191;p26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Mobile-SandBox: Contributions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786150" y="1261700"/>
            <a:ext cx="77334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Combines static and dynamic analysis and results of static analysis are used to guide dynamic analysis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Extends coverage of executed code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Uses specific techniques to log calls to native (i.e., \non-Java) APIs.</a:t>
            </a:r>
            <a:endParaRPr sz="2200"/>
          </a:p>
        </p:txBody>
      </p:sp>
      <p:sp>
        <p:nvSpPr>
          <p:cNvPr id="198" name="Google Shape;198;p27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9" name="Google Shape;199;p27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Mobile-SandBox: </a:t>
            </a: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Limitation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786150" y="1261700"/>
            <a:ext cx="77334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Lacking in performance as no solid performance metrics given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7" name="Google Shape;207;p28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Marvin: Efficient and comprehensive mobile app classification through static and dynamic analysis</a:t>
            </a:r>
            <a:endParaRPr b="1"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	Authors: </a:t>
            </a:r>
            <a:r>
              <a:rPr lang="en" sz="2200"/>
              <a:t>Martina Lindorfer, Matthias Neugschwandtner, Christian Platzer</a:t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Published in: </a:t>
            </a:r>
            <a:r>
              <a:rPr lang="en" sz="2200"/>
              <a:t>2015,  IEEE Computer Software and Applications Conference</a:t>
            </a:r>
            <a:endParaRPr b="1"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Citations: </a:t>
            </a:r>
            <a:r>
              <a:rPr lang="en" sz="2200"/>
              <a:t>107</a:t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213" name="Google Shape;213;p29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Marvin</a:t>
            </a: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Features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200"/>
              <a:t>Statice Features:</a:t>
            </a:r>
            <a:endParaRPr sz="2200"/>
          </a:p>
          <a:p>
            <a:pPr indent="-355600" lvl="0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Permissions</a:t>
            </a:r>
            <a:endParaRPr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Intents</a:t>
            </a:r>
            <a:endParaRPr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Suspicious Files</a:t>
            </a:r>
            <a:endParaRPr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API Calls</a:t>
            </a:r>
            <a:endParaRPr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Developer's Certificate etc.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1" name="Google Shape;221;p30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30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Dynamic Features:</a:t>
            </a:r>
            <a:r>
              <a:rPr lang="en"/>
              <a:t> </a:t>
            </a:r>
            <a:endParaRPr/>
          </a:p>
          <a:p>
            <a:pPr indent="-355600" lvl="0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File Operations</a:t>
            </a:r>
            <a:endParaRPr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Network Operations</a:t>
            </a:r>
            <a:endParaRPr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Phone Events</a:t>
            </a:r>
            <a:endParaRPr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Dynamically Loaded Code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786150" y="45504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600">
                <a:latin typeface="Source Sans Pro"/>
                <a:ea typeface="Source Sans Pro"/>
                <a:cs typeface="Source Sans Pro"/>
                <a:sym typeface="Source Sans Pro"/>
              </a:rPr>
              <a:t>Outline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Introduction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Background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Methodology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Literature Overview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Discussions</a:t>
            </a:r>
            <a:endParaRPr sz="2200"/>
          </a:p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3" name="Google Shape;83;p13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Marvin: Approach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Large dataset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Large feature-set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ML Technique:  SVM &amp; Regularized Logistic Regression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Feature Selection: Fisher Score (F-score)  </a:t>
            </a:r>
            <a:endParaRPr sz="2200"/>
          </a:p>
        </p:txBody>
      </p:sp>
      <p:sp>
        <p:nvSpPr>
          <p:cNvPr id="229" name="Google Shape;229;p31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0" name="Google Shape;230;p31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Marvin</a:t>
            </a: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Contributions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786150" y="1261700"/>
            <a:ext cx="77334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Provides retraining strategy (effective for new malware family)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Provided applicable mobile app option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Outperforms existing approaches </a:t>
            </a:r>
            <a:endParaRPr sz="2200"/>
          </a:p>
        </p:txBody>
      </p:sp>
      <p:sp>
        <p:nvSpPr>
          <p:cNvPr id="237" name="Google Shape;237;p32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8" name="Google Shape;238;p32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Sans Pro"/>
                <a:ea typeface="Source Sans Pro"/>
                <a:cs typeface="Source Sans Pro"/>
                <a:sym typeface="Source Sans Pro"/>
              </a:rPr>
              <a:t>Marvin</a:t>
            </a: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Limitation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786150" y="1261700"/>
            <a:ext cx="77334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Static analysis outperforms dynamic analysis significantly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Overlooking system-level events such as System Calls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45" name="Google Shape;245;p33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6" name="Google Shape;246;p33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HADM: Hybrid analysis for detection of malware</a:t>
            </a:r>
            <a:endParaRPr b="1"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	Authors: </a:t>
            </a:r>
            <a:r>
              <a:rPr lang="en" sz="2200"/>
              <a:t>Lifan Xu, Dongping Zhang, Nuwan Jayasena, John Cavazos</a:t>
            </a:r>
            <a:endParaRPr b="1"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Published in: </a:t>
            </a:r>
            <a:r>
              <a:rPr lang="en" sz="2200"/>
              <a:t>IntelliSys 2016: SAI Intelligent Systems Conference</a:t>
            </a:r>
            <a:endParaRPr b="1"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Citations: </a:t>
            </a:r>
            <a:r>
              <a:rPr lang="en" sz="2200"/>
              <a:t>22</a:t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252" name="Google Shape;252;p34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HADM</a:t>
            </a: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Features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200"/>
              <a:t>Statice Features:</a:t>
            </a:r>
            <a:endParaRPr sz="2200"/>
          </a:p>
          <a:p>
            <a:pPr indent="-355600" lvl="0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Permissions</a:t>
            </a:r>
            <a:endParaRPr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API Calls</a:t>
            </a:r>
            <a:endParaRPr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Intents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59" name="Google Shape;259;p35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0" name="Google Shape;260;p35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35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Dynamic Features:</a:t>
            </a:r>
            <a:r>
              <a:rPr lang="en"/>
              <a:t> </a:t>
            </a:r>
            <a:endParaRPr/>
          </a:p>
          <a:p>
            <a:pPr indent="-355600" lvl="0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System Call Sequences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600">
                <a:latin typeface="Source Sans Pro"/>
                <a:ea typeface="Source Sans Pro"/>
                <a:cs typeface="Source Sans Pro"/>
                <a:sym typeface="Source Sans Pro"/>
              </a:rPr>
              <a:t>HADM</a:t>
            </a: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Approach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786150" y="1261700"/>
            <a:ext cx="78924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Deep Neural Network for feature extraction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Deep Auto Encoder: learning model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Multiple Kernel Learning used for combining learning results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Restricted </a:t>
            </a:r>
            <a:r>
              <a:rPr lang="en" sz="2200"/>
              <a:t>Boltzmann</a:t>
            </a:r>
            <a:r>
              <a:rPr lang="en" sz="2200"/>
              <a:t> Machine for DNN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Feature Vector: n-gram representation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ML Technique: SVM</a:t>
            </a:r>
            <a:endParaRPr sz="2200"/>
          </a:p>
        </p:txBody>
      </p:sp>
      <p:sp>
        <p:nvSpPr>
          <p:cNvPr id="268" name="Google Shape;268;p36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9" name="Google Shape;269;p36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Sans Pro"/>
                <a:ea typeface="Source Sans Pro"/>
                <a:cs typeface="Source Sans Pro"/>
                <a:sym typeface="Source Sans Pro"/>
              </a:rPr>
              <a:t>HADM</a:t>
            </a: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Contributions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5" name="Google Shape;275;p37"/>
          <p:cNvSpPr txBox="1"/>
          <p:nvPr>
            <p:ph idx="1" type="body"/>
          </p:nvPr>
        </p:nvSpPr>
        <p:spPr>
          <a:xfrm>
            <a:off x="786150" y="1261700"/>
            <a:ext cx="77334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Using deep learning to learn new features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Applying hierarchical MKL to combine different kernel learning thus further improve classification accuracy</a:t>
            </a:r>
            <a:endParaRPr sz="2200"/>
          </a:p>
        </p:txBody>
      </p:sp>
      <p:sp>
        <p:nvSpPr>
          <p:cNvPr id="276" name="Google Shape;276;p37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7" name="Google Shape;277;p37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Sans Pro"/>
                <a:ea typeface="Source Sans Pro"/>
                <a:cs typeface="Source Sans Pro"/>
                <a:sym typeface="Source Sans Pro"/>
              </a:rPr>
              <a:t>HADM</a:t>
            </a: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Limitation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3" name="Google Shape;283;p38"/>
          <p:cNvSpPr txBox="1"/>
          <p:nvPr>
            <p:ph idx="1" type="body"/>
          </p:nvPr>
        </p:nvSpPr>
        <p:spPr>
          <a:xfrm>
            <a:off x="786150" y="1261700"/>
            <a:ext cx="77334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Limited feature set and data-set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Higher complexity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Performance: not high enough relatively 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84" name="Google Shape;284;p38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5" name="Google Shape;285;p38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Samadroid: a novel 3-level hybrid malware detection model for android operating system</a:t>
            </a:r>
            <a:endParaRPr b="1"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	Authors: </a:t>
            </a:r>
            <a:r>
              <a:rPr lang="en" sz="2200"/>
              <a:t>Saba Arshad, Munam A. Shah, Abdul Wahid, Amjad Mehmood, Houbing Song, Hongnian Yu</a:t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Published in: </a:t>
            </a:r>
            <a:r>
              <a:rPr lang="en" sz="2200"/>
              <a:t>2018,  IEEE Access ( Volume: 6 )</a:t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Citations: </a:t>
            </a:r>
            <a:r>
              <a:rPr lang="en" sz="2200"/>
              <a:t>22</a:t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291" name="Google Shape;291;p39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Samadroid</a:t>
            </a: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Features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7" name="Google Shape;297;p40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200"/>
              <a:t>Statice Features:</a:t>
            </a:r>
            <a:endParaRPr sz="2200"/>
          </a:p>
          <a:p>
            <a:pPr indent="-355600" lvl="0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Permissions</a:t>
            </a:r>
            <a:endParaRPr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API Calls</a:t>
            </a:r>
            <a:endParaRPr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Intents</a:t>
            </a:r>
            <a:endParaRPr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App Components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98" name="Google Shape;298;p40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9" name="Google Shape;299;p40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40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Dynamic Features:</a:t>
            </a:r>
            <a:r>
              <a:rPr lang="en"/>
              <a:t> </a:t>
            </a:r>
            <a:endParaRPr/>
          </a:p>
          <a:p>
            <a:pPr indent="-355600" lvl="0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System Calls (10)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786150" y="45504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600"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First review of the existing works on the hybrid analysis approach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The prevalence of hybrid analysis over static analysis and dynamic analysis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Discussion about the challenges, opportunities and future directions of hybrid analysis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t/>
            </a:r>
            <a:endParaRPr sz="2200"/>
          </a:p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4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600">
                <a:latin typeface="Source Sans Pro"/>
                <a:ea typeface="Source Sans Pro"/>
                <a:cs typeface="Source Sans Pro"/>
                <a:sym typeface="Source Sans Pro"/>
              </a:rPr>
              <a:t>Samadroid</a:t>
            </a: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Approach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Google Shape;306;p41"/>
          <p:cNvSpPr txBox="1"/>
          <p:nvPr>
            <p:ph idx="1" type="body"/>
          </p:nvPr>
        </p:nvSpPr>
        <p:spPr>
          <a:xfrm>
            <a:off x="786150" y="1261700"/>
            <a:ext cx="78924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Local and remote host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Drebin static feature sets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ML Technique:  SVM, Random Forest and Decision Tree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Feature Selection: manual/logical analysis</a:t>
            </a:r>
            <a:endParaRPr sz="2200"/>
          </a:p>
        </p:txBody>
      </p:sp>
      <p:sp>
        <p:nvSpPr>
          <p:cNvPr id="307" name="Google Shape;307;p41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8" name="Google Shape;308;p41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Sans Pro"/>
                <a:ea typeface="Source Sans Pro"/>
                <a:cs typeface="Source Sans Pro"/>
                <a:sym typeface="Source Sans Pro"/>
              </a:rPr>
              <a:t>Samadroid</a:t>
            </a: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Contributions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4" name="Google Shape;314;p42"/>
          <p:cNvSpPr txBox="1"/>
          <p:nvPr>
            <p:ph idx="1" type="body"/>
          </p:nvPr>
        </p:nvSpPr>
        <p:spPr>
          <a:xfrm>
            <a:off x="786150" y="1261700"/>
            <a:ext cx="77334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3-level on-device malware detection architecture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Ensures the resource efficiency by reducing memory overhead of local devices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Provides explanation to users about the behavior of application</a:t>
            </a:r>
            <a:endParaRPr sz="2200"/>
          </a:p>
        </p:txBody>
      </p:sp>
      <p:sp>
        <p:nvSpPr>
          <p:cNvPr id="315" name="Google Shape;315;p42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6" name="Google Shape;316;p42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Sans Pro"/>
                <a:ea typeface="Source Sans Pro"/>
                <a:cs typeface="Source Sans Pro"/>
                <a:sym typeface="Source Sans Pro"/>
              </a:rPr>
              <a:t>Samadroid</a:t>
            </a: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Limitation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2" name="Google Shape;322;p43"/>
          <p:cNvSpPr txBox="1"/>
          <p:nvPr>
            <p:ph idx="1" type="body"/>
          </p:nvPr>
        </p:nvSpPr>
        <p:spPr>
          <a:xfrm>
            <a:off x="786150" y="1261700"/>
            <a:ext cx="77334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Overlooking many dynamic features (other system call)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Using limited and old dataset</a:t>
            </a:r>
            <a:r>
              <a:rPr lang="en" sz="2200"/>
              <a:t> 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23" name="Google Shape;323;p43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4" name="Google Shape;324;p43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Sans Pro"/>
                <a:ea typeface="Source Sans Pro"/>
                <a:cs typeface="Source Sans Pro"/>
                <a:sym typeface="Source Sans Pro"/>
              </a:rPr>
              <a:t>Other Literature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0" name="Google Shape;330;p44"/>
          <p:cNvSpPr txBox="1"/>
          <p:nvPr>
            <p:ph idx="1" type="body"/>
          </p:nvPr>
        </p:nvSpPr>
        <p:spPr>
          <a:xfrm>
            <a:off x="786150" y="1261700"/>
            <a:ext cx="77334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Liu et al. (2016):</a:t>
            </a:r>
            <a:endParaRPr sz="22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Permissions are used as static features and System Calls used as dynamic features.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Small feature-set and their dataset is also limited.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Limited Feature-set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31" name="Google Shape;331;p44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2" name="Google Shape;332;p44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Sans Pro"/>
                <a:ea typeface="Source Sans Pro"/>
                <a:cs typeface="Source Sans Pro"/>
                <a:sym typeface="Source Sans Pro"/>
              </a:rPr>
              <a:t>Other Literature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8" name="Google Shape;338;p45"/>
          <p:cNvSpPr txBox="1"/>
          <p:nvPr>
            <p:ph idx="1" type="body"/>
          </p:nvPr>
        </p:nvSpPr>
        <p:spPr>
          <a:xfrm>
            <a:off x="786150" y="1261700"/>
            <a:ext cx="77334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Kapratwar et al. (2017) : </a:t>
            </a:r>
            <a:endParaRPr sz="22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Permissions and System Calls for hybrid analysis.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Used a small (200 apps) and old dataset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Overlooked  many static and dynamic features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39" name="Google Shape;339;p45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0" name="Google Shape;340;p45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Sans Pro"/>
                <a:ea typeface="Source Sans Pro"/>
                <a:cs typeface="Source Sans Pro"/>
                <a:sym typeface="Source Sans Pro"/>
              </a:rPr>
              <a:t>Other Literature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6" name="Google Shape;346;p46"/>
          <p:cNvSpPr txBox="1"/>
          <p:nvPr>
            <p:ph idx="1" type="body"/>
          </p:nvPr>
        </p:nvSpPr>
        <p:spPr>
          <a:xfrm>
            <a:off x="786150" y="1261700"/>
            <a:ext cx="77334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Dhanya et al. (2019): </a:t>
            </a:r>
            <a:endParaRPr sz="22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Permissions and API Calls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Separability assessment Criteria for feature selection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Limited feature-set and dataset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Overlooked  many static and dynamic features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47" name="Google Shape;347;p46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8" name="Google Shape;348;p46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786150" y="45504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Dataset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◎"/>
            </a:pPr>
            <a:r>
              <a:rPr b="1" lang="en" sz="2300"/>
              <a:t>Drebin  </a:t>
            </a:r>
            <a:endParaRPr b="1"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◎"/>
            </a:pPr>
            <a:r>
              <a:rPr b="1" lang="en" sz="2300"/>
              <a:t>Android Malware Genome Project</a:t>
            </a:r>
            <a:endParaRPr b="1"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◎"/>
            </a:pPr>
            <a:r>
              <a:rPr lang="en" sz="2300"/>
              <a:t>ContagioDump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◎"/>
            </a:pPr>
            <a:r>
              <a:rPr lang="en" sz="2300"/>
              <a:t>VirusTotal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◎"/>
            </a:pPr>
            <a:r>
              <a:rPr lang="en" sz="2300"/>
              <a:t>VirusShare</a:t>
            </a:r>
            <a:endParaRPr sz="23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300"/>
          </a:p>
        </p:txBody>
      </p:sp>
      <p:sp>
        <p:nvSpPr>
          <p:cNvPr id="355" name="Google Shape;355;p47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6" name="Google Shape;356;p47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8"/>
          <p:cNvSpPr txBox="1"/>
          <p:nvPr>
            <p:ph type="title"/>
          </p:nvPr>
        </p:nvSpPr>
        <p:spPr>
          <a:xfrm>
            <a:off x="786150" y="45504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 Learning Techniques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2" name="Google Shape;362;p4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◎"/>
            </a:pPr>
            <a:r>
              <a:rPr b="1" lang="en" sz="2300"/>
              <a:t>SVM </a:t>
            </a:r>
            <a:r>
              <a:rPr lang="en" sz="2300"/>
              <a:t> 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◎"/>
            </a:pPr>
            <a:r>
              <a:rPr lang="en" sz="2300"/>
              <a:t>Naive Bayes 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◎"/>
            </a:pPr>
            <a:r>
              <a:rPr lang="en" sz="2300"/>
              <a:t>Random Forest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◎"/>
            </a:pPr>
            <a:r>
              <a:rPr lang="en" sz="2300"/>
              <a:t>J48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◎"/>
            </a:pPr>
            <a:r>
              <a:rPr lang="en" sz="2300"/>
              <a:t>Logistic Regression</a:t>
            </a:r>
            <a:endParaRPr sz="23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300"/>
          </a:p>
        </p:txBody>
      </p:sp>
      <p:sp>
        <p:nvSpPr>
          <p:cNvPr id="363" name="Google Shape;363;p48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4" name="Google Shape;364;p48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/>
          <p:nvPr>
            <p:ph type="title"/>
          </p:nvPr>
        </p:nvSpPr>
        <p:spPr>
          <a:xfrm>
            <a:off x="786150" y="45504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Discussions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0" name="Google Shape;370;p4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Better Performance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Lack of Research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Dataset Inadequacy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Exploring New Feature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New Malware Family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Reducing Complexity</a:t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300"/>
          </a:p>
        </p:txBody>
      </p:sp>
      <p:sp>
        <p:nvSpPr>
          <p:cNvPr id="371" name="Google Shape;371;p49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2" name="Google Shape;372;p49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1. Keele, Staffs. Guidelines for performing systematic literature reviews in software engineering. Vol. 5. Technical report, Ver. 2.3 EBSE Technical Report. EBSE, 2007.</a:t>
            </a:r>
            <a:endParaRPr sz="14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. M. Spreitzenbarth, F. Freiling, F. Echtler, T. Schreck, and J. Hoffmann, “Mobile-sandbox: having a deeper look into android applications,” in Proceedings of the 28th Annual ACM Symposium on Applied Computing, pp. 1808–1815, ACM, 2013.</a:t>
            </a:r>
            <a:endParaRPr sz="14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. M. Lindorfer, M. Neugschwandtner, and C. Platzer, “Marvin: Efficient and comprehensive mobile app classification through static and dynamic analysis,” in 2015 IEEE 39th annual computer software and applications conference, vol. 2, pp. 422–433, IEEE, 2015.</a:t>
            </a:r>
            <a:endParaRPr sz="14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L. Xu, D. Zhang, N. Jayasena, and J. Cavazos, “Hadm: Hybrid analysis for detection of malware,” in Proceedings of SAI Intelligent Systems Conference, pp. 702–724, Springer, 2016.</a:t>
            </a:r>
            <a:endParaRPr sz="14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5. S. Arshad, M. A. Shah, A. Wahid, A. Mehmood, H. Song, and H. Yu, “Samadroid: a novel 3-level hybrid malware detection model for android operating system,” IEEE Access, vol. 6, pp. 4321–4339, 2018.</a:t>
            </a:r>
            <a:endParaRPr sz="14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0"/>
          <p:cNvSpPr txBox="1"/>
          <p:nvPr>
            <p:ph type="title"/>
          </p:nvPr>
        </p:nvSpPr>
        <p:spPr>
          <a:xfrm>
            <a:off x="786150" y="45504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9" name="Google Shape;379;p50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0" name="Google Shape;380;p50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Background : </a:t>
            </a: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Android Malware </a:t>
            </a:r>
            <a:endParaRPr sz="2200">
              <a:solidFill>
                <a:srgbClr val="0091EA"/>
              </a:solidFill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200"/>
              <a:t>Android Malware (malicious application) is any application with mischievous intention - 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disrupt normal functioning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bypass access controls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gather sensitive information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display unwanted advertising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getting unauthorized control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2025" y="1749463"/>
            <a:ext cx="2571750" cy="178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5"/>
          <p:cNvCxnSpPr/>
          <p:nvPr/>
        </p:nvCxnSpPr>
        <p:spPr>
          <a:xfrm flipH="1" rot="10800000">
            <a:off x="842075" y="10052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.A. Kapratwar, F. Di Troia, and M. Stamp, “Static and dynamic analysis of android malware.,” in ICISSP, pp. 653–662, 2017.</a:t>
            </a:r>
            <a:endParaRPr sz="14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K. D. T. Gireesh Kumar, “Efficient android malware scanner using hybrid analysis,” International Journal of Recent Technology and Engineering(TM), vol. 7, pp. 76–80, 2019.</a:t>
            </a:r>
            <a:endParaRPr sz="14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en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Y. Liu, Y. Zhang, H. Li, and X. Chen, “A hybrid malware detecting scheme for mobile android applications,” in 2016 IEEE International Conference on Consumer Electronics (ICCE), pp. 155–156, IEEE, 2016.</a:t>
            </a:r>
            <a:endParaRPr sz="14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1"/>
          <p:cNvSpPr txBox="1"/>
          <p:nvPr>
            <p:ph type="title"/>
          </p:nvPr>
        </p:nvSpPr>
        <p:spPr>
          <a:xfrm>
            <a:off x="786150" y="45504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7" name="Google Shape;387;p51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8" name="Google Shape;388;p51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2"/>
          <p:cNvSpPr txBox="1"/>
          <p:nvPr>
            <p:ph idx="4294967295" type="ctrTitle"/>
          </p:nvPr>
        </p:nvSpPr>
        <p:spPr>
          <a:xfrm>
            <a:off x="685800" y="92621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6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Thank you!</a:t>
            </a:r>
            <a:endParaRPr b="1" i="0" sz="6000" u="none" cap="none" strike="noStrik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94" name="Google Shape;394;p52"/>
          <p:cNvSpPr txBox="1"/>
          <p:nvPr>
            <p:ph idx="4294967295" type="subTitle"/>
          </p:nvPr>
        </p:nvSpPr>
        <p:spPr>
          <a:xfrm>
            <a:off x="685800" y="2179350"/>
            <a:ext cx="7803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 questions?</a:t>
            </a:r>
            <a:endParaRPr b="1" i="0" sz="3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5" name="Google Shape;395;p52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86150" y="45504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600">
                <a:latin typeface="Source Sans Pro"/>
                <a:ea typeface="Source Sans Pro"/>
                <a:cs typeface="Source Sans Pro"/>
                <a:sym typeface="Source Sans Pro"/>
              </a:rPr>
              <a:t>Background : </a:t>
            </a: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Detection Techniques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Static Analysis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Dynamic Analysis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Hybrid Analysis</a:t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8" name="Google Shape;108;p16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600">
                <a:latin typeface="Source Sans Pro"/>
                <a:ea typeface="Source Sans Pro"/>
                <a:cs typeface="Source Sans Pro"/>
                <a:sym typeface="Source Sans Pro"/>
              </a:rPr>
              <a:t>Background : </a:t>
            </a: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Drawbacks of Static and Dynamic 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86162" y="10477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2200"/>
              <a:t>Static Analysis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Data obfuscation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Control flow obfuscation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Dynamic XML loading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Native code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Encryption</a:t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200"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6" name="Google Shape;116;p17"/>
          <p:cNvCxnSpPr/>
          <p:nvPr/>
        </p:nvCxnSpPr>
        <p:spPr>
          <a:xfrm flipH="1" rot="10800000">
            <a:off x="842075" y="10052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7"/>
          <p:cNvSpPr txBox="1"/>
          <p:nvPr>
            <p:ph idx="2" type="body"/>
          </p:nvPr>
        </p:nvSpPr>
        <p:spPr>
          <a:xfrm>
            <a:off x="4572000" y="10477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2200"/>
              <a:t>Dynamic Analysis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Limited code coverage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Tricked in emulated environment by smart malware</a:t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cxnSp>
        <p:nvCxnSpPr>
          <p:cNvPr id="118" name="Google Shape;118;p17"/>
          <p:cNvCxnSpPr/>
          <p:nvPr/>
        </p:nvCxnSpPr>
        <p:spPr>
          <a:xfrm flipH="1" rot="10800000">
            <a:off x="902775" y="1710900"/>
            <a:ext cx="7298100" cy="3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4536925" y="1312425"/>
            <a:ext cx="7800" cy="331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86150" y="45504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Hybrid Analysis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A fusion of static and dynamic analysis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Would be a good candidate as it prevails over the individual drawbacks of static and dynamic analysis.</a:t>
            </a:r>
            <a:endParaRPr sz="2200"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7" name="Google Shape;127;p18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86150" y="45504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Methodology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For the systematic literature review, we have followed a state-of-the-art guideline presented by Kitchenham and Stuart -	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i="1" lang="en" sz="2200"/>
              <a:t>Guidelines for performing systematic literature reviews in software engineering, EBSE, 2007</a:t>
            </a:r>
            <a:r>
              <a:rPr baseline="30000" lang="en" sz="2200"/>
              <a:t>1</a:t>
            </a:r>
            <a:r>
              <a:rPr lang="en" sz="2200"/>
              <a:t>.</a:t>
            </a:r>
            <a:endParaRPr sz="2200"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5" name="Google Shape;135;p19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Methodology: Review Protocol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The rationale for the review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Research questions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Search strategy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Study selection criteria</a:t>
            </a:r>
            <a:endParaRPr sz="2200"/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3" name="Google Shape;143;p20"/>
          <p:cNvCxnSpPr/>
          <p:nvPr/>
        </p:nvCxnSpPr>
        <p:spPr>
          <a:xfrm flipH="1" rot="10800000">
            <a:off x="842075" y="1157650"/>
            <a:ext cx="6600000" cy="2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20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Study selection procedures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Study quality assessment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Data extraction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Data synthesis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