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2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6858000" cy="9144000"/>
  <p:embeddedFontLst>
    <p:embeddedFont>
      <p:font typeface="Roboto Slab" panose="020B0604020202020204" charset="0"/>
      <p:regular r:id="rId68"/>
      <p:bold r:id="rId69"/>
    </p:embeddedFont>
    <p:embeddedFont>
      <p:font typeface="Source Sans Pro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gkXy8kHW1347gE1R+o2OeOFqMC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260b636d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b260b636d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60b636d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b260b636d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260b63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b260b63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260b636d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b260b636d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60b636d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b260b636d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260b636d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b260b636d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260b636d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b260b636d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260b636d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b260b636d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260b636d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b260b636d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260b63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b260b63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260b636d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b260b636d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260b636d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b260b636d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433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260b636d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b260b636d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260b636d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b260b636de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260b636d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b260b636d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260b636d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b260b636d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260b636d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b260b636d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60b636de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b260b636de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260b636d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b260b636d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260b636d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b260b636d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60b636de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b260b636de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260b636d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b260b636d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260b636d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b260b636d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260b636d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b260b636d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260b636de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b260b636de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260b636d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b260b636d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260b636d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b260b636d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260b636d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b260b636d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260b636d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b260b636d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260b636d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b260b636d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260b636de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b260b636de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260b636de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b260b636de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260b636de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gb260b636de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260b636de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gb260b636de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260b636de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b260b636de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260b636de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gb260b636de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260b636d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b260b636d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260b636d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gb260b636d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260b636d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gb260b636d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b260b636d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b260b636d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260b636de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b260b636de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260b636de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b260b636de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b260b636de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b260b636de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60b636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260b636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260b636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b260b636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260b636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260b636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3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2" name="Google Shape;12;p3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4152450" y="4873600"/>
            <a:ext cx="8391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4156200" y="4835300"/>
            <a:ext cx="831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sldNum" idx="12"/>
          </p:nvPr>
        </p:nvSpPr>
        <p:spPr>
          <a:xfrm>
            <a:off x="4156200" y="4835300"/>
            <a:ext cx="831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>
            <a:spLocks noGrp="1"/>
          </p:cNvSpPr>
          <p:nvPr>
            <p:ph type="sldNum" idx="12"/>
          </p:nvPr>
        </p:nvSpPr>
        <p:spPr>
          <a:xfrm>
            <a:off x="4156200" y="4835300"/>
            <a:ext cx="831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4156200" y="4835300"/>
            <a:ext cx="831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9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45" name="Google Shape;45;p39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6" name="Google Shape;46;p39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Google Shape;47;p39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9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" name="Google Shape;49;p39"/>
          <p:cNvCxnSpPr>
            <a:endCxn id="47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39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39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sldNum" idx="12"/>
          </p:nvPr>
        </p:nvSpPr>
        <p:spPr>
          <a:xfrm>
            <a:off x="4156200" y="4835300"/>
            <a:ext cx="831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4156200" y="4835300"/>
            <a:ext cx="831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" name="Google Shape;9;p32"/>
          <p:cNvSpPr txBox="1"/>
          <p:nvPr/>
        </p:nvSpPr>
        <p:spPr>
          <a:xfrm>
            <a:off x="7833950" y="4785200"/>
            <a:ext cx="14268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MSSE Thesis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921550" y="1458450"/>
            <a:ext cx="771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2300"/>
              <a:t>Significant Features Analysis for Android Malware Detection using Machine Learning Techniques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1500"/>
          </a:p>
        </p:txBody>
      </p:sp>
      <p:sp>
        <p:nvSpPr>
          <p:cNvPr id="70" name="Google Shape;70;p1"/>
          <p:cNvSpPr txBox="1"/>
          <p:nvPr/>
        </p:nvSpPr>
        <p:spPr>
          <a:xfrm>
            <a:off x="751025" y="2571850"/>
            <a:ext cx="3618600" cy="19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1">
                <a:latin typeface="Source Sans Pro"/>
                <a:ea typeface="Source Sans Pro"/>
                <a:cs typeface="Source Sans Pro"/>
                <a:sym typeface="Source Sans Pro"/>
              </a:rPr>
              <a:t>Submitted by</a:t>
            </a:r>
            <a:endParaRPr sz="1600" b="0" i="1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Asadullah Hill Galib 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Exam Roll: </a:t>
            </a:r>
            <a:r>
              <a:rPr lang="en-US" sz="1800" b="1">
                <a:latin typeface="Source Sans Pro"/>
                <a:ea typeface="Source Sans Pro"/>
                <a:cs typeface="Source Sans Pro"/>
                <a:sym typeface="Source Sans Pro"/>
              </a:rPr>
              <a:t>702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 (MSSE)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Institute of Information Technology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Dhaka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4467900" y="2571850"/>
            <a:ext cx="36882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1">
                <a:latin typeface="Source Sans Pro"/>
                <a:ea typeface="Source Sans Pro"/>
                <a:cs typeface="Source Sans Pro"/>
                <a:sym typeface="Source Sans Pro"/>
              </a:rPr>
              <a:t>Supervised by</a:t>
            </a:r>
            <a:endParaRPr sz="1600" b="0" i="1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B. M. Mainul Hossain 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Associate Professor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Institute of Information Technology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Dhaka</a:t>
            </a: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2" name="Google Shape;72;p1"/>
          <p:cNvCxnSpPr/>
          <p:nvPr/>
        </p:nvCxnSpPr>
        <p:spPr>
          <a:xfrm rot="10800000" flipH="1">
            <a:off x="1221675" y="2357700"/>
            <a:ext cx="7283400" cy="234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" name="Google Shape;73;p1"/>
          <p:cNvSpPr txBox="1"/>
          <p:nvPr/>
        </p:nvSpPr>
        <p:spPr>
          <a:xfrm>
            <a:off x="7000625" y="4840950"/>
            <a:ext cx="21435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260b636de_0_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Significant API Calls Based Approaches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gb260b636de_0_2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DroidAPIMiner [2013]	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Critical API Calls using frequency analysis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169 API Calls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99% accuracy, 97.8% TPR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52" name="Google Shape;152;gb260b636de_0_29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cxnSp>
        <p:nvCxnSpPr>
          <p:cNvPr id="153" name="Google Shape;153;gb260b636de_0_29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260b636de_0_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Significant API Calls Based Approaches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gb260b636de_0_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Zhao et al. [2018]	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20 sensitive API Calls using mutual information gain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Ensemble learning model: KNN and decision tree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92% accuracy, 93% precision, and 89% TPR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60" name="Google Shape;160;gb260b636de_0_37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cxnSp>
        <p:nvCxnSpPr>
          <p:cNvPr id="161" name="Google Shape;161;gb260b636de_0_37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60b636de_0_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Significant API Calls Based Approaches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gb260b636de_0_4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Alazab et al. [2020]	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Grouping of API Calls using frequency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1326 API Calls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94.3% F-measure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68" name="Google Shape;168;gb260b636de_0_44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cxnSp>
        <p:nvCxnSpPr>
          <p:cNvPr id="169" name="Google Shape;169;gb260b636de_0_44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60b636de_0_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Significant Permissions Based Approaches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gb260b636de_0_5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SigPID [2016]	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3-level data pruning approach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22 Permissions from 135 Permissions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95.63% accuracy, 97.54% precision, 93.62% recall, 2.36% FPR, and 95.54% F-measure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76" name="Google Shape;176;gb260b636de_0_51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cxnSp>
        <p:nvCxnSpPr>
          <p:cNvPr id="177" name="Google Shape;177;gb260b636de_0_51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260b636de_0_5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Significant Permissions Based Approaches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gb260b636de_0_5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 dirty="0" err="1"/>
              <a:t>Altaher</a:t>
            </a:r>
            <a:r>
              <a:rPr lang="en-US" sz="2200" dirty="0"/>
              <a:t> et al.[2017]	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Adaptive neuro-fuzzy inference system (ANFIS) with fuzzy c-means </a:t>
            </a:r>
            <a:r>
              <a:rPr lang="en-US" sz="2200" dirty="0" smtClean="0"/>
              <a:t>clustering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dirty="0" smtClean="0"/>
              <a:t>Mutual Information)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24 Permissions  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91% accuracy, 0.5% FPR, and 0.4% FNR</a:t>
            </a:r>
            <a:endParaRPr sz="2200" dirty="0"/>
          </a:p>
        </p:txBody>
      </p:sp>
      <p:sp>
        <p:nvSpPr>
          <p:cNvPr id="184" name="Google Shape;184;gb260b636de_0_58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cxnSp>
        <p:nvCxnSpPr>
          <p:cNvPr id="185" name="Google Shape;185;gb260b636de_0_58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60b636de_0_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Significant Permissions Based Approaches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gb260b636de_0_6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 dirty="0"/>
              <a:t>Wang et al.[2014]	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Mutual Information, Correlation coefficient, and T-test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Sequential Forward Selection and PCA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40 Permissions</a:t>
            </a:r>
            <a:endParaRPr sz="2200" dirty="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 smtClean="0"/>
              <a:t>92.79% </a:t>
            </a:r>
            <a:r>
              <a:rPr lang="en-US" sz="2200" dirty="0"/>
              <a:t>accuracy, 94.62% TPR, and 0.6% FPR</a:t>
            </a:r>
            <a:endParaRPr sz="2200" dirty="0"/>
          </a:p>
        </p:txBody>
      </p:sp>
      <p:sp>
        <p:nvSpPr>
          <p:cNvPr id="192" name="Google Shape;192;gb260b636de_0_66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cxnSp>
        <p:nvCxnSpPr>
          <p:cNvPr id="193" name="Google Shape;193;gb260b636de_0_66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60b636de_0_8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Significant Features Analysis Approach 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gb260b636de_0_8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Significant Permissions Analysis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Significant API Calls Analysis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Significant Ensemble Features Analysis</a:t>
            </a:r>
            <a:endParaRPr sz="2200"/>
          </a:p>
        </p:txBody>
      </p:sp>
      <p:sp>
        <p:nvSpPr>
          <p:cNvPr id="200" name="Google Shape;200;gb260b636de_0_81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cxnSp>
        <p:nvCxnSpPr>
          <p:cNvPr id="201" name="Google Shape;201;gb260b636de_0_81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60b636de_0_89"/>
          <p:cNvSpPr txBox="1">
            <a:spLocks noGrp="1"/>
          </p:cNvSpPr>
          <p:nvPr>
            <p:ph type="title"/>
          </p:nvPr>
        </p:nvSpPr>
        <p:spPr>
          <a:xfrm>
            <a:off x="415636" y="771525"/>
            <a:ext cx="1676714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Source Sans Pro"/>
                <a:ea typeface="Source Sans Pro"/>
                <a:cs typeface="Source Sans Pro"/>
                <a:sym typeface="Source Sans Pro"/>
              </a:rPr>
              <a:t>Significant Features Analysis Approach </a:t>
            </a:r>
            <a:endParaRPr sz="2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Google Shape;207;gb260b636de_0_8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208" name="Google Shape;208;gb260b636de_0_89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cxnSp>
        <p:nvCxnSpPr>
          <p:cNvPr id="209" name="Google Shape;209;gb260b636de_0_89"/>
          <p:cNvCxnSpPr/>
          <p:nvPr/>
        </p:nvCxnSpPr>
        <p:spPr>
          <a:xfrm>
            <a:off x="2294564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0" name="Google Shape;210;gb260b636de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10" y="109200"/>
            <a:ext cx="5494644" cy="4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260b636de_0_114"/>
          <p:cNvSpPr txBox="1">
            <a:spLocks noGrp="1"/>
          </p:cNvSpPr>
          <p:nvPr>
            <p:ph type="title"/>
          </p:nvPr>
        </p:nvSpPr>
        <p:spPr>
          <a:xfrm>
            <a:off x="439350" y="1261700"/>
            <a:ext cx="16182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Feature Extraction 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Google Shape;216;gb260b636de_0_11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217" name="Google Shape;217;gb260b636de_0_114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cxnSp>
        <p:nvCxnSpPr>
          <p:cNvPr id="218" name="Google Shape;218;gb260b636de_0_114"/>
          <p:cNvCxnSpPr/>
          <p:nvPr/>
        </p:nvCxnSpPr>
        <p:spPr>
          <a:xfrm>
            <a:off x="2218364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9" name="Google Shape;219;gb260b636de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300" y="61300"/>
            <a:ext cx="4473876" cy="45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260b636de_0_10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Data Preprocessing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gb260b636de_0_10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Label Encoding</a:t>
            </a:r>
            <a:endParaRPr sz="2200"/>
          </a:p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Dataset split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half for feature selection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half for evaluation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10-fold cross validation</a:t>
            </a:r>
            <a:endParaRPr sz="2200"/>
          </a:p>
          <a:p>
            <a:pPr marL="431800" lvl="0" indent="-203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226" name="Google Shape;226;gb260b636de_0_107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cxnSp>
        <p:nvCxnSpPr>
          <p:cNvPr id="227" name="Google Shape;227;gb260b636de_0_107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Outline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Introduction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Related Works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Significant Features Analysis Approach 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Evaluation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Limitation 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Conclusion 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Future Works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Publications</a:t>
            </a:r>
            <a:endParaRPr sz="2200"/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cxnSp>
        <p:nvCxnSpPr>
          <p:cNvPr id="81" name="Google Shape;81;p2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260b636de_0_10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Incremental Feature Selection (IFS)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gb260b636de_0_10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Firstly, how many numbers of features should be selected as significant features?</a:t>
            </a:r>
            <a:endParaRPr/>
          </a:p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From one to the highest number of features  are assessed </a:t>
            </a:r>
            <a:endParaRPr/>
          </a:p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minimal number of features  is evaluated by analyzing performance metrics (5)</a:t>
            </a:r>
            <a:endParaRPr sz="2200"/>
          </a:p>
          <a:p>
            <a:pPr marL="431800" lvl="0" indent="-203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234" name="Google Shape;234;gb260b636de_0_100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cxnSp>
        <p:nvCxnSpPr>
          <p:cNvPr id="235" name="Google Shape;235;gb260b636de_0_100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Incremental Feature Selection (IFS)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9731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Secondly, which feature selection technique is better suited to reduce the number of features while preserving performances?</a:t>
            </a:r>
            <a:endParaRPr sz="2200"/>
          </a:p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Feature Selection Techniques analyzed (7):</a:t>
            </a:r>
            <a:endParaRPr/>
          </a:p>
          <a:p>
            <a:pPr marL="137160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◉"/>
            </a:pPr>
            <a:r>
              <a:rPr lang="en-US" sz="2200"/>
              <a:t>Mutual Information Gain (Entropy Based)</a:t>
            </a:r>
            <a:endParaRPr/>
          </a:p>
          <a:p>
            <a:pPr marL="137160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◉"/>
            </a:pPr>
            <a:r>
              <a:rPr lang="en-US" sz="2200"/>
              <a:t>Univariate ROC-AUC Score</a:t>
            </a:r>
            <a:endParaRPr/>
          </a:p>
          <a:p>
            <a:pPr marL="137160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◉"/>
            </a:pPr>
            <a:r>
              <a:rPr lang="en-US" sz="2200"/>
              <a:t>SelectKBest with chi-squared distribution </a:t>
            </a:r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cxnSp>
        <p:nvCxnSpPr>
          <p:cNvPr id="243" name="Google Shape;243;p8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Incremental Feature Selection (IFS)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Google Shape;249;p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Feature Selection Techniques analyzed:</a:t>
            </a:r>
            <a:endParaRPr/>
          </a:p>
          <a:p>
            <a:pPr marL="13462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◉"/>
            </a:pPr>
            <a:r>
              <a:rPr lang="en-US" sz="2200"/>
              <a:t>SelectFromModel (Tree-Based)</a:t>
            </a:r>
            <a:endParaRPr/>
          </a:p>
          <a:p>
            <a:pPr marL="180340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Classifier: Random Forest and Extra Trees</a:t>
            </a:r>
            <a:endParaRPr/>
          </a:p>
          <a:p>
            <a:pPr marL="137160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◉"/>
            </a:pPr>
            <a:r>
              <a:rPr lang="en-US" sz="2200"/>
              <a:t>Recursive Feature Elimination (RFE)</a:t>
            </a:r>
            <a:endParaRPr/>
          </a:p>
          <a:p>
            <a:pPr marL="1828800" lvl="3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Classifier: Random Forest and Gradient Boosting</a:t>
            </a:r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cxnSp>
        <p:nvCxnSpPr>
          <p:cNvPr id="251" name="Google Shape;251;p9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Determining Feature Selection Technique using the</a:t>
            </a:r>
            <a:b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Features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1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Analysis of performance metrics to identify the minimal range of features for each techniques</a:t>
            </a:r>
            <a:endParaRPr/>
          </a:p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Selection of feature selection technique which gives the lowest minimal range</a:t>
            </a:r>
            <a:endParaRPr/>
          </a:p>
        </p:txBody>
      </p:sp>
      <p:sp>
        <p:nvSpPr>
          <p:cNvPr id="258" name="Google Shape;258;p10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cxnSp>
        <p:nvCxnSpPr>
          <p:cNvPr id="259" name="Google Shape;259;p10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260b636de_0_124"/>
          <p:cNvSpPr txBox="1">
            <a:spLocks noGrp="1"/>
          </p:cNvSpPr>
          <p:nvPr>
            <p:ph type="title"/>
          </p:nvPr>
        </p:nvSpPr>
        <p:spPr>
          <a:xfrm>
            <a:off x="439350" y="1261700"/>
            <a:ext cx="16182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Features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gb260b636de_0_12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266" name="Google Shape;266;gb260b636de_0_124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cxnSp>
        <p:nvCxnSpPr>
          <p:cNvPr id="267" name="Google Shape;267;gb260b636de_0_124"/>
          <p:cNvCxnSpPr/>
          <p:nvPr/>
        </p:nvCxnSpPr>
        <p:spPr>
          <a:xfrm>
            <a:off x="2218364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8" name="Google Shape;268;gb260b636de_0_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190" y="221450"/>
            <a:ext cx="6605397" cy="44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b260b636de_0_124"/>
          <p:cNvSpPr txBox="1"/>
          <p:nvPr/>
        </p:nvSpPr>
        <p:spPr>
          <a:xfrm>
            <a:off x="4136225" y="610800"/>
            <a:ext cx="364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gb260b636de_0_124"/>
          <p:cNvSpPr/>
          <p:nvPr/>
        </p:nvSpPr>
        <p:spPr>
          <a:xfrm>
            <a:off x="4114800" y="545300"/>
            <a:ext cx="385800" cy="642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Correlation-based Feature Elimination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1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Pearson correlation-based feature elimination strategy </a:t>
            </a:r>
            <a:endParaRPr sz="2200"/>
          </a:p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If two features are highly correlated, then removing one of them would not affect the classification</a:t>
            </a:r>
            <a:endParaRPr/>
          </a:p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less important feature from each pair is removed</a:t>
            </a:r>
            <a:endParaRPr/>
          </a:p>
        </p:txBody>
      </p:sp>
      <p:sp>
        <p:nvSpPr>
          <p:cNvPr id="277" name="Google Shape;277;p11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cxnSp>
        <p:nvCxnSpPr>
          <p:cNvPr id="278" name="Google Shape;278;p11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 dirty="0" smtClean="0">
                <a:latin typeface="Source Sans Pro"/>
                <a:ea typeface="Source Sans Pro"/>
                <a:cs typeface="Source Sans Pro"/>
                <a:sym typeface="Source Sans Pro"/>
              </a:rPr>
              <a:t>Malware Classification</a:t>
            </a:r>
            <a:endParaRPr sz="2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1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 dirty="0" smtClean="0"/>
              <a:t>Random Forest</a:t>
            </a:r>
          </a:p>
          <a:p>
            <a:pPr marL="889000" lvl="1" indent="-342900">
              <a:lnSpc>
                <a:spcPct val="150000"/>
              </a:lnSpc>
              <a:spcBef>
                <a:spcPts val="600"/>
              </a:spcBef>
              <a:buSzPts val="2200"/>
              <a:buChar char="◎"/>
            </a:pPr>
            <a:r>
              <a:rPr lang="en-US" dirty="0" smtClean="0"/>
              <a:t>10-fold</a:t>
            </a:r>
          </a:p>
          <a:p>
            <a:pPr marL="889000" lvl="1" indent="-342900">
              <a:lnSpc>
                <a:spcPct val="150000"/>
              </a:lnSpc>
              <a:spcBef>
                <a:spcPts val="600"/>
              </a:spcBef>
              <a:buSzPts val="2200"/>
              <a:buChar char="◎"/>
            </a:pPr>
            <a:r>
              <a:rPr lang="en-US" dirty="0" smtClean="0"/>
              <a:t>For all the features set of minimal range of features</a:t>
            </a: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cxnSp>
        <p:nvCxnSpPr>
          <p:cNvPr id="278" name="Google Shape;278;p11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1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Evaluation (Dataset)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Drebin </a:t>
            </a:r>
            <a:endParaRPr/>
          </a:p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5560 malware samples, 9470 benign samples</a:t>
            </a:r>
            <a:endParaRPr/>
          </a:p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73 API Calls</a:t>
            </a:r>
            <a:endParaRPr/>
          </a:p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Android Malware Genome Project</a:t>
            </a:r>
            <a:endParaRPr/>
          </a:p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1200 malware samples, 2539 benign samples</a:t>
            </a:r>
            <a:endParaRPr/>
          </a:p>
          <a:p>
            <a:pPr marL="8890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69 API Calls</a:t>
            </a:r>
            <a:endParaRPr/>
          </a:p>
        </p:txBody>
      </p:sp>
      <p:sp>
        <p:nvSpPr>
          <p:cNvPr id="285" name="Google Shape;285;p12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cxnSp>
        <p:nvCxnSpPr>
          <p:cNvPr id="286" name="Google Shape;286;p12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Evaluation (Significant API Calls)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Identifying Feature Selection Technique using Minimal Range of Features</a:t>
            </a:r>
            <a:endParaRPr/>
          </a:p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Correlation-based Feature Elimination</a:t>
            </a:r>
            <a:endParaRPr sz="2200"/>
          </a:p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Evaluate performance with significant API Calls</a:t>
            </a:r>
            <a:endParaRPr sz="2200"/>
          </a:p>
          <a:p>
            <a:pPr marL="889000" lvl="1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889000" lvl="1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293" name="Google Shape;293;p13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cxnSp>
        <p:nvCxnSpPr>
          <p:cNvPr id="294" name="Google Shape;294;p13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237175" y="1318050"/>
            <a:ext cx="20574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API Calls for RFE with Random Forest (Drebin)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14"/>
          <p:cNvSpPr txBox="1">
            <a:spLocks noGrp="1"/>
          </p:cNvSpPr>
          <p:nvPr>
            <p:ph type="body" idx="1"/>
          </p:nvPr>
        </p:nvSpPr>
        <p:spPr>
          <a:xfrm>
            <a:off x="786150" y="9801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cxnSp>
        <p:nvCxnSpPr>
          <p:cNvPr id="302" name="Google Shape;302;p14"/>
          <p:cNvCxnSpPr/>
          <p:nvPr/>
        </p:nvCxnSpPr>
        <p:spPr>
          <a:xfrm>
            <a:off x="2294564" y="771525"/>
            <a:ext cx="0" cy="371475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14"/>
          <p:cNvSpPr/>
          <p:nvPr/>
        </p:nvSpPr>
        <p:spPr>
          <a:xfrm>
            <a:off x="4156200" y="414338"/>
            <a:ext cx="415800" cy="707231"/>
          </a:xfrm>
          <a:prstGeom prst="rect">
            <a:avLst/>
          </a:prstGeom>
          <a:noFill/>
          <a:ln w="12700" cap="flat" cmpd="sng">
            <a:solidFill>
              <a:srgbClr val="031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50" y="57150"/>
            <a:ext cx="6724426" cy="48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4"/>
          <p:cNvSpPr/>
          <p:nvPr/>
        </p:nvSpPr>
        <p:spPr>
          <a:xfrm>
            <a:off x="4156200" y="341700"/>
            <a:ext cx="363600" cy="70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Android malware detection techniques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Static Analysis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Dynamic Analysis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Hybrid Analysis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Using full features set </a:t>
            </a:r>
            <a:endParaRPr sz="2200"/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89" name="Google Shape;89;p3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260b636de_0_145"/>
          <p:cNvSpPr txBox="1">
            <a:spLocks noGrp="1"/>
          </p:cNvSpPr>
          <p:nvPr>
            <p:ph type="title"/>
          </p:nvPr>
        </p:nvSpPr>
        <p:spPr>
          <a:xfrm>
            <a:off x="237175" y="1318050"/>
            <a:ext cx="20574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API Calls for RFE with Random Forest (Drebin)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gb260b636de_0_145"/>
          <p:cNvSpPr txBox="1">
            <a:spLocks noGrp="1"/>
          </p:cNvSpPr>
          <p:nvPr>
            <p:ph type="body" idx="1"/>
          </p:nvPr>
        </p:nvSpPr>
        <p:spPr>
          <a:xfrm>
            <a:off x="786150" y="9801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312" name="Google Shape;312;gb260b636de_0_145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cxnSp>
        <p:nvCxnSpPr>
          <p:cNvPr id="313" name="Google Shape;313;gb260b636de_0_145"/>
          <p:cNvCxnSpPr/>
          <p:nvPr/>
        </p:nvCxnSpPr>
        <p:spPr>
          <a:xfrm>
            <a:off x="2294564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4" name="Google Shape;314;gb260b636de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50" y="57225"/>
            <a:ext cx="6659775" cy="46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b260b636de_0_145"/>
          <p:cNvSpPr/>
          <p:nvPr/>
        </p:nvSpPr>
        <p:spPr>
          <a:xfrm>
            <a:off x="4254100" y="366675"/>
            <a:ext cx="364200" cy="41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title"/>
          </p:nvPr>
        </p:nvSpPr>
        <p:spPr>
          <a:xfrm>
            <a:off x="149875" y="1506450"/>
            <a:ext cx="2517600" cy="2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API Calls for Different Feature Selection Techniques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15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cxnSp>
        <p:nvCxnSpPr>
          <p:cNvPr id="322" name="Google Shape;322;p15"/>
          <p:cNvCxnSpPr/>
          <p:nvPr/>
        </p:nvCxnSpPr>
        <p:spPr>
          <a:xfrm>
            <a:off x="2668425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925" y="662588"/>
            <a:ext cx="6171724" cy="397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/>
          <p:cNvCxnSpPr/>
          <p:nvPr/>
        </p:nvCxnSpPr>
        <p:spPr>
          <a:xfrm>
            <a:off x="2729345" y="2999509"/>
            <a:ext cx="318655" cy="6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606145" y="2822863"/>
            <a:ext cx="782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11986" y="2843648"/>
            <a:ext cx="782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>
            <a:spLocks noGrp="1"/>
          </p:cNvSpPr>
          <p:nvPr>
            <p:ph type="title"/>
          </p:nvPr>
        </p:nvSpPr>
        <p:spPr>
          <a:xfrm>
            <a:off x="64300" y="1537650"/>
            <a:ext cx="2754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Correlation-based Feature Elimination on the Minimal Features Sets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cxnSp>
        <p:nvCxnSpPr>
          <p:cNvPr id="330" name="Google Shape;330;p16"/>
          <p:cNvCxnSpPr/>
          <p:nvPr/>
        </p:nvCxnSpPr>
        <p:spPr>
          <a:xfrm>
            <a:off x="2817025" y="1393025"/>
            <a:ext cx="10800" cy="2357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1" name="Google Shape;3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375" y="1334400"/>
            <a:ext cx="6127949" cy="251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5195452" y="3880135"/>
            <a:ext cx="6927" cy="380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236525" y="3880135"/>
            <a:ext cx="6927" cy="380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260b636de_0_162"/>
          <p:cNvSpPr txBox="1">
            <a:spLocks noGrp="1"/>
          </p:cNvSpPr>
          <p:nvPr>
            <p:ph type="title"/>
          </p:nvPr>
        </p:nvSpPr>
        <p:spPr>
          <a:xfrm>
            <a:off x="-78750" y="1542450"/>
            <a:ext cx="2143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Performance Evaluation of Significant API Calls (Drebin)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7" name="Google Shape;337;gb260b636de_0_162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cxnSp>
        <p:nvCxnSpPr>
          <p:cNvPr id="338" name="Google Shape;338;gb260b636de_0_162"/>
          <p:cNvCxnSpPr/>
          <p:nvPr/>
        </p:nvCxnSpPr>
        <p:spPr>
          <a:xfrm flipH="1">
            <a:off x="20037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9" name="Google Shape;339;gb260b636de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75" y="1442925"/>
            <a:ext cx="6984900" cy="22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616039" y="3449782"/>
            <a:ext cx="5416193" cy="178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2964" y="2154382"/>
            <a:ext cx="5382491" cy="200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260b636de_0_170"/>
          <p:cNvSpPr txBox="1">
            <a:spLocks noGrp="1"/>
          </p:cNvSpPr>
          <p:nvPr>
            <p:ph type="title"/>
          </p:nvPr>
        </p:nvSpPr>
        <p:spPr>
          <a:xfrm>
            <a:off x="-78750" y="1542450"/>
            <a:ext cx="2143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Performance Evaluation of Significant API Calls (Malgenome)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Google Shape;345;gb260b636de_0_170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cxnSp>
        <p:nvCxnSpPr>
          <p:cNvPr id="346" name="Google Shape;346;gb260b636de_0_170"/>
          <p:cNvCxnSpPr/>
          <p:nvPr/>
        </p:nvCxnSpPr>
        <p:spPr>
          <a:xfrm flipH="1">
            <a:off x="20037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7" name="Google Shape;347;gb260b636de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50" y="1439687"/>
            <a:ext cx="7032401" cy="22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622964" y="2154382"/>
            <a:ext cx="5382491" cy="200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6039" y="3463636"/>
            <a:ext cx="5416193" cy="178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260b636de_0_178"/>
          <p:cNvSpPr txBox="1">
            <a:spLocks noGrp="1"/>
          </p:cNvSpPr>
          <p:nvPr>
            <p:ph type="title"/>
          </p:nvPr>
        </p:nvSpPr>
        <p:spPr>
          <a:xfrm>
            <a:off x="0" y="1687325"/>
            <a:ext cx="2143200" cy="1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Execution Time of Significant API Calls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gb260b636de_0_178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cxnSp>
        <p:nvCxnSpPr>
          <p:cNvPr id="354" name="Google Shape;354;gb260b636de_0_178"/>
          <p:cNvCxnSpPr/>
          <p:nvPr/>
        </p:nvCxnSpPr>
        <p:spPr>
          <a:xfrm>
            <a:off x="2025250" y="1146575"/>
            <a:ext cx="0" cy="2764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5" name="Google Shape;355;gb260b636de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550" y="997250"/>
            <a:ext cx="6774750" cy="31383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02873" y="2043545"/>
            <a:ext cx="6664036" cy="665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260b636de_0_187"/>
          <p:cNvSpPr txBox="1">
            <a:spLocks noGrp="1"/>
          </p:cNvSpPr>
          <p:nvPr>
            <p:ph type="title"/>
          </p:nvPr>
        </p:nvSpPr>
        <p:spPr>
          <a:xfrm>
            <a:off x="-78750" y="1542450"/>
            <a:ext cx="2143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Comparison with Related Works (Significant API Calls)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Google Shape;361;gb260b636de_0_187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cxnSp>
        <p:nvCxnSpPr>
          <p:cNvPr id="362" name="Google Shape;362;gb260b636de_0_187"/>
          <p:cNvCxnSpPr/>
          <p:nvPr/>
        </p:nvCxnSpPr>
        <p:spPr>
          <a:xfrm flipH="1">
            <a:off x="20037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3" name="Google Shape;363;gb260b636de_0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49" y="1870188"/>
            <a:ext cx="7004549" cy="13924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595255" y="2590800"/>
            <a:ext cx="374072" cy="17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1236" y="2805543"/>
            <a:ext cx="374072" cy="17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63636" y="3034140"/>
            <a:ext cx="374072" cy="145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54382" y="2445327"/>
            <a:ext cx="332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56200" y="2341418"/>
            <a:ext cx="4800764" cy="200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260b636de_0_272"/>
          <p:cNvSpPr txBox="1">
            <a:spLocks noGrp="1"/>
          </p:cNvSpPr>
          <p:nvPr>
            <p:ph type="title"/>
          </p:nvPr>
        </p:nvSpPr>
        <p:spPr>
          <a:xfrm>
            <a:off x="-139450" y="1917800"/>
            <a:ext cx="21432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Top 25 Significant API Calls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9" name="Google Shape;369;gb260b636de_0_272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cxnSp>
        <p:nvCxnSpPr>
          <p:cNvPr id="370" name="Google Shape;370;gb260b636de_0_272"/>
          <p:cNvCxnSpPr/>
          <p:nvPr/>
        </p:nvCxnSpPr>
        <p:spPr>
          <a:xfrm flipH="1">
            <a:off x="18513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gb260b636de_0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00" y="882163"/>
            <a:ext cx="6774751" cy="33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260b636de_0_19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Evaluation (Significant Permissions)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7" name="Google Shape;377;gb260b636de_0_19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Identifying Feature Selection Technique using Minimal Range of Features</a:t>
            </a:r>
            <a:endParaRPr/>
          </a:p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Correlation-based Feature Elimination</a:t>
            </a:r>
            <a:endParaRPr sz="2200"/>
          </a:p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Evaluate performance with significant Permissions</a:t>
            </a:r>
            <a:endParaRPr sz="2200"/>
          </a:p>
          <a:p>
            <a:pPr marL="889000" lvl="1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889000" lvl="1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378" name="Google Shape;378;gb260b636de_0_196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cxnSp>
        <p:nvCxnSpPr>
          <p:cNvPr id="379" name="Google Shape;379;gb260b636de_0_196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260b636de_0_203"/>
          <p:cNvSpPr txBox="1">
            <a:spLocks noGrp="1"/>
          </p:cNvSpPr>
          <p:nvPr>
            <p:ph type="title"/>
          </p:nvPr>
        </p:nvSpPr>
        <p:spPr>
          <a:xfrm>
            <a:off x="40250" y="1446625"/>
            <a:ext cx="2241000" cy="2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Permissions for RFE with Random Forest (Drebin)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5" name="Google Shape;385;gb260b636de_0_203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cxnSp>
        <p:nvCxnSpPr>
          <p:cNvPr id="386" name="Google Shape;386;gb260b636de_0_203"/>
          <p:cNvCxnSpPr/>
          <p:nvPr/>
        </p:nvCxnSpPr>
        <p:spPr>
          <a:xfrm>
            <a:off x="2294564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gb260b636de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50" y="114450"/>
            <a:ext cx="6686725" cy="453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b260b636de_0_203"/>
          <p:cNvSpPr/>
          <p:nvPr/>
        </p:nvSpPr>
        <p:spPr>
          <a:xfrm>
            <a:off x="4272225" y="417900"/>
            <a:ext cx="243900" cy="707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60b636de_0_56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gb260b636de_0_56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7220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The number of features is growing exceedingly 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Large features set make it complex and may overfit the model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Analyzing significant features to reduce complexity and accelerate large scale detection</a:t>
            </a:r>
            <a:endParaRPr sz="2200"/>
          </a:p>
        </p:txBody>
      </p:sp>
      <p:sp>
        <p:nvSpPr>
          <p:cNvPr id="104" name="Google Shape;104;gb260b636de_0_565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105" name="Google Shape;105;gb260b636de_0_565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260b636de_0_213"/>
          <p:cNvSpPr txBox="1">
            <a:spLocks noGrp="1"/>
          </p:cNvSpPr>
          <p:nvPr>
            <p:ph type="title"/>
          </p:nvPr>
        </p:nvSpPr>
        <p:spPr>
          <a:xfrm>
            <a:off x="75000" y="1435900"/>
            <a:ext cx="2219700" cy="23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Permissions for RFE with Random Forest (Drebin)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4" name="Google Shape;394;gb260b636de_0_213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cxnSp>
        <p:nvCxnSpPr>
          <p:cNvPr id="395" name="Google Shape;395;gb260b636de_0_213"/>
          <p:cNvCxnSpPr/>
          <p:nvPr/>
        </p:nvCxnSpPr>
        <p:spPr>
          <a:xfrm>
            <a:off x="2294564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6" name="Google Shape;396;gb260b636de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100" y="152400"/>
            <a:ext cx="6544500" cy="4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b260b636de_0_213"/>
          <p:cNvSpPr/>
          <p:nvPr/>
        </p:nvSpPr>
        <p:spPr>
          <a:xfrm>
            <a:off x="4367125" y="442875"/>
            <a:ext cx="251100" cy="32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260b636de_0_222"/>
          <p:cNvSpPr txBox="1">
            <a:spLocks noGrp="1"/>
          </p:cNvSpPr>
          <p:nvPr>
            <p:ph type="title"/>
          </p:nvPr>
        </p:nvSpPr>
        <p:spPr>
          <a:xfrm>
            <a:off x="42875" y="1506450"/>
            <a:ext cx="2624700" cy="2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Permissions for Different Feature Selection Techniques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3" name="Google Shape;403;gb260b636de_0_222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cxnSp>
        <p:nvCxnSpPr>
          <p:cNvPr id="404" name="Google Shape;404;gb260b636de_0_222"/>
          <p:cNvCxnSpPr/>
          <p:nvPr/>
        </p:nvCxnSpPr>
        <p:spPr>
          <a:xfrm>
            <a:off x="2668425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5" name="Google Shape;405;gb260b636de_0_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450" y="715725"/>
            <a:ext cx="6171626" cy="384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715491" y="2763981"/>
            <a:ext cx="318655" cy="6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06145" y="2559627"/>
            <a:ext cx="782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1986" y="2580412"/>
            <a:ext cx="782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260b636de_0_229"/>
          <p:cNvSpPr txBox="1">
            <a:spLocks noGrp="1"/>
          </p:cNvSpPr>
          <p:nvPr>
            <p:ph type="title"/>
          </p:nvPr>
        </p:nvSpPr>
        <p:spPr>
          <a:xfrm>
            <a:off x="64300" y="1537650"/>
            <a:ext cx="2754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Correlation-based Feature Elimination on the Minimal Features Sets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gb260b636de_0_229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cxnSp>
        <p:nvCxnSpPr>
          <p:cNvPr id="412" name="Google Shape;412;gb260b636de_0_229"/>
          <p:cNvCxnSpPr/>
          <p:nvPr/>
        </p:nvCxnSpPr>
        <p:spPr>
          <a:xfrm>
            <a:off x="2817025" y="1393025"/>
            <a:ext cx="10800" cy="2357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3" name="Google Shape;413;gb260b636de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425" y="1225225"/>
            <a:ext cx="6166474" cy="268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195452" y="3949405"/>
            <a:ext cx="6927" cy="380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236525" y="3949405"/>
            <a:ext cx="6927" cy="380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260b636de_0_236"/>
          <p:cNvSpPr txBox="1">
            <a:spLocks noGrp="1"/>
          </p:cNvSpPr>
          <p:nvPr>
            <p:ph type="title"/>
          </p:nvPr>
        </p:nvSpPr>
        <p:spPr>
          <a:xfrm>
            <a:off x="-78750" y="1542450"/>
            <a:ext cx="2143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Performance Evaluation of Significant Permissions (Drebin)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9" name="Google Shape;419;gb260b636de_0_236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cxnSp>
        <p:nvCxnSpPr>
          <p:cNvPr id="420" name="Google Shape;420;gb260b636de_0_236"/>
          <p:cNvCxnSpPr/>
          <p:nvPr/>
        </p:nvCxnSpPr>
        <p:spPr>
          <a:xfrm flipH="1">
            <a:off x="20037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1" name="Google Shape;421;gb260b636de_0_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50" y="1542450"/>
            <a:ext cx="6997200" cy="20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60623" y="3338950"/>
            <a:ext cx="5416193" cy="19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5256" y="2244433"/>
            <a:ext cx="5382491" cy="221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260b636de_0_243"/>
          <p:cNvSpPr txBox="1">
            <a:spLocks noGrp="1"/>
          </p:cNvSpPr>
          <p:nvPr>
            <p:ph type="title"/>
          </p:nvPr>
        </p:nvSpPr>
        <p:spPr>
          <a:xfrm>
            <a:off x="-78750" y="1542450"/>
            <a:ext cx="2143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Performance Evaluation of Significant Permissions (Malgenome)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gb260b636de_0_243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cxnSp>
        <p:nvCxnSpPr>
          <p:cNvPr id="428" name="Google Shape;428;gb260b636de_0_243"/>
          <p:cNvCxnSpPr/>
          <p:nvPr/>
        </p:nvCxnSpPr>
        <p:spPr>
          <a:xfrm flipH="1">
            <a:off x="20037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9" name="Google Shape;429;gb260b636de_0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50" y="1542450"/>
            <a:ext cx="7010726" cy="20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81404" y="3366657"/>
            <a:ext cx="5416193" cy="190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2964" y="2216725"/>
            <a:ext cx="5382491" cy="284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260b636de_0_250"/>
          <p:cNvSpPr txBox="1">
            <a:spLocks noGrp="1"/>
          </p:cNvSpPr>
          <p:nvPr>
            <p:ph type="title"/>
          </p:nvPr>
        </p:nvSpPr>
        <p:spPr>
          <a:xfrm>
            <a:off x="0" y="1687325"/>
            <a:ext cx="2143200" cy="1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Execution Time of Significant Permissions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gb260b636de_0_250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cxnSp>
        <p:nvCxnSpPr>
          <p:cNvPr id="436" name="Google Shape;436;gb260b636de_0_250"/>
          <p:cNvCxnSpPr/>
          <p:nvPr/>
        </p:nvCxnSpPr>
        <p:spPr>
          <a:xfrm>
            <a:off x="2025250" y="1146575"/>
            <a:ext cx="0" cy="2764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7" name="Google Shape;437;gb260b636de_0_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00" y="1077838"/>
            <a:ext cx="6696001" cy="298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44436" y="2085109"/>
            <a:ext cx="6477000" cy="574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b260b636de_0_257"/>
          <p:cNvSpPr txBox="1">
            <a:spLocks noGrp="1"/>
          </p:cNvSpPr>
          <p:nvPr>
            <p:ph type="title"/>
          </p:nvPr>
        </p:nvSpPr>
        <p:spPr>
          <a:xfrm>
            <a:off x="-78750" y="1542450"/>
            <a:ext cx="2143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Comparison with Related Works (Significant Permissions)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3" name="Google Shape;443;gb260b636de_0_257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cxnSp>
        <p:nvCxnSpPr>
          <p:cNvPr id="444" name="Google Shape;444;gb260b636de_0_257"/>
          <p:cNvCxnSpPr/>
          <p:nvPr/>
        </p:nvCxnSpPr>
        <p:spPr>
          <a:xfrm flipH="1">
            <a:off x="20037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5" name="Google Shape;445;gb260b636de_0_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50" y="1780988"/>
            <a:ext cx="7027200" cy="1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88328" y="2590800"/>
            <a:ext cx="374072" cy="17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89564" y="2601856"/>
            <a:ext cx="374072" cy="162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3546" y="2424546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49273" y="2299856"/>
            <a:ext cx="4800764" cy="242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260b636de_0_281"/>
          <p:cNvSpPr txBox="1">
            <a:spLocks noGrp="1"/>
          </p:cNvSpPr>
          <p:nvPr>
            <p:ph type="title"/>
          </p:nvPr>
        </p:nvSpPr>
        <p:spPr>
          <a:xfrm>
            <a:off x="-139450" y="1917800"/>
            <a:ext cx="21432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Top 40 Significant Permissions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1" name="Google Shape;451;gb260b636de_0_281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cxnSp>
        <p:nvCxnSpPr>
          <p:cNvPr id="452" name="Google Shape;452;gb260b636de_0_281"/>
          <p:cNvCxnSpPr/>
          <p:nvPr/>
        </p:nvCxnSpPr>
        <p:spPr>
          <a:xfrm flipH="1">
            <a:off x="18513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3" name="Google Shape;453;gb260b636de_0_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00" y="152400"/>
            <a:ext cx="6566141" cy="45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260b636de_0_28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Evaluation (Significant  Ensemble Features)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9" name="Google Shape;459;gb260b636de_0_28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Identifying Feature Selection Technique using Minimal Range of Features</a:t>
            </a:r>
            <a:endParaRPr/>
          </a:p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Correlation-based Feature Elimination</a:t>
            </a:r>
            <a:endParaRPr sz="2200"/>
          </a:p>
          <a:p>
            <a:pPr marL="4318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Evaluate performance with significant ensemble features</a:t>
            </a:r>
            <a:endParaRPr sz="2200"/>
          </a:p>
          <a:p>
            <a:pPr marL="889000" lvl="1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889000" lvl="1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460" name="Google Shape;460;gb260b636de_0_289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cxnSp>
        <p:nvCxnSpPr>
          <p:cNvPr id="461" name="Google Shape;461;gb260b636de_0_289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260b636de_0_296"/>
          <p:cNvSpPr txBox="1">
            <a:spLocks noGrp="1"/>
          </p:cNvSpPr>
          <p:nvPr>
            <p:ph type="title"/>
          </p:nvPr>
        </p:nvSpPr>
        <p:spPr>
          <a:xfrm>
            <a:off x="40250" y="1599025"/>
            <a:ext cx="2241000" cy="21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ensemble features for RFE with Random Forest (Drebin)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7" name="Google Shape;467;gb260b636de_0_296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cxnSp>
        <p:nvCxnSpPr>
          <p:cNvPr id="468" name="Google Shape;468;gb260b636de_0_296"/>
          <p:cNvCxnSpPr/>
          <p:nvPr/>
        </p:nvCxnSpPr>
        <p:spPr>
          <a:xfrm>
            <a:off x="2294564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9" name="Google Shape;469;gb260b636de_0_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075" y="55950"/>
            <a:ext cx="66739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b260b636de_0_296"/>
          <p:cNvSpPr/>
          <p:nvPr/>
        </p:nvSpPr>
        <p:spPr>
          <a:xfrm>
            <a:off x="3813550" y="403625"/>
            <a:ext cx="192900" cy="539400"/>
          </a:xfrm>
          <a:prstGeom prst="rect">
            <a:avLst/>
          </a:prstGeom>
          <a:noFill/>
          <a:ln w="12700" cap="flat" cmpd="sng">
            <a:solidFill>
              <a:srgbClr val="031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Significant Permissions Analysis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Significant API Calls Analysis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Significant Ensemble Features Analysis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113" name="Google Shape;113;p4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260b636de_0_305"/>
          <p:cNvSpPr txBox="1">
            <a:spLocks noGrp="1"/>
          </p:cNvSpPr>
          <p:nvPr>
            <p:ph type="title"/>
          </p:nvPr>
        </p:nvSpPr>
        <p:spPr>
          <a:xfrm>
            <a:off x="75000" y="1664500"/>
            <a:ext cx="2219700" cy="23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ensemble features for RFE with Random Forest (Drebin)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Google Shape;476;gb260b636de_0_305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cxnSp>
        <p:nvCxnSpPr>
          <p:cNvPr id="477" name="Google Shape;477;gb260b636de_0_305"/>
          <p:cNvCxnSpPr/>
          <p:nvPr/>
        </p:nvCxnSpPr>
        <p:spPr>
          <a:xfrm>
            <a:off x="2294564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8" name="Google Shape;478;gb260b636de_0_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100" y="152400"/>
            <a:ext cx="6544500" cy="45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b260b636de_0_305"/>
          <p:cNvSpPr/>
          <p:nvPr/>
        </p:nvSpPr>
        <p:spPr>
          <a:xfrm>
            <a:off x="3709975" y="444100"/>
            <a:ext cx="222600" cy="25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260b636de_0_313"/>
          <p:cNvSpPr txBox="1">
            <a:spLocks noGrp="1"/>
          </p:cNvSpPr>
          <p:nvPr>
            <p:ph type="title"/>
          </p:nvPr>
        </p:nvSpPr>
        <p:spPr>
          <a:xfrm>
            <a:off x="42875" y="1658850"/>
            <a:ext cx="2624700" cy="2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Minimal Range of ensemble features for Different Feature Selection Techniques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5" name="Google Shape;485;gb260b636de_0_313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cxnSp>
        <p:nvCxnSpPr>
          <p:cNvPr id="486" name="Google Shape;486;gb260b636de_0_313"/>
          <p:cNvCxnSpPr/>
          <p:nvPr/>
        </p:nvCxnSpPr>
        <p:spPr>
          <a:xfrm>
            <a:off x="2668425" y="771525"/>
            <a:ext cx="0" cy="3714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7" name="Google Shape;487;gb260b636de_0_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975" y="696525"/>
            <a:ext cx="6171624" cy="378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729345" y="2708564"/>
            <a:ext cx="318655" cy="6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33853" y="2518064"/>
            <a:ext cx="782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9694" y="2538849"/>
            <a:ext cx="782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260b636de_0_319"/>
          <p:cNvSpPr txBox="1">
            <a:spLocks noGrp="1"/>
          </p:cNvSpPr>
          <p:nvPr>
            <p:ph type="title"/>
          </p:nvPr>
        </p:nvSpPr>
        <p:spPr>
          <a:xfrm>
            <a:off x="64300" y="1475175"/>
            <a:ext cx="2014500" cy="2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Correlation- based Feature Elimination on the Minimal Features Sets</a:t>
            </a:r>
            <a:endParaRPr sz="24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gb260b636de_0_319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cxnSp>
        <p:nvCxnSpPr>
          <p:cNvPr id="494" name="Google Shape;494;gb260b636de_0_319"/>
          <p:cNvCxnSpPr/>
          <p:nvPr/>
        </p:nvCxnSpPr>
        <p:spPr>
          <a:xfrm>
            <a:off x="2012175" y="1361775"/>
            <a:ext cx="10800" cy="2357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5" name="Google Shape;495;gb260b636de_0_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800" y="1285575"/>
            <a:ext cx="6986625" cy="250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703615" y="3838573"/>
            <a:ext cx="6927" cy="380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167256" y="3838573"/>
            <a:ext cx="6927" cy="380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260b636de_0_326"/>
          <p:cNvSpPr txBox="1">
            <a:spLocks noGrp="1"/>
          </p:cNvSpPr>
          <p:nvPr>
            <p:ph type="title"/>
          </p:nvPr>
        </p:nvSpPr>
        <p:spPr>
          <a:xfrm>
            <a:off x="-154950" y="1618650"/>
            <a:ext cx="2359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Performance Evaluation of Significant ensemble features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(Drebin)</a:t>
            </a:r>
            <a:endParaRPr sz="24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1" name="Google Shape;501;gb260b636de_0_326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cxnSp>
        <p:nvCxnSpPr>
          <p:cNvPr id="502" name="Google Shape;502;gb260b636de_0_326"/>
          <p:cNvCxnSpPr/>
          <p:nvPr/>
        </p:nvCxnSpPr>
        <p:spPr>
          <a:xfrm flipH="1">
            <a:off x="20037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3" name="Google Shape;503;gb260b636de_0_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0" y="1420294"/>
            <a:ext cx="6933775" cy="22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19059" y="3408219"/>
            <a:ext cx="5416193" cy="213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3693" y="2098964"/>
            <a:ext cx="5382491" cy="25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260b636de_0_333"/>
          <p:cNvSpPr txBox="1">
            <a:spLocks noGrp="1"/>
          </p:cNvSpPr>
          <p:nvPr>
            <p:ph type="title"/>
          </p:nvPr>
        </p:nvSpPr>
        <p:spPr>
          <a:xfrm>
            <a:off x="-78750" y="1618650"/>
            <a:ext cx="2143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Performance Evaluation of Significant ensemble features (Malgenome)</a:t>
            </a:r>
            <a:endParaRPr sz="24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gb260b636de_0_333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cxnSp>
        <p:nvCxnSpPr>
          <p:cNvPr id="510" name="Google Shape;510;gb260b636de_0_333"/>
          <p:cNvCxnSpPr/>
          <p:nvPr/>
        </p:nvCxnSpPr>
        <p:spPr>
          <a:xfrm flipH="1">
            <a:off x="20037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1" name="Google Shape;511;gb260b636de_0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50" y="1394225"/>
            <a:ext cx="7022400" cy="22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95258" y="3408218"/>
            <a:ext cx="5444075" cy="185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2964" y="2092036"/>
            <a:ext cx="5410200" cy="263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260b636de_0_340"/>
          <p:cNvSpPr txBox="1">
            <a:spLocks noGrp="1"/>
          </p:cNvSpPr>
          <p:nvPr>
            <p:ph type="title"/>
          </p:nvPr>
        </p:nvSpPr>
        <p:spPr>
          <a:xfrm>
            <a:off x="0" y="1915925"/>
            <a:ext cx="2143200" cy="1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Execution Time of Significant ensemble features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7" name="Google Shape;517;gb260b636de_0_340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cxnSp>
        <p:nvCxnSpPr>
          <p:cNvPr id="518" name="Google Shape;518;gb260b636de_0_340"/>
          <p:cNvCxnSpPr/>
          <p:nvPr/>
        </p:nvCxnSpPr>
        <p:spPr>
          <a:xfrm>
            <a:off x="1949050" y="1146575"/>
            <a:ext cx="0" cy="2764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9" name="Google Shape;519;gb260b636de_0_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75" y="975125"/>
            <a:ext cx="7029475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143200" y="2085109"/>
            <a:ext cx="6675218" cy="491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260b636de_0_347"/>
          <p:cNvSpPr txBox="1">
            <a:spLocks noGrp="1"/>
          </p:cNvSpPr>
          <p:nvPr>
            <p:ph type="title"/>
          </p:nvPr>
        </p:nvSpPr>
        <p:spPr>
          <a:xfrm>
            <a:off x="-78750" y="1694850"/>
            <a:ext cx="2143200" cy="20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Comparison with Related Works (Significant ensemble features)</a:t>
            </a:r>
            <a:endParaRPr sz="24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5" name="Google Shape;525;gb260b636de_0_347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cxnSp>
        <p:nvCxnSpPr>
          <p:cNvPr id="526" name="Google Shape;526;gb260b636de_0_347"/>
          <p:cNvCxnSpPr/>
          <p:nvPr/>
        </p:nvCxnSpPr>
        <p:spPr>
          <a:xfrm flipH="1">
            <a:off x="18513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7" name="Google Shape;527;gb260b636de_0_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575" y="1781175"/>
            <a:ext cx="7235425" cy="158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906766" y="2417618"/>
            <a:ext cx="12985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60105" y="2306781"/>
            <a:ext cx="4800764" cy="491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6764" y="2646218"/>
            <a:ext cx="12985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260b636de_0_354"/>
          <p:cNvSpPr txBox="1">
            <a:spLocks noGrp="1"/>
          </p:cNvSpPr>
          <p:nvPr>
            <p:ph type="title"/>
          </p:nvPr>
        </p:nvSpPr>
        <p:spPr>
          <a:xfrm>
            <a:off x="-139450" y="2146400"/>
            <a:ext cx="21432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Top 30 Significant ensemble features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3" name="Google Shape;533;gb260b636de_0_354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cxnSp>
        <p:nvCxnSpPr>
          <p:cNvPr id="534" name="Google Shape;534;gb260b636de_0_354"/>
          <p:cNvCxnSpPr/>
          <p:nvPr/>
        </p:nvCxnSpPr>
        <p:spPr>
          <a:xfrm flipH="1">
            <a:off x="1851350" y="1575200"/>
            <a:ext cx="10800" cy="198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5" name="Google Shape;535;gb260b636de_0_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25" y="644863"/>
            <a:ext cx="6835449" cy="385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Limitation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1" name="Google Shape;541;p24"/>
          <p:cNvSpPr txBox="1">
            <a:spLocks noGrp="1"/>
          </p:cNvSpPr>
          <p:nvPr>
            <p:ph type="body" idx="1"/>
          </p:nvPr>
        </p:nvSpPr>
        <p:spPr>
          <a:xfrm>
            <a:off x="786162" y="10477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200"/>
              <a:t>Threats to Internal Validity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The parameters of different techniques and algorithms are susceptible to bias</a:t>
            </a:r>
            <a:endParaRPr/>
          </a:p>
        </p:txBody>
      </p:sp>
      <p:sp>
        <p:nvSpPr>
          <p:cNvPr id="542" name="Google Shape;542;p24"/>
          <p:cNvSpPr txBox="1">
            <a:spLocks noGrp="1"/>
          </p:cNvSpPr>
          <p:nvPr>
            <p:ph type="sldNum" idx="12"/>
          </p:nvPr>
        </p:nvSpPr>
        <p:spPr>
          <a:xfrm>
            <a:off x="4156200" y="4835300"/>
            <a:ext cx="831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cxnSp>
        <p:nvCxnSpPr>
          <p:cNvPr id="543" name="Google Shape;543;p24"/>
          <p:cNvCxnSpPr/>
          <p:nvPr/>
        </p:nvCxnSpPr>
        <p:spPr>
          <a:xfrm rot="10800000" flipH="1">
            <a:off x="842075" y="10052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4" name="Google Shape;544;p24"/>
          <p:cNvSpPr txBox="1">
            <a:spLocks noGrp="1"/>
          </p:cNvSpPr>
          <p:nvPr>
            <p:ph type="body" idx="2"/>
          </p:nvPr>
        </p:nvSpPr>
        <p:spPr>
          <a:xfrm>
            <a:off x="4572000" y="10477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200"/>
              <a:t>Threats to External Validity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The datasets are subject to bias and induce lack of generalizability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cxnSp>
        <p:nvCxnSpPr>
          <p:cNvPr id="545" name="Google Shape;545;p24"/>
          <p:cNvCxnSpPr/>
          <p:nvPr/>
        </p:nvCxnSpPr>
        <p:spPr>
          <a:xfrm rot="10800000" flipH="1">
            <a:off x="902775" y="1710900"/>
            <a:ext cx="7298100" cy="3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6" name="Google Shape;546;p24"/>
          <p:cNvCxnSpPr/>
          <p:nvPr/>
        </p:nvCxnSpPr>
        <p:spPr>
          <a:xfrm>
            <a:off x="4536925" y="1312425"/>
            <a:ext cx="7800" cy="33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b260b636de_0_5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2" name="Google Shape;552;gb260b636de_0_54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RFE with Random Forest Classifier provides the minimal range of significant features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Significant ensemble features outperform individual types of features, like Permissions and API Calls.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The experiments have been replicated with 2 datasets</a:t>
            </a:r>
            <a:endParaRPr sz="2200"/>
          </a:p>
        </p:txBody>
      </p:sp>
      <p:sp>
        <p:nvSpPr>
          <p:cNvPr id="553" name="Google Shape;553;gb260b636de_0_544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cxnSp>
        <p:nvCxnSpPr>
          <p:cNvPr id="554" name="Google Shape;554;gb260b636de_0_544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 dirty="0">
                <a:latin typeface="Source Sans Pro"/>
                <a:ea typeface="Source Sans Pro"/>
                <a:cs typeface="Source Sans Pro"/>
                <a:sym typeface="Source Sans Pro"/>
              </a:rPr>
              <a:t>Research </a:t>
            </a:r>
            <a:r>
              <a:rPr lang="en-US" sz="2600" dirty="0" smtClean="0">
                <a:latin typeface="Source Sans Pro"/>
                <a:ea typeface="Source Sans Pro"/>
                <a:cs typeface="Source Sans Pro"/>
                <a:sym typeface="Source Sans Pro"/>
              </a:rPr>
              <a:t>Question</a:t>
            </a:r>
            <a:endParaRPr sz="26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RQ: How can we detect Android malware using significant features based on machine learning techniques?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SQ1: How can we select the significant features for Android malware detection using machine learning?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SQ2: How do the significant features perform in Android malware detection?</a:t>
            </a:r>
            <a:endParaRPr sz="2200"/>
          </a:p>
        </p:txBody>
      </p:sp>
      <p:sp>
        <p:nvSpPr>
          <p:cNvPr id="120" name="Google Shape;120;p5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cxnSp>
        <p:nvCxnSpPr>
          <p:cNvPr id="121" name="Google Shape;121;p5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260b636de_0_5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0" name="Google Shape;560;gb260b636de_0_55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000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73 to 20 API Calls, 114 to 33 permissions, and 187 ensemble features to 25 features without affecting the performance notably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Identifying significant features would be convenient considering performance and computational complexity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561" name="Google Shape;561;gb260b636de_0_551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cxnSp>
        <p:nvCxnSpPr>
          <p:cNvPr id="562" name="Google Shape;562;gb260b636de_0_551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b260b636de_0_55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Works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Google Shape;568;gb260b636de_0_55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8078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 dirty="0"/>
              <a:t>Reevaluating using different and large datasets 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 dirty="0"/>
              <a:t>Employing Deep learning, reinforcement learning, and ensemble learning 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 dirty="0" smtClean="0"/>
              <a:t>Incorporating </a:t>
            </a:r>
            <a:r>
              <a:rPr lang="en-US" sz="2200" dirty="0"/>
              <a:t>features like system call, network activities, etc. </a:t>
            </a:r>
            <a:endParaRPr sz="2200" dirty="0"/>
          </a:p>
        </p:txBody>
      </p:sp>
      <p:sp>
        <p:nvSpPr>
          <p:cNvPr id="569" name="Google Shape;569;gb260b636de_0_558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cxnSp>
        <p:nvCxnSpPr>
          <p:cNvPr id="570" name="Google Shape;570;gb260b636de_0_558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260b636de_0_58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Publications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6" name="Google Shape;576;gb260b636de_0_58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8078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Galib, A.H., Hossain, B. M. (2020, July). Significant API Calls in Android Malware Detection (Using Feature Selection Techniques and Correlation Based Feature Elimination). In Proceedings of the 32nd International Conference on Software Engineering Knowledge Engineering (pp. 566-571).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Galib, A.H., Hossain, B. M. (2019, December). A Systematic Review on Hybrid Analysis using Machine Learning for Android Malware Detection. International Conference on Innovation in Engineering and Technology (ICIET) 2019.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Galib, A. H., Hossain, B. M. (2020). A Review on Hybrid Analysis using Machine Learning for Android Malware Detection. Dhaka University Journal of Applied Science Engineering (DUJASE), Volume 5(1 &amp; 2). Manuscript in press.</a:t>
            </a:r>
            <a:endParaRPr sz="1500"/>
          </a:p>
        </p:txBody>
      </p:sp>
      <p:sp>
        <p:nvSpPr>
          <p:cNvPr id="577" name="Google Shape;577;gb260b636de_0_580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cxnSp>
        <p:nvCxnSpPr>
          <p:cNvPr id="578" name="Google Shape;578;gb260b636de_0_580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1. D. Arp, M. Spreitzenbarth, M. Hübner, H. Gascon, and K. Rieck, “Drebin: Effective and Explainable Detection of Android Malware in Your Pocket,” Proceedings 2014 Network and Distributed System Security Symposium, 2014.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2. Yajin Zhou, Xuxian Jiang, "Dissecting Android Malware: Characterization and Evolution," Proceedings of the 33rd IEEE Symposium on Security and Privacy (Oakland 2012), San Francisco, CA, May 2012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3. Yerima, S. Y., Sezer, S., McWilliams, G., &amp; Muttik, I. (2013, March). A new android malware detection approach using Bayesian classification. In 2013 IEEE 27th international conference on advanced information networking and applications (AINA) (pp. 121-128). IEEE.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4. Peiravian, N., &amp; Zhu, X. (2013, November). Machine learning for android malware detection using permission and api calls. In 2013 IEEE 25</a:t>
            </a:r>
            <a:r>
              <a:rPr lang="en-US" sz="1400" baseline="30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 international conference on tools with artificial intelligence (pp. 300-305). IEEE.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5. Yerima, S. Y., Sezer, S., &amp; Muttik, I. (2014, September). Android malware detection using parallel machine learning classifiers. In 2014 Eighth International Conference on Next Generation Mobile Apps, Services and Technologies (pp. 37-42). IEEE.</a:t>
            </a:r>
            <a:endParaRPr/>
          </a:p>
        </p:txBody>
      </p:sp>
      <p:sp>
        <p:nvSpPr>
          <p:cNvPr id="584" name="Google Shape;584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5" name="Google Shape;585;p29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cxnSp>
        <p:nvCxnSpPr>
          <p:cNvPr id="586" name="Google Shape;586;p29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6. Aafer, Y., Du, W., &amp; Yin, H. (2013, September). Droidapiminer: Mining api-level features for robust malware detection in android. In International conference on security and privacy in communication systems (pp. 86-103). Springer, Cham.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7. Li, J., Sun, L., Yan, Q., Li, Z., Srisa-an, W., &amp; Ye, H. (2018). Significant permission identification for machine-learning-based android malware detection. IEEE Transactions on Industrial Informatics, 14(7), 3216-3225.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8. Altaher, A., &amp; BaRukab, O. (2017). Android malware classification based on ANFIS with fuzzy c-means clustering using significant application permissions. Turkish Journal of Electrical Engineering &amp; Computer Sciences, 25(3), 2232-2242.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9. Wang, W., Wang, X., Feng, D., Liu, J., Han, Z., &amp; Zhang, X. (2014). Exploring permission-induced risk in android applications for malicious application detection. IEEE Transactions on Information Forensics and Security, 9(11), 1869-1882</a:t>
            </a:r>
            <a:endParaRPr/>
          </a:p>
        </p:txBody>
      </p:sp>
      <p:sp>
        <p:nvSpPr>
          <p:cNvPr id="592" name="Google Shape;592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3" name="Google Shape;593;p30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cxnSp>
        <p:nvCxnSpPr>
          <p:cNvPr id="594" name="Google Shape;594;p30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"/>
          <p:cNvSpPr txBox="1">
            <a:spLocks noGrp="1"/>
          </p:cNvSpPr>
          <p:nvPr>
            <p:ph type="ctrTitle" idx="4294967295"/>
          </p:nvPr>
        </p:nvSpPr>
        <p:spPr>
          <a:xfrm>
            <a:off x="685800" y="92621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-US" sz="60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Thank you!</a:t>
            </a:r>
            <a:endParaRPr sz="60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00" name="Google Shape;600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179350"/>
            <a:ext cx="7803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sz="36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1" name="Google Shape;601;p31"/>
          <p:cNvSpPr txBox="1">
            <a:spLocks noGrp="1"/>
          </p:cNvSpPr>
          <p:nvPr>
            <p:ph type="sldNum" idx="12"/>
          </p:nvPr>
        </p:nvSpPr>
        <p:spPr>
          <a:xfrm>
            <a:off x="4156200" y="4835300"/>
            <a:ext cx="831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60b636de_0_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Related Works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gb260b636de_0_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Significant Ensemble Features Based Approaches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Significant API Calls Based Approaches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Significant Permissions Based Approaches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Static Analysis Based Approaches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Dynamic Analysis Based Approaches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Hybrid Analysis Based Approaches</a:t>
            </a:r>
            <a:endParaRPr sz="2200"/>
          </a:p>
        </p:txBody>
      </p:sp>
      <p:sp>
        <p:nvSpPr>
          <p:cNvPr id="128" name="Google Shape;128;gb260b636de_0_6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cxnSp>
        <p:nvCxnSpPr>
          <p:cNvPr id="129" name="Google Shape;129;gb260b636de_0_6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60b636de_0_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Significant Ensemble Features Based Approaches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gb260b636de_0_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Aswini et al. [2014]	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Permission and API Calls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5 feature selection techniques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168 ensemble features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93.02% accuracy (random forest) 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36" name="Google Shape;136;gb260b636de_0_13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cxnSp>
        <p:nvCxnSpPr>
          <p:cNvPr id="137" name="Google Shape;137;gb260b636de_0_13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60b636de_0_2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600">
                <a:latin typeface="Source Sans Pro"/>
                <a:ea typeface="Source Sans Pro"/>
                <a:cs typeface="Source Sans Pro"/>
                <a:sym typeface="Source Sans Pro"/>
              </a:rPr>
              <a:t>Significant Ensemble Features Based Approaches</a:t>
            </a:r>
            <a:endParaRPr sz="26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gb260b636de_0_2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◎"/>
            </a:pPr>
            <a:r>
              <a:rPr lang="en-US" sz="2200"/>
              <a:t>Fest [2015]	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Permission, API Calls, Actions, IP and URL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Proposed feature selection technique 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398 ensemble features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97.5% accuracy, 97.5 recall, 3.2% FPR,  and97.5% TPR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44" name="Google Shape;144;gb260b636de_0_22"/>
          <p:cNvSpPr txBox="1">
            <a:spLocks noGrp="1"/>
          </p:cNvSpPr>
          <p:nvPr>
            <p:ph type="sldNum" idx="12"/>
          </p:nvPr>
        </p:nvSpPr>
        <p:spPr>
          <a:xfrm>
            <a:off x="4156200" y="4862850"/>
            <a:ext cx="8316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145" name="Google Shape;145;gb260b636de_0_22"/>
          <p:cNvCxnSpPr/>
          <p:nvPr/>
        </p:nvCxnSpPr>
        <p:spPr>
          <a:xfrm rot="10800000" flipH="1">
            <a:off x="842075" y="1157650"/>
            <a:ext cx="6600000" cy="22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1850</Words>
  <Application>Microsoft Office PowerPoint</Application>
  <PresentationFormat>On-screen Show (16:9)</PresentationFormat>
  <Paragraphs>279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Roboto Slab</vt:lpstr>
      <vt:lpstr>Source Sans Pro</vt:lpstr>
      <vt:lpstr>Arial</vt:lpstr>
      <vt:lpstr>Cordelia template</vt:lpstr>
      <vt:lpstr>Significant Features Analysis for Android Malware Detection using Machine Learning Techniques </vt:lpstr>
      <vt:lpstr>Outline</vt:lpstr>
      <vt:lpstr>Introduction</vt:lpstr>
      <vt:lpstr>Introduction</vt:lpstr>
      <vt:lpstr>Introduction</vt:lpstr>
      <vt:lpstr>Research Question</vt:lpstr>
      <vt:lpstr>Related Works</vt:lpstr>
      <vt:lpstr>Significant Ensemble Features Based Approaches</vt:lpstr>
      <vt:lpstr>Significant Ensemble Features Based Approaches</vt:lpstr>
      <vt:lpstr>Significant API Calls Based Approaches</vt:lpstr>
      <vt:lpstr>Significant API Calls Based Approaches</vt:lpstr>
      <vt:lpstr>Significant API Calls Based Approaches</vt:lpstr>
      <vt:lpstr>Significant Permissions Based Approaches</vt:lpstr>
      <vt:lpstr>Significant Permissions Based Approaches</vt:lpstr>
      <vt:lpstr>Significant Permissions Based Approaches</vt:lpstr>
      <vt:lpstr>Significant Features Analysis Approach </vt:lpstr>
      <vt:lpstr>Significant Features Analysis Approach   </vt:lpstr>
      <vt:lpstr>Feature Extraction   </vt:lpstr>
      <vt:lpstr>Data Preprocessing</vt:lpstr>
      <vt:lpstr>Incremental Feature Selection (IFS)</vt:lpstr>
      <vt:lpstr>Incremental Feature Selection (IFS)</vt:lpstr>
      <vt:lpstr>Incremental Feature Selection (IFS)</vt:lpstr>
      <vt:lpstr>Determining Feature Selection Technique using the Minimal Range of Features</vt:lpstr>
      <vt:lpstr>Minimal Range of Features  </vt:lpstr>
      <vt:lpstr>Correlation-based Feature Elimination</vt:lpstr>
      <vt:lpstr>Malware Classification</vt:lpstr>
      <vt:lpstr>Evaluation (Dataset)</vt:lpstr>
      <vt:lpstr>Evaluation (Significant API Calls)</vt:lpstr>
      <vt:lpstr>Minimal Range of API Calls for RFE with Random Forest (Drebin)</vt:lpstr>
      <vt:lpstr>Minimal Range of API Calls for RFE with Random Forest (Drebin)</vt:lpstr>
      <vt:lpstr>Minimal Range of API Calls for Different Feature Selection Techniques</vt:lpstr>
      <vt:lpstr>Correlation-based Feature Elimination on the Minimal Features Sets</vt:lpstr>
      <vt:lpstr>Performance Evaluation of Significant API Calls (Drebin)</vt:lpstr>
      <vt:lpstr>Performance Evaluation of Significant API Calls (Malgenome)</vt:lpstr>
      <vt:lpstr>Execution Time of Significant API Calls</vt:lpstr>
      <vt:lpstr>Comparison with Related Works (Significant API Calls)</vt:lpstr>
      <vt:lpstr>Top 25 Significant API Calls</vt:lpstr>
      <vt:lpstr>Evaluation (Significant Permissions)</vt:lpstr>
      <vt:lpstr>Minimal Range of Permissions for RFE with Random Forest (Drebin)</vt:lpstr>
      <vt:lpstr>Minimal Range of Permissions for RFE with Random Forest (Drebin)</vt:lpstr>
      <vt:lpstr>Minimal Range of Permissions for Different Feature Selection Techniques</vt:lpstr>
      <vt:lpstr>Correlation-based Feature Elimination on the Minimal Features Sets</vt:lpstr>
      <vt:lpstr>Performance Evaluation of Significant Permissions (Drebin)</vt:lpstr>
      <vt:lpstr>Performance Evaluation of Significant Permissions (Malgenome)</vt:lpstr>
      <vt:lpstr>Execution Time of Significant Permissions</vt:lpstr>
      <vt:lpstr>Comparison with Related Works (Significant Permissions)</vt:lpstr>
      <vt:lpstr>Top 40 Significant Permissions</vt:lpstr>
      <vt:lpstr>Evaluation (Significant  Ensemble Features)</vt:lpstr>
      <vt:lpstr>Minimal Range of ensemble features for RFE with Random Forest (Drebin)</vt:lpstr>
      <vt:lpstr>Minimal Range of ensemble features for RFE with Random Forest (Drebin)</vt:lpstr>
      <vt:lpstr>Minimal Range of ensemble features for Different Feature Selection Techniques</vt:lpstr>
      <vt:lpstr>Correlation- based Feature Elimination on the Minimal Features Sets</vt:lpstr>
      <vt:lpstr>Performance Evaluation of Significant ensemble features  (Drebin)</vt:lpstr>
      <vt:lpstr>Performance Evaluation of Significant ensemble features (Malgenome)</vt:lpstr>
      <vt:lpstr>Execution Time of Significant ensemble features</vt:lpstr>
      <vt:lpstr>Comparison with Related Works (Significant ensemble features)</vt:lpstr>
      <vt:lpstr>Top 30 Significant ensemble features</vt:lpstr>
      <vt:lpstr>Limitation</vt:lpstr>
      <vt:lpstr>Conclusion</vt:lpstr>
      <vt:lpstr>Conclusion</vt:lpstr>
      <vt:lpstr>Future Works</vt:lpstr>
      <vt:lpstr>Publications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Significant Features Analysis for Android Malware Detection using Machine Learning Techniques </dc:title>
  <dc:creator>Abdul Mannan</dc:creator>
  <cp:lastModifiedBy>User</cp:lastModifiedBy>
  <cp:revision>6</cp:revision>
  <dcterms:modified xsi:type="dcterms:W3CDTF">2020-12-22T22:57:46Z</dcterms:modified>
</cp:coreProperties>
</file>