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5" r:id="rId7"/>
    <p:sldId id="295" r:id="rId8"/>
    <p:sldId id="274" r:id="rId9"/>
    <p:sldId id="275" r:id="rId10"/>
    <p:sldId id="276" r:id="rId11"/>
    <p:sldId id="279" r:id="rId12"/>
    <p:sldId id="280" r:id="rId13"/>
    <p:sldId id="282" r:id="rId14"/>
    <p:sldId id="283" r:id="rId15"/>
    <p:sldId id="289" r:id="rId16"/>
    <p:sldId id="290" r:id="rId17"/>
    <p:sldId id="294" r:id="rId18"/>
  </p:sldIdLst>
  <p:sldSz cx="9144000" cy="5143500" type="screen16x9"/>
  <p:notesSz cx="6858000" cy="9144000"/>
  <p:embeddedFontLst>
    <p:embeddedFont>
      <p:font typeface="Old Standard TT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27331ec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27331ec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27331ec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27331ec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3d19595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3d19595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38cb747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38cb747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38cb74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38cb74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e38cb74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e38cb74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38cb7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38cb7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27331ec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27331ec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27331ec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27331ec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27331ec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27331ec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2e922a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2e922a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27331ec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27331ec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27331ec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27331ec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s.statcounter.com/os-market-share/all/bangladesh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65214" y="2761355"/>
            <a:ext cx="8504485" cy="1418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Android Malware Detection: A Hybrid Approach using Machine Learning Techniques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705691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</a:rPr>
              <a:t>Thesis Proposal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(sub-questions)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699" y="1260150"/>
            <a:ext cx="8520599" cy="3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" sz="2000" b="1" dirty="0"/>
              <a:t>SQ1.</a:t>
            </a:r>
            <a:r>
              <a:rPr lang="en" sz="2000" dirty="0"/>
              <a:t> </a:t>
            </a:r>
            <a:r>
              <a:rPr lang="en-US" sz="2000" dirty="0"/>
              <a:t>What are the important static and dynamic features for android malware detection using machine learning?</a:t>
            </a:r>
          </a:p>
          <a:p>
            <a:pPr lvl="0" indent="-342900">
              <a:buSzPts val="1800"/>
              <a:buAutoNum type="arabicPeriod"/>
            </a:pPr>
            <a:endParaRPr lang="en" sz="2000" b="1" dirty="0"/>
          </a:p>
          <a:p>
            <a:pPr marL="114300" lvl="0" indent="0">
              <a:buSzPts val="1800"/>
              <a:buNone/>
            </a:pPr>
            <a:r>
              <a:rPr lang="en" sz="2000" b="1" dirty="0"/>
              <a:t>SQ2.</a:t>
            </a:r>
            <a:r>
              <a:rPr lang="en" sz="2000" dirty="0"/>
              <a:t> </a:t>
            </a:r>
            <a:r>
              <a:rPr lang="en-US" sz="2000" dirty="0"/>
              <a:t>How to select the important static and dynamic features for android malware detection?</a:t>
            </a:r>
            <a:endParaRPr sz="2000" dirty="0"/>
          </a:p>
        </p:txBody>
      </p:sp>
      <p:sp>
        <p:nvSpPr>
          <p:cNvPr id="206" name="Google Shape;20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4825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of the Research</a:t>
            </a:r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Rationale of the Research (Academia)</a:t>
            </a:r>
            <a:endParaRPr sz="2800"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311700" y="1294844"/>
            <a:ext cx="8520600" cy="327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To </a:t>
            </a:r>
            <a:r>
              <a:rPr lang="en" sz="2000" dirty="0"/>
              <a:t>alleviate the evasion techniques of malware authors by integrating Hybrid Analysis. </a:t>
            </a:r>
            <a:endParaRPr sz="20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To </a:t>
            </a:r>
            <a:r>
              <a:rPr lang="en" sz="2000" dirty="0"/>
              <a:t>improve the performance of malware detection process</a:t>
            </a:r>
            <a:r>
              <a:rPr lang="en" dirty="0"/>
              <a:t>. </a:t>
            </a:r>
            <a:endParaRPr dirty="0"/>
          </a:p>
        </p:txBody>
      </p:sp>
      <p:sp>
        <p:nvSpPr>
          <p:cNvPr id="233" name="Google Shape;2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Rationale of the Research (</a:t>
            </a:r>
            <a:r>
              <a:rPr lang="en-US" sz="2800" dirty="0"/>
              <a:t>National</a:t>
            </a:r>
            <a:r>
              <a:rPr lang="en" sz="2800" dirty="0"/>
              <a:t>)</a:t>
            </a:r>
            <a:endParaRPr sz="2800" dirty="0"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1483050"/>
            <a:ext cx="85206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The new millennium development goal:</a:t>
            </a:r>
            <a:endParaRPr sz="2000"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/>
              <a:t>Digital Bangladesh</a:t>
            </a:r>
            <a:endParaRPr sz="2000" b="1"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 by 2021</a:t>
            </a:r>
            <a:endParaRPr sz="2000" dirty="0"/>
          </a:p>
          <a:p>
            <a:pPr marL="0" lvl="0" indent="0" algn="ctr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Rationale of the Research (</a:t>
            </a:r>
            <a:r>
              <a:rPr lang="en-US" sz="2800" dirty="0"/>
              <a:t>National</a:t>
            </a:r>
            <a:r>
              <a:rPr lang="en" sz="2800" dirty="0"/>
              <a:t>)</a:t>
            </a:r>
            <a:endParaRPr sz="2800" dirty="0"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1"/>
          </p:nvPr>
        </p:nvSpPr>
        <p:spPr>
          <a:xfrm>
            <a:off x="311700" y="1835474"/>
            <a:ext cx="8520600" cy="2733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IT and Communications Ministry of the Government has taken many projects and performed many activities </a:t>
            </a:r>
            <a:r>
              <a:rPr lang="en-US" sz="2000" dirty="0"/>
              <a:t>regarding android app</a:t>
            </a:r>
            <a:r>
              <a:rPr lang="en" sz="2000" dirty="0"/>
              <a:t>.</a:t>
            </a:r>
            <a:endParaRPr sz="20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of the Research (National) 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311700" y="1577256"/>
            <a:ext cx="8520600" cy="198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research aims to detect android malware in advance effectively.  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so,  this research work can assist the Bangladesh government’s new millennium development goal - “</a:t>
            </a:r>
            <a:r>
              <a:rPr lang="en" b="1" dirty="0"/>
              <a:t>Digital Bangladesh</a:t>
            </a:r>
            <a:r>
              <a:rPr lang="en" dirty="0"/>
              <a:t>” by 2021.</a:t>
            </a:r>
            <a:endParaRPr sz="1600" dirty="0"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sz="1400" dirty="0" err="1"/>
              <a:t>Spreitzenbarth</a:t>
            </a:r>
            <a:r>
              <a:rPr lang="en-US" sz="1400" dirty="0"/>
              <a:t>, M., </a:t>
            </a:r>
            <a:r>
              <a:rPr lang="en-US" sz="1400" dirty="0" err="1"/>
              <a:t>Freiling</a:t>
            </a:r>
            <a:r>
              <a:rPr lang="en-US" sz="1400" dirty="0"/>
              <a:t>, F., </a:t>
            </a:r>
            <a:r>
              <a:rPr lang="en-US" sz="1400" dirty="0" err="1"/>
              <a:t>Echtler</a:t>
            </a:r>
            <a:r>
              <a:rPr lang="en-US" sz="1400" dirty="0"/>
              <a:t>, F., Schreck, T.,  Hoffmann, J. (2013, March).Mobile-sandbox:  having a deeper look into android applications. In Proceedings of the28th Annual ACM Symposium on Applied Computing (pp. 1808-1815). ACM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1400" dirty="0" err="1"/>
              <a:t>Lindorfer</a:t>
            </a:r>
            <a:r>
              <a:rPr lang="en-US" sz="1400" dirty="0"/>
              <a:t>, M., </a:t>
            </a:r>
            <a:r>
              <a:rPr lang="en-US" sz="1400" dirty="0" err="1"/>
              <a:t>Neugschwandtner</a:t>
            </a:r>
            <a:r>
              <a:rPr lang="en-US" sz="1400" dirty="0"/>
              <a:t>, M.,   </a:t>
            </a:r>
            <a:r>
              <a:rPr lang="en-US" sz="1400" dirty="0" err="1"/>
              <a:t>Platzer</a:t>
            </a:r>
            <a:r>
              <a:rPr lang="en-US" sz="1400" dirty="0"/>
              <a:t>, C. (2015, July). Marvin:  Efficient </a:t>
            </a:r>
            <a:r>
              <a:rPr lang="en-US" sz="1400" dirty="0" err="1"/>
              <a:t>andcomprehensive</a:t>
            </a:r>
            <a:r>
              <a:rPr lang="en-US" sz="1400" dirty="0"/>
              <a:t> mobile app classification through static and dynamic analysis. In 2015IEEE 39th annual computer software and applications conference (Vol. 2, pp. 422-433).IEEE.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1400" dirty="0"/>
              <a:t>Arshad, S., Shah, M. A., Wahid, A., Mehmood, A., Song, H.,  Yu, H. (2018). </a:t>
            </a:r>
            <a:r>
              <a:rPr lang="en-US" sz="1400" dirty="0" err="1"/>
              <a:t>Samadroid:a</a:t>
            </a:r>
            <a:r>
              <a:rPr lang="en-US" sz="1400" dirty="0"/>
              <a:t>  novel  3-level  hybrid  malware  detection  model  for  android  operating  system.  </a:t>
            </a:r>
            <a:r>
              <a:rPr lang="en-US" sz="1400" dirty="0" err="1"/>
              <a:t>IEEEAccess</a:t>
            </a:r>
            <a:r>
              <a:rPr lang="en-US" sz="1400" dirty="0"/>
              <a:t>, 6, 4321-4339.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1400" dirty="0" err="1"/>
              <a:t>Kapratwar</a:t>
            </a:r>
            <a:r>
              <a:rPr lang="en-US" sz="1400" dirty="0"/>
              <a:t>, A., Di </a:t>
            </a:r>
            <a:r>
              <a:rPr lang="en-US" sz="1400" dirty="0" err="1"/>
              <a:t>Troia</a:t>
            </a:r>
            <a:r>
              <a:rPr lang="en-US" sz="1400" dirty="0"/>
              <a:t>, F.,  Stamp, M. (2017). Static and dynamic analysis of </a:t>
            </a:r>
            <a:r>
              <a:rPr lang="en-US" sz="1400" dirty="0" err="1"/>
              <a:t>androidmalware</a:t>
            </a:r>
            <a:r>
              <a:rPr lang="en-US" sz="1400" dirty="0"/>
              <a:t>. In ICISSP (pp. 653-662).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endParaRPr sz="1100" dirty="0"/>
          </a:p>
        </p:txBody>
      </p:sp>
      <p:sp>
        <p:nvSpPr>
          <p:cNvPr id="304" name="Google Shape;30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9EDC-47B2-444A-9AAF-8A97CF0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9D25-8318-4BB4-B488-16F39227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en-US" sz="1400" dirty="0"/>
              <a:t>Xu, L., Zhang, D., Jayasena, N.,  Cavazos, J. (2016, September). </a:t>
            </a:r>
            <a:r>
              <a:rPr lang="en-US" sz="1400" dirty="0" err="1"/>
              <a:t>Hadm</a:t>
            </a:r>
            <a:r>
              <a:rPr lang="en-US" sz="1400" dirty="0"/>
              <a:t>: Hybrid </a:t>
            </a:r>
            <a:r>
              <a:rPr lang="en-US" sz="1400" dirty="0" err="1"/>
              <a:t>analysisfor</a:t>
            </a:r>
            <a:r>
              <a:rPr lang="en-US" sz="1400" dirty="0"/>
              <a:t> detection of malware. In Proceedings of SAI Intelligent Systems Conference (pp. 702-724). Springer, Cham.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US" sz="1400" dirty="0" err="1"/>
              <a:t>OperatingSystemMarketShareBangladesh</a:t>
            </a:r>
            <a:r>
              <a:rPr lang="en-US" sz="1400" dirty="0"/>
              <a:t>.(n.d.).</a:t>
            </a:r>
            <a:r>
              <a:rPr lang="en-US" sz="1400" dirty="0" err="1"/>
              <a:t>Retrievedfrom</a:t>
            </a:r>
            <a:r>
              <a:rPr lang="en-US" sz="1400" u="sng" dirty="0" err="1">
                <a:solidFill>
                  <a:schemeClr val="hlink"/>
                </a:solidFill>
                <a:hlinkClick r:id="rId2"/>
              </a:rPr>
              <a:t>http</a:t>
            </a:r>
            <a:r>
              <a:rPr lang="en-US" sz="1400" u="sng" dirty="0">
                <a:solidFill>
                  <a:schemeClr val="hlink"/>
                </a:solidFill>
                <a:hlinkClick r:id="rId2"/>
              </a:rPr>
              <a:t>://gs.statcounter.com/</a:t>
            </a:r>
            <a:r>
              <a:rPr lang="en-US" sz="1400" u="sng" dirty="0" err="1">
                <a:solidFill>
                  <a:schemeClr val="hlink"/>
                </a:solidFill>
                <a:hlinkClick r:id="rId2"/>
              </a:rPr>
              <a:t>os</a:t>
            </a:r>
            <a:r>
              <a:rPr lang="en-US" sz="1400" u="sng" dirty="0">
                <a:solidFill>
                  <a:schemeClr val="hlink"/>
                </a:solidFill>
                <a:hlinkClick r:id="rId2"/>
              </a:rPr>
              <a:t>-market-share/all/Bangladesh</a:t>
            </a:r>
            <a:endParaRPr lang="en-US" sz="1400" u="sng" dirty="0">
              <a:solidFill>
                <a:schemeClr val="hlink"/>
              </a:solidFill>
            </a:endParaRPr>
          </a:p>
          <a:p>
            <a:pPr marL="171450" indent="-171450" algn="just">
              <a:lnSpc>
                <a:spcPct val="150000"/>
              </a:lnSpc>
            </a:pPr>
            <a:r>
              <a:rPr lang="en-US" sz="1400" dirty="0"/>
              <a:t>ACTIVITIES. (n.d.). Retrieved from https://www.nationalappsbd.com/?pageid= 690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96C9F-7EF3-43CF-9BC7-0271E33B0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32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4294967295"/>
          </p:nvPr>
        </p:nvSpPr>
        <p:spPr>
          <a:xfrm>
            <a:off x="90939" y="1171575"/>
            <a:ext cx="4000500" cy="33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Presented</a:t>
            </a:r>
            <a:r>
              <a:rPr lang="en" sz="1800" b="1" dirty="0"/>
              <a:t> By</a:t>
            </a:r>
            <a:endParaRPr sz="1800" b="1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Asadullah Hill Galib 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MSSE 0718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Institute of Information Technology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University of Dhaka</a:t>
            </a:r>
            <a:endParaRPr sz="16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4294967295"/>
          </p:nvPr>
        </p:nvSpPr>
        <p:spPr>
          <a:xfrm>
            <a:off x="5052561" y="1171575"/>
            <a:ext cx="3888503" cy="339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Supervised By</a:t>
            </a:r>
            <a:endParaRPr sz="1800" b="1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Dr. </a:t>
            </a:r>
            <a:r>
              <a:rPr lang="en" sz="1600" dirty="0"/>
              <a:t>B. M. Mainul Hossain 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Associate Professor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Institute of Information Technology</a:t>
            </a:r>
            <a:endParaRPr sz="1600"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University of Dhaka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(Android Malware) 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99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Android Malware (malicious application) is any application with mischievous intention - </a:t>
            </a:r>
            <a:endParaRPr sz="1800"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600" dirty="0"/>
              <a:t>d</a:t>
            </a:r>
            <a:r>
              <a:rPr lang="en" sz="1600" dirty="0"/>
              <a:t>isrupt normal functioning</a:t>
            </a:r>
            <a:endParaRPr sz="1600"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bypass access controls</a:t>
            </a:r>
            <a:endParaRPr sz="1600"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gather sensitive information</a:t>
            </a:r>
            <a:endParaRPr sz="1600" dirty="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600" dirty="0"/>
              <a:t>display unwanted advertising</a:t>
            </a:r>
            <a:endParaRPr sz="1600" dirty="0"/>
          </a:p>
          <a:p>
            <a:pPr marL="914400" lvl="1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 dirty="0"/>
              <a:t>getting control of device without user’s knowledge </a:t>
            </a:r>
            <a:r>
              <a:rPr lang="en" sz="1800" dirty="0"/>
              <a:t> </a:t>
            </a:r>
            <a:endParaRPr sz="1800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4572000" y="1730522"/>
            <a:ext cx="3549299" cy="261287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(Android Malware)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 </a:t>
            </a:r>
            <a:endParaRPr sz="160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193462"/>
            <a:ext cx="4200525" cy="370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007" y="1193461"/>
            <a:ext cx="4279106" cy="370000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506996-4E45-42E7-B3F0-F65E023165EE}"/>
              </a:ext>
            </a:extLst>
          </p:cNvPr>
          <p:cNvSpPr/>
          <p:nvPr/>
        </p:nvSpPr>
        <p:spPr>
          <a:xfrm>
            <a:off x="3264694" y="1371600"/>
            <a:ext cx="10287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18EF53-6CA8-4BB3-BCC1-F956877D51B1}"/>
              </a:ext>
            </a:extLst>
          </p:cNvPr>
          <p:cNvSpPr/>
          <p:nvPr/>
        </p:nvSpPr>
        <p:spPr>
          <a:xfrm>
            <a:off x="7718108" y="1371600"/>
            <a:ext cx="1028700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59301" y="1424113"/>
            <a:ext cx="4045200" cy="2295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Malware Detection Techniques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Analysis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Analysis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Hybrid Analysis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Static </a:t>
            </a:r>
            <a:r>
              <a:rPr lang="en-US" dirty="0"/>
              <a:t>and Dynamic</a:t>
            </a:r>
            <a:r>
              <a:rPr lang="en" dirty="0"/>
              <a:t>Analysis Drawbacks 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20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800" dirty="0"/>
              <a:t>Static Analysis</a:t>
            </a:r>
            <a:endParaRPr lang="en" sz="1800" dirty="0"/>
          </a:p>
          <a:p>
            <a:pPr marL="869950" indent="-285750">
              <a:lnSpc>
                <a:spcPct val="150000"/>
              </a:lnSpc>
              <a:spcBef>
                <a:spcPts val="1600"/>
              </a:spcBef>
              <a:buSzPts val="1600"/>
            </a:pPr>
            <a:r>
              <a:rPr lang="en" sz="1800" dirty="0"/>
              <a:t>Data obfuscation</a:t>
            </a:r>
            <a:endParaRPr sz="1800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Control flow obfuscation</a:t>
            </a:r>
            <a:endParaRPr sz="1800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Dynamic XML loading</a:t>
            </a:r>
            <a:endParaRPr sz="1800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Native code</a:t>
            </a:r>
            <a:endParaRPr sz="1800"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Encryption</a:t>
            </a:r>
            <a:endParaRPr sz="1800"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6C40C4-5930-4370-88B6-044407AE2417}"/>
              </a:ext>
            </a:extLst>
          </p:cNvPr>
          <p:cNvCxnSpPr>
            <a:cxnSpLocks/>
          </p:cNvCxnSpPr>
          <p:nvPr/>
        </p:nvCxnSpPr>
        <p:spPr>
          <a:xfrm flipH="1">
            <a:off x="2195895" y="1922242"/>
            <a:ext cx="400467" cy="8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28;p22">
            <a:extLst>
              <a:ext uri="{FF2B5EF4-FFF2-40B4-BE49-F238E27FC236}">
                <a16:creationId xmlns:a16="http://schemas.microsoft.com/office/drawing/2014/main" id="{8A56E06D-EB3C-4DB5-98EB-7DC9B58C2F82}"/>
              </a:ext>
            </a:extLst>
          </p:cNvPr>
          <p:cNvSpPr txBox="1">
            <a:spLocks/>
          </p:cNvSpPr>
          <p:nvPr/>
        </p:nvSpPr>
        <p:spPr>
          <a:xfrm>
            <a:off x="4311600" y="1171675"/>
            <a:ext cx="4046525" cy="340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ld Standard TT"/>
              <a:buChar char="■"/>
              <a:defRPr sz="12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584200" indent="0" algn="ctr">
              <a:lnSpc>
                <a:spcPct val="150000"/>
              </a:lnSpc>
              <a:spcBef>
                <a:spcPts val="1600"/>
              </a:spcBef>
              <a:buSzPts val="1600"/>
              <a:buFont typeface="Old Standard TT"/>
              <a:buNone/>
            </a:pPr>
            <a:r>
              <a:rPr lang="en-US" sz="1800" dirty="0"/>
              <a:t>Dynamic Analysis</a:t>
            </a:r>
          </a:p>
          <a:p>
            <a:pPr marL="914400" lvl="0">
              <a:lnSpc>
                <a:spcPct val="15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Limited code coverage</a:t>
            </a:r>
          </a:p>
          <a:p>
            <a:pPr marL="914400" lvl="0">
              <a:lnSpc>
                <a:spcPct val="150000"/>
              </a:lnSpc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Tricked in emulated environment by smart malware</a:t>
            </a:r>
          </a:p>
          <a:p>
            <a:pPr marL="1371600" indent="0">
              <a:spcBef>
                <a:spcPts val="1600"/>
              </a:spcBef>
              <a:buFont typeface="Old Standard TT"/>
              <a:buNone/>
            </a:pPr>
            <a:endParaRPr lang="en-US" dirty="0"/>
          </a:p>
          <a:p>
            <a:pPr marL="1371600" indent="0">
              <a:spcBef>
                <a:spcPts val="1600"/>
              </a:spcBef>
              <a:spcAft>
                <a:spcPts val="1600"/>
              </a:spcAft>
              <a:buFont typeface="Old Standard TT"/>
              <a:buNone/>
            </a:pPr>
            <a:endParaRPr lang="en-US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239705-17FE-4942-B811-708138168523}"/>
              </a:ext>
            </a:extLst>
          </p:cNvPr>
          <p:cNvCxnSpPr>
            <a:cxnSpLocks/>
          </p:cNvCxnSpPr>
          <p:nvPr/>
        </p:nvCxnSpPr>
        <p:spPr>
          <a:xfrm>
            <a:off x="947772" y="1922242"/>
            <a:ext cx="714166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C46B17-D5A3-4118-9240-E49C05CCB677}"/>
              </a:ext>
            </a:extLst>
          </p:cNvPr>
          <p:cNvCxnSpPr>
            <a:cxnSpLocks/>
          </p:cNvCxnSpPr>
          <p:nvPr/>
        </p:nvCxnSpPr>
        <p:spPr>
          <a:xfrm>
            <a:off x="4331524" y="1368262"/>
            <a:ext cx="0" cy="31436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46069" y="2220483"/>
            <a:ext cx="4045200" cy="702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Hybrid Analysis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None/>
            </a:pPr>
            <a:r>
              <a:rPr lang="en-US" sz="2400" dirty="0"/>
              <a:t>A fusion of static and dynamic analysis would be a good candidate as it prevails over the individual drawbacks of static and dynamic analysis.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74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</a:t>
            </a:r>
            <a:endParaRPr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b="1" dirty="0"/>
              <a:t>RQ: </a:t>
            </a:r>
            <a:r>
              <a:rPr lang="en-US" sz="3600" dirty="0"/>
              <a:t>How can we improve the performance of android malware detection using hybrid analysis with machine learning techniques?</a:t>
            </a:r>
            <a:endParaRPr sz="36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617</Words>
  <Application>Microsoft Office PowerPoint</Application>
  <PresentationFormat>On-screen Show (16:9)</PresentationFormat>
  <Paragraphs>81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Old Standard TT</vt:lpstr>
      <vt:lpstr>Arial</vt:lpstr>
      <vt:lpstr>Paperback</vt:lpstr>
      <vt:lpstr>Android Malware Detection: A Hybrid Approach using Machine Learning Techniques  </vt:lpstr>
      <vt:lpstr>PowerPoint Presentation</vt:lpstr>
      <vt:lpstr>Introduction (Android Malware) </vt:lpstr>
      <vt:lpstr>Introduction (Android Malware) </vt:lpstr>
      <vt:lpstr>Malware Detection Techniques</vt:lpstr>
      <vt:lpstr>Static and DynamicAnalysis Drawbacks </vt:lpstr>
      <vt:lpstr>Hybrid Analysis</vt:lpstr>
      <vt:lpstr>Research Question</vt:lpstr>
      <vt:lpstr>RQ: How can we improve the performance of android malware detection using hybrid analysis with machine learning techniques?</vt:lpstr>
      <vt:lpstr>Research Question (sub-questions) </vt:lpstr>
      <vt:lpstr>Rationale of the Research</vt:lpstr>
      <vt:lpstr>Rationale of the Research (Academia)</vt:lpstr>
      <vt:lpstr>Rationale of the Research (National)</vt:lpstr>
      <vt:lpstr>Rationale of the Research (National)</vt:lpstr>
      <vt:lpstr>Rationale of the Research (National) </vt:lpstr>
      <vt:lpstr>References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Detection: A Hybrid Approach using Machine Learning Techniques  </dc:title>
  <cp:lastModifiedBy>Exam User</cp:lastModifiedBy>
  <cp:revision>14</cp:revision>
  <dcterms:modified xsi:type="dcterms:W3CDTF">2019-09-24T12:06:55Z</dcterms:modified>
</cp:coreProperties>
</file>