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85" r:id="rId3"/>
    <p:sldId id="286" r:id="rId4"/>
    <p:sldId id="292" r:id="rId5"/>
    <p:sldId id="258" r:id="rId6"/>
    <p:sldId id="277" r:id="rId7"/>
    <p:sldId id="287" r:id="rId8"/>
    <p:sldId id="288" r:id="rId9"/>
    <p:sldId id="294" r:id="rId10"/>
    <p:sldId id="295" r:id="rId11"/>
    <p:sldId id="302" r:id="rId12"/>
    <p:sldId id="289" r:id="rId13"/>
    <p:sldId id="303" r:id="rId14"/>
    <p:sldId id="296" r:id="rId15"/>
    <p:sldId id="304" r:id="rId16"/>
    <p:sldId id="300" r:id="rId17"/>
    <p:sldId id="297" r:id="rId18"/>
    <p:sldId id="298" r:id="rId19"/>
    <p:sldId id="299" r:id="rId20"/>
    <p:sldId id="291"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initials="D" lastIdx="4" clrIdx="0">
    <p:extLst>
      <p:ext uri="{19B8F6BF-5375-455C-9EA6-DF929625EA0E}">
        <p15:presenceInfo xmlns:p15="http://schemas.microsoft.com/office/powerpoint/2012/main" userId="Dav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6EE"/>
    <a:srgbClr val="6E6456"/>
    <a:srgbClr val="B41137"/>
    <a:srgbClr val="A96471"/>
    <a:srgbClr val="C00000"/>
    <a:srgbClr val="5C1E76"/>
    <a:srgbClr val="743CA4"/>
    <a:srgbClr val="345C66"/>
    <a:srgbClr val="9D85E1"/>
    <a:srgbClr val="92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5691" autoAdjust="0"/>
  </p:normalViewPr>
  <p:slideViewPr>
    <p:cSldViewPr snapToGrid="0">
      <p:cViewPr varScale="1">
        <p:scale>
          <a:sx n="88" d="100"/>
          <a:sy n="88" d="100"/>
        </p:scale>
        <p:origin x="494"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F38ED-C9C9-408F-9ED2-277C976AFAF7}" type="datetimeFigureOut">
              <a:rPr lang="en-US" smtClean="0"/>
              <a:t>16-Feb-25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B6773-A7C8-4FB2-B301-150BF7099209}" type="slidenum">
              <a:rPr lang="en-US" smtClean="0"/>
              <a:t>‹#›</a:t>
            </a:fld>
            <a:endParaRPr lang="en-US"/>
          </a:p>
        </p:txBody>
      </p:sp>
    </p:spTree>
    <p:extLst>
      <p:ext uri="{BB962C8B-B14F-4D97-AF65-F5344CB8AC3E}">
        <p14:creationId xmlns:p14="http://schemas.microsoft.com/office/powerpoint/2010/main" val="362608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bca61c987_1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8bca61c987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78654-55C7-5474-3775-FDBB313C5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959D0-8C6A-AB92-215A-D4B8F1184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0837E3-9558-627D-38F0-AF26FDA62B37}"/>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5E3B7D22-6154-6ED8-2976-541F79D21D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BB6773-A7C8-4FB2-B301-150BF70992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58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30F7-96E4-B406-5929-F8BD5BF77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0EE01-A6A9-4DC9-CF07-637764F7A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9948D-B4EB-59C7-7224-C0F69B5717F9}"/>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792E05D0-4735-0CC1-975C-7315A2A1D282}"/>
              </a:ext>
            </a:extLst>
          </p:cNvPr>
          <p:cNvSpPr>
            <a:spLocks noGrp="1"/>
          </p:cNvSpPr>
          <p:nvPr>
            <p:ph type="sldNum" sz="quarter" idx="5"/>
          </p:nvPr>
        </p:nvSpPr>
        <p:spPr/>
        <p:txBody>
          <a:bodyPr/>
          <a:lstStyle/>
          <a:p>
            <a:fld id="{B5BB6773-A7C8-4FB2-B301-150BF7099209}" type="slidenum">
              <a:rPr lang="en-US" smtClean="0"/>
              <a:t>14</a:t>
            </a:fld>
            <a:endParaRPr lang="en-US"/>
          </a:p>
        </p:txBody>
      </p:sp>
    </p:spTree>
    <p:extLst>
      <p:ext uri="{BB962C8B-B14F-4D97-AF65-F5344CB8AC3E}">
        <p14:creationId xmlns:p14="http://schemas.microsoft.com/office/powerpoint/2010/main" val="276198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30F7-96E4-B406-5929-F8BD5BF77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0EE01-A6A9-4DC9-CF07-637764F7A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9948D-B4EB-59C7-7224-C0F69B5717F9}"/>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792E05D0-4735-0CC1-975C-7315A2A1D282}"/>
              </a:ext>
            </a:extLst>
          </p:cNvPr>
          <p:cNvSpPr>
            <a:spLocks noGrp="1"/>
          </p:cNvSpPr>
          <p:nvPr>
            <p:ph type="sldNum" sz="quarter" idx="5"/>
          </p:nvPr>
        </p:nvSpPr>
        <p:spPr/>
        <p:txBody>
          <a:bodyPr/>
          <a:lstStyle/>
          <a:p>
            <a:fld id="{B5BB6773-A7C8-4FB2-B301-150BF7099209}" type="slidenum">
              <a:rPr lang="en-US" smtClean="0"/>
              <a:t>15</a:t>
            </a:fld>
            <a:endParaRPr lang="en-US"/>
          </a:p>
        </p:txBody>
      </p:sp>
    </p:spTree>
    <p:extLst>
      <p:ext uri="{BB962C8B-B14F-4D97-AF65-F5344CB8AC3E}">
        <p14:creationId xmlns:p14="http://schemas.microsoft.com/office/powerpoint/2010/main" val="2486323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F97F-C5BE-5A3C-241A-41AFED3CDF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04BD2-DCD1-50E8-2707-53271CCA8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1A0CAD-649F-B98F-B53E-9BBF126A6581}"/>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2150A67D-415E-B078-A7B6-B62533C1AD09}"/>
              </a:ext>
            </a:extLst>
          </p:cNvPr>
          <p:cNvSpPr>
            <a:spLocks noGrp="1"/>
          </p:cNvSpPr>
          <p:nvPr>
            <p:ph type="sldNum" sz="quarter" idx="5"/>
          </p:nvPr>
        </p:nvSpPr>
        <p:spPr/>
        <p:txBody>
          <a:bodyPr/>
          <a:lstStyle/>
          <a:p>
            <a:fld id="{B5BB6773-A7C8-4FB2-B301-150BF7099209}" type="slidenum">
              <a:rPr lang="en-US" smtClean="0"/>
              <a:t>16</a:t>
            </a:fld>
            <a:endParaRPr lang="en-US"/>
          </a:p>
        </p:txBody>
      </p:sp>
    </p:spTree>
    <p:extLst>
      <p:ext uri="{BB962C8B-B14F-4D97-AF65-F5344CB8AC3E}">
        <p14:creationId xmlns:p14="http://schemas.microsoft.com/office/powerpoint/2010/main" val="244819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8F97F-C5BE-5A3C-241A-41AFED3CDF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04BD2-DCD1-50E8-2707-53271CCA8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1A0CAD-649F-B98F-B53E-9BBF126A6581}"/>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2150A67D-415E-B078-A7B6-B62533C1AD09}"/>
              </a:ext>
            </a:extLst>
          </p:cNvPr>
          <p:cNvSpPr>
            <a:spLocks noGrp="1"/>
          </p:cNvSpPr>
          <p:nvPr>
            <p:ph type="sldNum" sz="quarter" idx="5"/>
          </p:nvPr>
        </p:nvSpPr>
        <p:spPr/>
        <p:txBody>
          <a:bodyPr/>
          <a:lstStyle/>
          <a:p>
            <a:fld id="{B5BB6773-A7C8-4FB2-B301-150BF7099209}" type="slidenum">
              <a:rPr lang="en-US" smtClean="0"/>
              <a:t>17</a:t>
            </a:fld>
            <a:endParaRPr lang="en-US"/>
          </a:p>
        </p:txBody>
      </p:sp>
    </p:spTree>
    <p:extLst>
      <p:ext uri="{BB962C8B-B14F-4D97-AF65-F5344CB8AC3E}">
        <p14:creationId xmlns:p14="http://schemas.microsoft.com/office/powerpoint/2010/main" val="345836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C280D-9DEB-A420-56C5-94D71A3B7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C19FE9-E28C-2D35-E1DC-D55FF194C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9B8554-AEDF-F56A-510A-0E299A5F520E}"/>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71A3B08D-D3F6-1521-40F3-661CF2627882}"/>
              </a:ext>
            </a:extLst>
          </p:cNvPr>
          <p:cNvSpPr>
            <a:spLocks noGrp="1"/>
          </p:cNvSpPr>
          <p:nvPr>
            <p:ph type="sldNum" sz="quarter" idx="5"/>
          </p:nvPr>
        </p:nvSpPr>
        <p:spPr/>
        <p:txBody>
          <a:bodyPr/>
          <a:lstStyle/>
          <a:p>
            <a:fld id="{B5BB6773-A7C8-4FB2-B301-150BF7099209}" type="slidenum">
              <a:rPr lang="en-US" smtClean="0"/>
              <a:t>18</a:t>
            </a:fld>
            <a:endParaRPr lang="en-US"/>
          </a:p>
        </p:txBody>
      </p:sp>
    </p:spTree>
    <p:extLst>
      <p:ext uri="{BB962C8B-B14F-4D97-AF65-F5344CB8AC3E}">
        <p14:creationId xmlns:p14="http://schemas.microsoft.com/office/powerpoint/2010/main" val="330275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8BF34-91E0-11DD-5F18-4BBCC39D7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CD056-F869-4270-1E62-E37DEA24E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361517-09E2-9599-6AF9-28D6EE856247}"/>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A8107D2F-F418-B4DE-B2CE-325B0D2D575E}"/>
              </a:ext>
            </a:extLst>
          </p:cNvPr>
          <p:cNvSpPr>
            <a:spLocks noGrp="1"/>
          </p:cNvSpPr>
          <p:nvPr>
            <p:ph type="sldNum" sz="quarter" idx="5"/>
          </p:nvPr>
        </p:nvSpPr>
        <p:spPr/>
        <p:txBody>
          <a:bodyPr/>
          <a:lstStyle/>
          <a:p>
            <a:fld id="{B5BB6773-A7C8-4FB2-B301-150BF7099209}" type="slidenum">
              <a:rPr lang="en-US" smtClean="0"/>
              <a:t>19</a:t>
            </a:fld>
            <a:endParaRPr lang="en-US"/>
          </a:p>
        </p:txBody>
      </p:sp>
    </p:spTree>
    <p:extLst>
      <p:ext uri="{BB962C8B-B14F-4D97-AF65-F5344CB8AC3E}">
        <p14:creationId xmlns:p14="http://schemas.microsoft.com/office/powerpoint/2010/main" val="2308148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016B7-EA81-9FA2-F078-2E5D5B754B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526B56-A21B-5C12-DEBD-8BFF84815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498B0-1A58-A8C2-892B-DF3BE77D5288}"/>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9A7E7954-AC4C-C80A-CA4B-F6830F287944}"/>
              </a:ext>
            </a:extLst>
          </p:cNvPr>
          <p:cNvSpPr>
            <a:spLocks noGrp="1"/>
          </p:cNvSpPr>
          <p:nvPr>
            <p:ph type="sldNum" sz="quarter" idx="5"/>
          </p:nvPr>
        </p:nvSpPr>
        <p:spPr/>
        <p:txBody>
          <a:bodyPr/>
          <a:lstStyle/>
          <a:p>
            <a:fld id="{B5BB6773-A7C8-4FB2-B301-150BF7099209}" type="slidenum">
              <a:rPr lang="en-US" smtClean="0"/>
              <a:t>20</a:t>
            </a:fld>
            <a:endParaRPr lang="en-US"/>
          </a:p>
        </p:txBody>
      </p:sp>
    </p:spTree>
    <p:extLst>
      <p:ext uri="{BB962C8B-B14F-4D97-AF65-F5344CB8AC3E}">
        <p14:creationId xmlns:p14="http://schemas.microsoft.com/office/powerpoint/2010/main" val="304078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bca61c987_1_1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8bca61c987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n-BD" dirty="0"/>
          </a:p>
        </p:txBody>
      </p:sp>
      <p:sp>
        <p:nvSpPr>
          <p:cNvPr id="4" name="Slide Number Placeholder 3"/>
          <p:cNvSpPr>
            <a:spLocks noGrp="1"/>
          </p:cNvSpPr>
          <p:nvPr>
            <p:ph type="sldNum" sz="quarter" idx="5"/>
          </p:nvPr>
        </p:nvSpPr>
        <p:spPr/>
        <p:txBody>
          <a:bodyPr/>
          <a:lstStyle/>
          <a:p>
            <a:fld id="{B5BB6773-A7C8-4FB2-B301-150BF7099209}" type="slidenum">
              <a:rPr lang="en-US" smtClean="0"/>
              <a:t>6</a:t>
            </a:fld>
            <a:endParaRPr lang="en-US"/>
          </a:p>
        </p:txBody>
      </p:sp>
    </p:spTree>
    <p:extLst>
      <p:ext uri="{BB962C8B-B14F-4D97-AF65-F5344CB8AC3E}">
        <p14:creationId xmlns:p14="http://schemas.microsoft.com/office/powerpoint/2010/main" val="406034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367C-FBCA-8FA2-EBEE-36C9FEDE6C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9A7C9-33A1-8DD8-5D2A-782F9A979F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65300-7470-2AA9-90B2-D9DC0901B8CD}"/>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ADDA5691-9227-AC09-544C-54BC0DEA5E79}"/>
              </a:ext>
            </a:extLst>
          </p:cNvPr>
          <p:cNvSpPr>
            <a:spLocks noGrp="1"/>
          </p:cNvSpPr>
          <p:nvPr>
            <p:ph type="sldNum" sz="quarter" idx="5"/>
          </p:nvPr>
        </p:nvSpPr>
        <p:spPr/>
        <p:txBody>
          <a:bodyPr/>
          <a:lstStyle/>
          <a:p>
            <a:fld id="{B5BB6773-A7C8-4FB2-B301-150BF7099209}" type="slidenum">
              <a:rPr lang="en-US" smtClean="0"/>
              <a:t>7</a:t>
            </a:fld>
            <a:endParaRPr lang="en-US"/>
          </a:p>
        </p:txBody>
      </p:sp>
    </p:spTree>
    <p:extLst>
      <p:ext uri="{BB962C8B-B14F-4D97-AF65-F5344CB8AC3E}">
        <p14:creationId xmlns:p14="http://schemas.microsoft.com/office/powerpoint/2010/main" val="185438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69558-238F-62FC-6F97-B44B95380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22E9CB-BFD6-FE12-FD02-50AEF2BF7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3EBA6-528F-2946-0985-C706324286FC}"/>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A4184B88-3BD8-9AD0-EB03-4BE6A2CC3950}"/>
              </a:ext>
            </a:extLst>
          </p:cNvPr>
          <p:cNvSpPr>
            <a:spLocks noGrp="1"/>
          </p:cNvSpPr>
          <p:nvPr>
            <p:ph type="sldNum" sz="quarter" idx="5"/>
          </p:nvPr>
        </p:nvSpPr>
        <p:spPr/>
        <p:txBody>
          <a:bodyPr/>
          <a:lstStyle/>
          <a:p>
            <a:fld id="{B5BB6773-A7C8-4FB2-B301-150BF7099209}" type="slidenum">
              <a:rPr lang="en-US" smtClean="0"/>
              <a:t>8</a:t>
            </a:fld>
            <a:endParaRPr lang="en-US"/>
          </a:p>
        </p:txBody>
      </p:sp>
    </p:spTree>
    <p:extLst>
      <p:ext uri="{BB962C8B-B14F-4D97-AF65-F5344CB8AC3E}">
        <p14:creationId xmlns:p14="http://schemas.microsoft.com/office/powerpoint/2010/main" val="327605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16E90-4A25-B2A9-0F73-757C26494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F2829F-44CB-CA76-6AFF-A4E6457C05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E2E06-F818-4884-692A-5BD0789D32D1}"/>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AC63B696-6C2F-0785-4173-4509406A046B}"/>
              </a:ext>
            </a:extLst>
          </p:cNvPr>
          <p:cNvSpPr>
            <a:spLocks noGrp="1"/>
          </p:cNvSpPr>
          <p:nvPr>
            <p:ph type="sldNum" sz="quarter" idx="5"/>
          </p:nvPr>
        </p:nvSpPr>
        <p:spPr/>
        <p:txBody>
          <a:bodyPr/>
          <a:lstStyle/>
          <a:p>
            <a:fld id="{B5BB6773-A7C8-4FB2-B301-150BF7099209}" type="slidenum">
              <a:rPr lang="en-US" smtClean="0"/>
              <a:t>9</a:t>
            </a:fld>
            <a:endParaRPr lang="en-US"/>
          </a:p>
        </p:txBody>
      </p:sp>
    </p:spTree>
    <p:extLst>
      <p:ext uri="{BB962C8B-B14F-4D97-AF65-F5344CB8AC3E}">
        <p14:creationId xmlns:p14="http://schemas.microsoft.com/office/powerpoint/2010/main" val="96835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D438-41DE-7090-69C6-464691615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33C49-44D1-E632-C261-77AD9F300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7031F-1AFA-51F4-1F33-E79A18D7E1D7}"/>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06978BE5-7666-8729-A1A3-5176D9E142F2}"/>
              </a:ext>
            </a:extLst>
          </p:cNvPr>
          <p:cNvSpPr>
            <a:spLocks noGrp="1"/>
          </p:cNvSpPr>
          <p:nvPr>
            <p:ph type="sldNum" sz="quarter" idx="5"/>
          </p:nvPr>
        </p:nvSpPr>
        <p:spPr/>
        <p:txBody>
          <a:bodyPr/>
          <a:lstStyle/>
          <a:p>
            <a:fld id="{B5BB6773-A7C8-4FB2-B301-150BF7099209}" type="slidenum">
              <a:rPr lang="en-US" smtClean="0"/>
              <a:t>10</a:t>
            </a:fld>
            <a:endParaRPr lang="en-US"/>
          </a:p>
        </p:txBody>
      </p:sp>
    </p:spTree>
    <p:extLst>
      <p:ext uri="{BB962C8B-B14F-4D97-AF65-F5344CB8AC3E}">
        <p14:creationId xmlns:p14="http://schemas.microsoft.com/office/powerpoint/2010/main" val="138453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5DFFE-1890-4C4E-D0A9-5B4A1324C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F7523-5B00-864F-A167-BC14E5C68B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57757D-2E4F-F2FC-3CE9-CFC2910B9077}"/>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15C7B1D6-2F85-44D0-E009-6AC452C87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BB6773-A7C8-4FB2-B301-150BF70992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99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E19F4-B8A6-7240-AB73-709CC7280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B7373-DAF5-4C25-AC73-AA2D58E2B2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E1AF31-1931-6C71-8F93-4C814911EA93}"/>
              </a:ext>
            </a:extLst>
          </p:cNvPr>
          <p:cNvSpPr>
            <a:spLocks noGrp="1"/>
          </p:cNvSpPr>
          <p:nvPr>
            <p:ph type="body" idx="1"/>
          </p:nvPr>
        </p:nvSpPr>
        <p:spPr/>
        <p:txBody>
          <a:bodyPr/>
          <a:lstStyle/>
          <a:p>
            <a:endParaRPr lang="bn-BD" dirty="0"/>
          </a:p>
        </p:txBody>
      </p:sp>
      <p:sp>
        <p:nvSpPr>
          <p:cNvPr id="4" name="Slide Number Placeholder 3">
            <a:extLst>
              <a:ext uri="{FF2B5EF4-FFF2-40B4-BE49-F238E27FC236}">
                <a16:creationId xmlns:a16="http://schemas.microsoft.com/office/drawing/2014/main" id="{C67A9143-4F98-571A-DBEA-AC61C721A735}"/>
              </a:ext>
            </a:extLst>
          </p:cNvPr>
          <p:cNvSpPr>
            <a:spLocks noGrp="1"/>
          </p:cNvSpPr>
          <p:nvPr>
            <p:ph type="sldNum" sz="quarter" idx="5"/>
          </p:nvPr>
        </p:nvSpPr>
        <p:spPr/>
        <p:txBody>
          <a:bodyPr/>
          <a:lstStyle/>
          <a:p>
            <a:fld id="{B5BB6773-A7C8-4FB2-B301-150BF7099209}" type="slidenum">
              <a:rPr lang="en-US" smtClean="0"/>
              <a:t>12</a:t>
            </a:fld>
            <a:endParaRPr lang="en-US"/>
          </a:p>
        </p:txBody>
      </p:sp>
    </p:spTree>
    <p:extLst>
      <p:ext uri="{BB962C8B-B14F-4D97-AF65-F5344CB8AC3E}">
        <p14:creationId xmlns:p14="http://schemas.microsoft.com/office/powerpoint/2010/main" val="7242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4D237-9965-479D-A5B3-95AD406FB627}" type="datetimeFigureOut">
              <a:rPr lang="en-US" smtClean="0"/>
              <a:t>16-Feb-25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1699396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4D237-9965-479D-A5B3-95AD406FB627}" type="datetimeFigureOut">
              <a:rPr lang="en-US" smtClean="0"/>
              <a:t>16-Feb-25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3221057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4D237-9965-479D-A5B3-95AD406FB627}" type="datetimeFigureOut">
              <a:rPr lang="en-US" smtClean="0"/>
              <a:t>16-Feb-25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3345727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4D237-9965-479D-A5B3-95AD406FB627}" type="datetimeFigureOut">
              <a:rPr lang="en-US" smtClean="0"/>
              <a:t>16-Feb-25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22648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4D237-9965-479D-A5B3-95AD406FB627}" type="datetimeFigureOut">
              <a:rPr lang="en-US" smtClean="0"/>
              <a:t>16-Feb-25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742203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4D237-9965-479D-A5B3-95AD406FB627}" type="datetimeFigureOut">
              <a:rPr lang="en-US" smtClean="0"/>
              <a:t>16-Feb-25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331578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4D237-9965-479D-A5B3-95AD406FB627}" type="datetimeFigureOut">
              <a:rPr lang="en-US" smtClean="0"/>
              <a:t>16-Feb-25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89210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4D237-9965-479D-A5B3-95AD406FB627}" type="datetimeFigureOut">
              <a:rPr lang="en-US" smtClean="0"/>
              <a:t>16-Feb-25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3343150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D237-9965-479D-A5B3-95AD406FB627}" type="datetimeFigureOut">
              <a:rPr lang="en-US" smtClean="0"/>
              <a:t>16-Feb-25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426882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D237-9965-479D-A5B3-95AD406FB627}" type="datetimeFigureOut">
              <a:rPr lang="en-US" smtClean="0"/>
              <a:t>16-Feb-25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157854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4D237-9965-479D-A5B3-95AD406FB627}" type="datetimeFigureOut">
              <a:rPr lang="en-US" smtClean="0"/>
              <a:t>16-Feb-25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9D296-F109-4AEC-A11C-4D2C600BB9F3}" type="slidenum">
              <a:rPr lang="en-US" smtClean="0"/>
              <a:t>‹#›</a:t>
            </a:fld>
            <a:endParaRPr lang="en-US"/>
          </a:p>
        </p:txBody>
      </p:sp>
    </p:spTree>
    <p:extLst>
      <p:ext uri="{BB962C8B-B14F-4D97-AF65-F5344CB8AC3E}">
        <p14:creationId xmlns:p14="http://schemas.microsoft.com/office/powerpoint/2010/main" val="1341099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4D237-9965-479D-A5B3-95AD406FB627}" type="datetimeFigureOut">
              <a:rPr lang="en-US" smtClean="0"/>
              <a:t>16-Feb-25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9D296-F109-4AEC-A11C-4D2C600BB9F3}" type="slidenum">
              <a:rPr lang="en-US" smtClean="0"/>
              <a:t>‹#›</a:t>
            </a:fld>
            <a:endParaRPr lang="en-US"/>
          </a:p>
        </p:txBody>
      </p:sp>
    </p:spTree>
    <p:extLst>
      <p:ext uri="{BB962C8B-B14F-4D97-AF65-F5344CB8AC3E}">
        <p14:creationId xmlns:p14="http://schemas.microsoft.com/office/powerpoint/2010/main" val="140006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0CD456-3AED-0B6C-A47B-5B9A1CF345B7}"/>
              </a:ext>
            </a:extLst>
          </p:cNvPr>
          <p:cNvSpPr/>
          <p:nvPr/>
        </p:nvSpPr>
        <p:spPr>
          <a:xfrm>
            <a:off x="274073" y="3457923"/>
            <a:ext cx="11643852" cy="3259394"/>
          </a:xfrm>
          <a:prstGeom prst="rect">
            <a:avLst/>
          </a:prstGeom>
          <a:solidFill>
            <a:schemeClr val="tx1">
              <a:lumMod val="95000"/>
              <a:lumOff val="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t>[</a:t>
            </a:r>
            <a:endParaRPr lang="bn-BD" sz="600" dirty="0"/>
          </a:p>
        </p:txBody>
      </p:sp>
      <p:cxnSp>
        <p:nvCxnSpPr>
          <p:cNvPr id="10" name="Straight Connector 9">
            <a:extLst>
              <a:ext uri="{FF2B5EF4-FFF2-40B4-BE49-F238E27FC236}">
                <a16:creationId xmlns:a16="http://schemas.microsoft.com/office/drawing/2014/main" id="{BFE2712A-3E66-4A48-961F-7942AE9B14DA}"/>
              </a:ext>
            </a:extLst>
          </p:cNvPr>
          <p:cNvCxnSpPr/>
          <p:nvPr/>
        </p:nvCxnSpPr>
        <p:spPr>
          <a:xfrm>
            <a:off x="3003496" y="1659412"/>
            <a:ext cx="6903308" cy="0"/>
          </a:xfrm>
          <a:prstGeom prst="line">
            <a:avLst/>
          </a:prstGeom>
          <a:ln w="28575">
            <a:solidFill>
              <a:srgbClr val="B41137"/>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D8A32F-0CF2-4D34-B189-23149D983D64}"/>
              </a:ext>
            </a:extLst>
          </p:cNvPr>
          <p:cNvSpPr txBox="1"/>
          <p:nvPr/>
        </p:nvSpPr>
        <p:spPr>
          <a:xfrm>
            <a:off x="6455150" y="4357954"/>
            <a:ext cx="4609875" cy="2339102"/>
          </a:xfrm>
          <a:prstGeom prst="rect">
            <a:avLst/>
          </a:prstGeom>
          <a:noFill/>
        </p:spPr>
        <p:txBody>
          <a:bodyPr wrap="square" rtlCol="0">
            <a:spAutoFit/>
          </a:bodyPr>
          <a:lstStyle/>
          <a:p>
            <a:r>
              <a:rPr lang="en-US" b="1" dirty="0">
                <a:solidFill>
                  <a:schemeClr val="bg1"/>
                </a:solidFill>
                <a:latin typeface="+mj-lt"/>
                <a:cs typeface="Times New Roman" panose="02020603050405020304" pitchFamily="18" charset="0"/>
              </a:rPr>
              <a:t>Presented by</a:t>
            </a:r>
            <a:endParaRPr lang="bn-BD" b="0" i="0" strike="noStrike" baseline="0" dirty="0">
              <a:solidFill>
                <a:schemeClr val="bg1"/>
              </a:solidFill>
              <a:latin typeface="+mj-lt"/>
            </a:endParaRPr>
          </a:p>
          <a:p>
            <a:r>
              <a:rPr lang="en-US" sz="1600" b="0" i="0" u="none" strike="noStrike" baseline="0" dirty="0">
                <a:solidFill>
                  <a:schemeClr val="bg1"/>
                </a:solidFill>
                <a:latin typeface="+mj-lt"/>
              </a:rPr>
              <a:t>0424282207 (CMRM) Hamza Ibn Mujib</a:t>
            </a:r>
          </a:p>
          <a:p>
            <a:r>
              <a:rPr lang="en-US" sz="1600" b="0" i="0" u="none" strike="noStrike" baseline="0" dirty="0">
                <a:solidFill>
                  <a:schemeClr val="bg1"/>
                </a:solidFill>
                <a:latin typeface="+mj-lt"/>
              </a:rPr>
              <a:t>0424282215 (CMRM) Md. </a:t>
            </a:r>
            <a:r>
              <a:rPr lang="en-US" sz="1600" b="0" i="0" u="none" strike="noStrike" baseline="0" dirty="0" err="1">
                <a:solidFill>
                  <a:schemeClr val="bg1"/>
                </a:solidFill>
                <a:latin typeface="+mj-lt"/>
              </a:rPr>
              <a:t>Samsul</a:t>
            </a:r>
            <a:r>
              <a:rPr lang="en-US" sz="1600" b="0" i="0" u="none" strike="noStrike" baseline="0" dirty="0">
                <a:solidFill>
                  <a:schemeClr val="bg1"/>
                </a:solidFill>
                <a:latin typeface="+mj-lt"/>
              </a:rPr>
              <a:t> </a:t>
            </a:r>
            <a:r>
              <a:rPr lang="en-US" sz="1600" b="0" i="0" u="none" strike="noStrike" baseline="0" dirty="0" err="1">
                <a:solidFill>
                  <a:schemeClr val="bg1"/>
                </a:solidFill>
                <a:latin typeface="+mj-lt"/>
              </a:rPr>
              <a:t>Alam</a:t>
            </a:r>
            <a:r>
              <a:rPr lang="en-US" sz="1600" b="0" i="0" u="none" strike="noStrike" baseline="0" dirty="0">
                <a:solidFill>
                  <a:schemeClr val="bg1"/>
                </a:solidFill>
                <a:latin typeface="+mj-lt"/>
              </a:rPr>
              <a:t> </a:t>
            </a:r>
            <a:r>
              <a:rPr lang="en-US" sz="1600" b="0" i="0" u="none" strike="noStrike" baseline="0" dirty="0" err="1">
                <a:solidFill>
                  <a:schemeClr val="bg1"/>
                </a:solidFill>
                <a:latin typeface="+mj-lt"/>
              </a:rPr>
              <a:t>Dipu</a:t>
            </a:r>
            <a:r>
              <a:rPr lang="en-US" sz="1600" b="0" i="0" u="none" strike="noStrike" baseline="0" dirty="0">
                <a:solidFill>
                  <a:schemeClr val="bg1"/>
                </a:solidFill>
                <a:latin typeface="+mj-lt"/>
              </a:rPr>
              <a:t> </a:t>
            </a:r>
          </a:p>
          <a:p>
            <a:r>
              <a:rPr lang="it-IT" sz="1600" b="0" i="0" u="none" strike="noStrike" baseline="0" dirty="0">
                <a:solidFill>
                  <a:schemeClr val="bg1"/>
                </a:solidFill>
                <a:latin typeface="+mj-lt"/>
              </a:rPr>
              <a:t>0424282216 (CMRM) Rifat Al Mahmud</a:t>
            </a:r>
          </a:p>
          <a:p>
            <a:r>
              <a:rPr lang="en-US" sz="1600" b="0" i="0" u="none" strike="noStrike" baseline="0" dirty="0">
                <a:solidFill>
                  <a:schemeClr val="bg1"/>
                </a:solidFill>
                <a:latin typeface="+mj-lt"/>
              </a:rPr>
              <a:t>0424282219 (CMRM) </a:t>
            </a:r>
            <a:r>
              <a:rPr lang="en-US" sz="1600" b="0" i="0" u="none" strike="noStrike" baseline="0" dirty="0" err="1">
                <a:solidFill>
                  <a:schemeClr val="bg1"/>
                </a:solidFill>
                <a:latin typeface="+mj-lt"/>
              </a:rPr>
              <a:t>Murshida</a:t>
            </a:r>
            <a:r>
              <a:rPr lang="en-US" sz="1600" b="0" i="0" u="none" strike="noStrike" baseline="0" dirty="0">
                <a:solidFill>
                  <a:schemeClr val="bg1"/>
                </a:solidFill>
                <a:latin typeface="+mj-lt"/>
              </a:rPr>
              <a:t> </a:t>
            </a:r>
            <a:r>
              <a:rPr lang="en-US" sz="1600" b="0" i="0" u="none" strike="noStrike" baseline="0" dirty="0" err="1">
                <a:solidFill>
                  <a:schemeClr val="bg1"/>
                </a:solidFill>
                <a:latin typeface="+mj-lt"/>
              </a:rPr>
              <a:t>Munni</a:t>
            </a:r>
            <a:r>
              <a:rPr lang="en-US" sz="1600" b="0" i="0" u="none" strike="noStrike" baseline="0" dirty="0">
                <a:solidFill>
                  <a:schemeClr val="bg1"/>
                </a:solidFill>
                <a:latin typeface="+mj-lt"/>
              </a:rPr>
              <a:t> </a:t>
            </a:r>
          </a:p>
          <a:p>
            <a:r>
              <a:rPr lang="en-US" sz="1600" b="0" i="0" u="none" strike="noStrike" baseline="0" dirty="0">
                <a:solidFill>
                  <a:schemeClr val="bg1"/>
                </a:solidFill>
                <a:latin typeface="+mj-lt"/>
              </a:rPr>
              <a:t>0424282240 (CMRM) </a:t>
            </a:r>
            <a:r>
              <a:rPr lang="en-US" sz="1600" b="0" i="0" u="none" strike="noStrike" baseline="0" dirty="0" err="1">
                <a:solidFill>
                  <a:schemeClr val="bg1"/>
                </a:solidFill>
                <a:latin typeface="+mj-lt"/>
              </a:rPr>
              <a:t>Asadullahil</a:t>
            </a:r>
            <a:r>
              <a:rPr lang="en-US" sz="1600" b="0" i="0" u="none" strike="noStrike" baseline="0" dirty="0">
                <a:solidFill>
                  <a:schemeClr val="bg1"/>
                </a:solidFill>
                <a:latin typeface="+mj-lt"/>
              </a:rPr>
              <a:t> </a:t>
            </a:r>
            <a:r>
              <a:rPr lang="en-US" sz="1600" b="0" i="0" u="none" strike="noStrike" baseline="0" dirty="0" err="1">
                <a:solidFill>
                  <a:schemeClr val="bg1"/>
                </a:solidFill>
                <a:latin typeface="+mj-lt"/>
              </a:rPr>
              <a:t>Galib</a:t>
            </a:r>
            <a:r>
              <a:rPr lang="en-US" sz="1600" b="0" i="0" u="none" strike="noStrike" baseline="0" dirty="0">
                <a:solidFill>
                  <a:schemeClr val="bg1"/>
                </a:solidFill>
                <a:latin typeface="+mj-lt"/>
              </a:rPr>
              <a:t> </a:t>
            </a:r>
            <a:r>
              <a:rPr lang="en-US" sz="1600" b="0" i="0" u="none" strike="noStrike" baseline="0" dirty="0" err="1">
                <a:solidFill>
                  <a:schemeClr val="bg1"/>
                </a:solidFill>
                <a:latin typeface="+mj-lt"/>
              </a:rPr>
              <a:t>Fardin</a:t>
            </a:r>
            <a:endParaRPr lang="en-US" sz="1600" b="0" i="0" u="none" strike="noStrike" baseline="0" dirty="0">
              <a:solidFill>
                <a:schemeClr val="bg1"/>
              </a:solidFill>
              <a:latin typeface="+mj-lt"/>
            </a:endParaRPr>
          </a:p>
          <a:p>
            <a:r>
              <a:rPr lang="en-US" sz="1600" b="0" i="0" u="none" strike="noStrike" baseline="0" dirty="0">
                <a:solidFill>
                  <a:schemeClr val="bg1"/>
                </a:solidFill>
                <a:latin typeface="+mj-lt"/>
              </a:rPr>
              <a:t>0424282107 (WRD) </a:t>
            </a:r>
            <a:r>
              <a:rPr lang="en-US" sz="1600" b="0" i="0" u="none" strike="noStrike" baseline="0" dirty="0" err="1">
                <a:solidFill>
                  <a:schemeClr val="bg1"/>
                </a:solidFill>
                <a:latin typeface="+mj-lt"/>
              </a:rPr>
              <a:t>Rafia</a:t>
            </a:r>
            <a:r>
              <a:rPr lang="en-US" sz="1600" b="0" i="0" u="none" strike="noStrike" baseline="0" dirty="0">
                <a:solidFill>
                  <a:schemeClr val="bg1"/>
                </a:solidFill>
                <a:latin typeface="+mj-lt"/>
              </a:rPr>
              <a:t> Islam </a:t>
            </a:r>
          </a:p>
          <a:p>
            <a:r>
              <a:rPr lang="en-US" sz="1600" b="0" i="0" u="none" strike="noStrike" baseline="0" dirty="0">
                <a:solidFill>
                  <a:schemeClr val="bg1"/>
                </a:solidFill>
                <a:latin typeface="+mj-lt"/>
              </a:rPr>
              <a:t>0424282120 (WRD) Zubair Al Mahmud</a:t>
            </a:r>
          </a:p>
          <a:p>
            <a:r>
              <a:rPr lang="de-DE" sz="1600" b="0" i="0" u="none" strike="noStrike" baseline="0" dirty="0">
                <a:solidFill>
                  <a:schemeClr val="bg1"/>
                </a:solidFill>
                <a:latin typeface="+mj-lt"/>
              </a:rPr>
              <a:t>0424282136 (WRD) Nayem Bin Sayed</a:t>
            </a:r>
            <a:endParaRPr lang="bn-BD" sz="1600" dirty="0">
              <a:solidFill>
                <a:schemeClr val="bg1"/>
              </a:solidFill>
              <a:latin typeface="+mj-lt"/>
            </a:endParaRPr>
          </a:p>
        </p:txBody>
      </p:sp>
      <p:sp>
        <p:nvSpPr>
          <p:cNvPr id="18" name="TextBox 17">
            <a:extLst>
              <a:ext uri="{FF2B5EF4-FFF2-40B4-BE49-F238E27FC236}">
                <a16:creationId xmlns:a16="http://schemas.microsoft.com/office/drawing/2014/main" id="{7228B7F0-ADE2-A613-F384-62626F3E6157}"/>
              </a:ext>
            </a:extLst>
          </p:cNvPr>
          <p:cNvSpPr txBox="1"/>
          <p:nvPr/>
        </p:nvSpPr>
        <p:spPr>
          <a:xfrm>
            <a:off x="1053557" y="4057337"/>
            <a:ext cx="4279106" cy="1754326"/>
          </a:xfrm>
          <a:prstGeom prst="rect">
            <a:avLst/>
          </a:prstGeom>
          <a:noFill/>
        </p:spPr>
        <p:txBody>
          <a:bodyPr wrap="square">
            <a:spAutoFit/>
          </a:bodyPr>
          <a:lstStyle/>
          <a:p>
            <a:pPr algn="l"/>
            <a:endParaRPr lang="bn-BD" sz="1800" b="0" i="0" u="none" strike="noStrike" baseline="0" dirty="0">
              <a:solidFill>
                <a:schemeClr val="bg1"/>
              </a:solidFill>
              <a:latin typeface="+mj-lt"/>
            </a:endParaRPr>
          </a:p>
          <a:p>
            <a:r>
              <a:rPr lang="en-US" sz="1800" b="1" i="0" u="none" strike="noStrike" baseline="0" dirty="0">
                <a:solidFill>
                  <a:schemeClr val="bg1"/>
                </a:solidFill>
                <a:latin typeface="+mj-lt"/>
              </a:rPr>
              <a:t>Submitted to </a:t>
            </a:r>
          </a:p>
          <a:p>
            <a:endParaRPr lang="en-US" sz="1800" b="0" i="0" u="none" strike="noStrike" baseline="0" dirty="0">
              <a:solidFill>
                <a:schemeClr val="bg1"/>
              </a:solidFill>
              <a:latin typeface="+mj-lt"/>
            </a:endParaRPr>
          </a:p>
          <a:p>
            <a:r>
              <a:rPr lang="en-US" sz="1800" b="1" i="0" u="none" strike="noStrike" baseline="0" dirty="0">
                <a:solidFill>
                  <a:schemeClr val="bg1"/>
                </a:solidFill>
                <a:latin typeface="+mj-lt"/>
              </a:rPr>
              <a:t>Dr. M. Shahjahan Mondal </a:t>
            </a:r>
            <a:endParaRPr lang="en-US" sz="1800" b="0" i="0" u="none" strike="noStrike" baseline="0" dirty="0">
              <a:solidFill>
                <a:schemeClr val="bg1"/>
              </a:solidFill>
              <a:latin typeface="+mj-lt"/>
            </a:endParaRPr>
          </a:p>
          <a:p>
            <a:r>
              <a:rPr lang="en-US" sz="1800" b="0" i="0" u="none" strike="noStrike" baseline="0" dirty="0">
                <a:solidFill>
                  <a:schemeClr val="bg1"/>
                </a:solidFill>
                <a:latin typeface="+mj-lt"/>
              </a:rPr>
              <a:t>Professor </a:t>
            </a:r>
          </a:p>
          <a:p>
            <a:r>
              <a:rPr lang="en-US" sz="1800" b="0" i="0" u="none" strike="noStrike" baseline="0" dirty="0">
                <a:solidFill>
                  <a:schemeClr val="bg1"/>
                </a:solidFill>
                <a:latin typeface="+mj-lt"/>
              </a:rPr>
              <a:t>IWFM, BUET </a:t>
            </a:r>
            <a:endParaRPr lang="bn-BD" dirty="0">
              <a:solidFill>
                <a:schemeClr val="bg1"/>
              </a:solidFill>
              <a:latin typeface="+mj-lt"/>
            </a:endParaRPr>
          </a:p>
        </p:txBody>
      </p:sp>
      <p:sp>
        <p:nvSpPr>
          <p:cNvPr id="19" name="Rectangle 18">
            <a:extLst>
              <a:ext uri="{FF2B5EF4-FFF2-40B4-BE49-F238E27FC236}">
                <a16:creationId xmlns:a16="http://schemas.microsoft.com/office/drawing/2014/main" id="{E1E95000-CD67-3A59-7783-B69ED368FC68}"/>
              </a:ext>
            </a:extLst>
          </p:cNvPr>
          <p:cNvSpPr/>
          <p:nvPr/>
        </p:nvSpPr>
        <p:spPr>
          <a:xfrm>
            <a:off x="510122" y="140683"/>
            <a:ext cx="11643852" cy="1518729"/>
          </a:xfrm>
          <a:prstGeom prst="rect">
            <a:avLst/>
          </a:prstGeom>
          <a:solidFill>
            <a:schemeClr val="tx1">
              <a:lumMod val="95000"/>
              <a:lumOff val="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bn-BD" sz="600" dirty="0"/>
          </a:p>
        </p:txBody>
      </p:sp>
      <p:sp>
        <p:nvSpPr>
          <p:cNvPr id="22" name="TextBox 21">
            <a:extLst>
              <a:ext uri="{FF2B5EF4-FFF2-40B4-BE49-F238E27FC236}">
                <a16:creationId xmlns:a16="http://schemas.microsoft.com/office/drawing/2014/main" id="{827591D0-457C-9210-C0A9-9A74465A6012}"/>
              </a:ext>
            </a:extLst>
          </p:cNvPr>
          <p:cNvSpPr txBox="1"/>
          <p:nvPr/>
        </p:nvSpPr>
        <p:spPr>
          <a:xfrm>
            <a:off x="1220964" y="31568"/>
            <a:ext cx="10468372" cy="954107"/>
          </a:xfrm>
          <a:prstGeom prst="rect">
            <a:avLst/>
          </a:prstGeom>
          <a:noFill/>
        </p:spPr>
        <p:txBody>
          <a:bodyPr wrap="square" rtlCol="0">
            <a:spAutoFit/>
          </a:bodyPr>
          <a:lstStyle/>
          <a:p>
            <a:pPr algn="l"/>
            <a:endParaRPr lang="bn-BD" sz="2400" b="0" i="0" u="none" strike="noStrike" baseline="0" dirty="0">
              <a:solidFill>
                <a:srgbClr val="000000"/>
              </a:solidFill>
              <a:latin typeface="Times New Roman" panose="02020603050405020304" pitchFamily="18" charset="0"/>
            </a:endParaRPr>
          </a:p>
          <a:p>
            <a:r>
              <a:rPr lang="en-US" sz="2800" b="1" i="0" u="none" strike="noStrike" baseline="0" dirty="0">
                <a:solidFill>
                  <a:schemeClr val="bg1"/>
                </a:solidFill>
                <a:latin typeface="+mj-lt"/>
              </a:rPr>
              <a:t> </a:t>
            </a:r>
            <a:r>
              <a:rPr lang="en-US" sz="3200" b="1" i="0" u="none" strike="noStrike" baseline="0" dirty="0">
                <a:solidFill>
                  <a:schemeClr val="bg1"/>
                </a:solidFill>
                <a:latin typeface="+mj-lt"/>
              </a:rPr>
              <a:t>Risk-Based Zoning of the August 2024 Flood in Bangladesh</a:t>
            </a:r>
            <a:endParaRPr lang="en-US" sz="2000" b="1" dirty="0">
              <a:solidFill>
                <a:schemeClr val="bg1"/>
              </a:solidFill>
              <a:latin typeface="+mj-lt"/>
              <a:cs typeface="Times New Roman" panose="02020603050405020304" pitchFamily="18" charset="0"/>
            </a:endParaRPr>
          </a:p>
        </p:txBody>
      </p:sp>
      <p:sp>
        <p:nvSpPr>
          <p:cNvPr id="23" name="TextBox 22">
            <a:extLst>
              <a:ext uri="{FF2B5EF4-FFF2-40B4-BE49-F238E27FC236}">
                <a16:creationId xmlns:a16="http://schemas.microsoft.com/office/drawing/2014/main" id="{688BB540-E7B6-5F51-24A1-D92EAF02B777}"/>
              </a:ext>
            </a:extLst>
          </p:cNvPr>
          <p:cNvSpPr txBox="1"/>
          <p:nvPr/>
        </p:nvSpPr>
        <p:spPr>
          <a:xfrm>
            <a:off x="3956447" y="588075"/>
            <a:ext cx="4279105" cy="1292662"/>
          </a:xfrm>
          <a:prstGeom prst="rect">
            <a:avLst/>
          </a:prstGeom>
          <a:noFill/>
        </p:spPr>
        <p:txBody>
          <a:bodyPr wrap="square" rtlCol="0">
            <a:spAutoFit/>
          </a:bodyPr>
          <a:lstStyle/>
          <a:p>
            <a:pPr algn="l"/>
            <a:endParaRPr lang="bn-BD" sz="2400" b="0" i="0" u="none" strike="noStrike" baseline="0" dirty="0">
              <a:solidFill>
                <a:srgbClr val="000000"/>
              </a:solidFill>
              <a:latin typeface="Times New Roman" panose="02020603050405020304" pitchFamily="18" charset="0"/>
            </a:endParaRPr>
          </a:p>
          <a:p>
            <a:pPr algn="ctr"/>
            <a:r>
              <a:rPr lang="en-US" b="1" dirty="0">
                <a:solidFill>
                  <a:schemeClr val="bg1"/>
                </a:solidFill>
                <a:latin typeface="+mj-lt"/>
              </a:rPr>
              <a:t> Course Code: </a:t>
            </a:r>
            <a:r>
              <a:rPr lang="en-US" dirty="0">
                <a:solidFill>
                  <a:schemeClr val="bg1"/>
                </a:solidFill>
                <a:latin typeface="+mj-lt"/>
              </a:rPr>
              <a:t>WFM 6201</a:t>
            </a:r>
            <a:endParaRPr lang="bn-BD" sz="1600" b="0" i="0" u="none" strike="noStrike" baseline="0" dirty="0">
              <a:solidFill>
                <a:srgbClr val="000000"/>
              </a:solidFill>
              <a:latin typeface="Times New Roman" panose="02020603050405020304" pitchFamily="18" charset="0"/>
            </a:endParaRPr>
          </a:p>
          <a:p>
            <a:pPr algn="ctr"/>
            <a:r>
              <a:rPr lang="en-US" sz="1600" i="0" u="none" strike="noStrike" baseline="0" dirty="0">
                <a:solidFill>
                  <a:schemeClr val="bg1"/>
                </a:solidFill>
                <a:latin typeface="+mj-lt"/>
              </a:rPr>
              <a:t> </a:t>
            </a:r>
            <a:r>
              <a:rPr lang="en-US" sz="1800" b="1" i="0" u="none" strike="noStrike" baseline="0" dirty="0">
                <a:solidFill>
                  <a:schemeClr val="bg1"/>
                </a:solidFill>
                <a:latin typeface="+mj-lt"/>
              </a:rPr>
              <a:t>Course Name</a:t>
            </a:r>
            <a:r>
              <a:rPr lang="en-US" sz="1800" i="0" u="none" strike="noStrike" baseline="0" dirty="0">
                <a:solidFill>
                  <a:schemeClr val="bg1"/>
                </a:solidFill>
                <a:latin typeface="+mj-lt"/>
              </a:rPr>
              <a:t>: Hazards and Risk Analysis </a:t>
            </a:r>
            <a:r>
              <a:rPr lang="en-US" dirty="0">
                <a:solidFill>
                  <a:schemeClr val="bg1"/>
                </a:solidFill>
                <a:latin typeface="+mj-lt"/>
              </a:rPr>
              <a:t> </a:t>
            </a:r>
            <a:endParaRPr lang="en-US" sz="2000" dirty="0">
              <a:solidFill>
                <a:schemeClr val="bg1"/>
              </a:solidFill>
              <a:latin typeface="+mj-lt"/>
              <a:cs typeface="Times New Roman" panose="02020603050405020304" pitchFamily="18" charset="0"/>
            </a:endParaRPr>
          </a:p>
          <a:p>
            <a:pPr algn="l"/>
            <a:endParaRPr lang="bn-BD" sz="1800" b="0" i="0" u="none" strike="noStrike" baseline="0" dirty="0">
              <a:solidFill>
                <a:srgbClr val="000000"/>
              </a:solidFill>
              <a:latin typeface="Times New Roman" panose="02020603050405020304" pitchFamily="18" charset="0"/>
            </a:endParaRPr>
          </a:p>
        </p:txBody>
      </p:sp>
      <p:sp>
        <p:nvSpPr>
          <p:cNvPr id="8" name="Rectangle: Top Corners Rounded 7">
            <a:extLst>
              <a:ext uri="{FF2B5EF4-FFF2-40B4-BE49-F238E27FC236}">
                <a16:creationId xmlns:a16="http://schemas.microsoft.com/office/drawing/2014/main" id="{DFE0EDE4-72D4-43A8-971E-48D87309413B}"/>
              </a:ext>
            </a:extLst>
          </p:cNvPr>
          <p:cNvSpPr/>
          <p:nvPr/>
        </p:nvSpPr>
        <p:spPr>
          <a:xfrm>
            <a:off x="1053557" y="4142436"/>
            <a:ext cx="5163820" cy="2517899"/>
          </a:xfrm>
          <a:prstGeom prst="round2SameRect">
            <a:avLst>
              <a:gd name="adj1" fmla="val 0"/>
              <a:gd name="adj2" fmla="val 0"/>
            </a:avLst>
          </a:prstGeom>
          <a:noFill/>
          <a:ln>
            <a:solidFill>
              <a:srgbClr val="A964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Top Corners Rounded 8">
            <a:extLst>
              <a:ext uri="{FF2B5EF4-FFF2-40B4-BE49-F238E27FC236}">
                <a16:creationId xmlns:a16="http://schemas.microsoft.com/office/drawing/2014/main" id="{881BFAC4-DDE9-46CD-90CD-4241F5FF9CA4}"/>
              </a:ext>
            </a:extLst>
          </p:cNvPr>
          <p:cNvSpPr/>
          <p:nvPr/>
        </p:nvSpPr>
        <p:spPr>
          <a:xfrm>
            <a:off x="6332048" y="4142436"/>
            <a:ext cx="4962525" cy="2550808"/>
          </a:xfrm>
          <a:prstGeom prst="round2SameRect">
            <a:avLst>
              <a:gd name="adj1" fmla="val 0"/>
              <a:gd name="adj2" fmla="val 0"/>
            </a:avLst>
          </a:prstGeom>
          <a:noFill/>
          <a:ln>
            <a:solidFill>
              <a:srgbClr val="A964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118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EBEFD-684B-2B05-8343-DF9067221BF4}"/>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87FD3973-AE8B-3431-A19D-38C723E93D06}"/>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AB662CBC-40DB-FE20-4B6A-9E1CF54891B0}"/>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150307" y="199446"/>
            <a:ext cx="895520" cy="901350"/>
          </a:xfrm>
          <a:prstGeom prst="rect">
            <a:avLst/>
          </a:prstGeom>
          <a:noFill/>
          <a:ln>
            <a:noFill/>
          </a:ln>
        </p:spPr>
      </p:pic>
      <p:sp>
        <p:nvSpPr>
          <p:cNvPr id="2" name="TextBox 1">
            <a:extLst>
              <a:ext uri="{FF2B5EF4-FFF2-40B4-BE49-F238E27FC236}">
                <a16:creationId xmlns:a16="http://schemas.microsoft.com/office/drawing/2014/main" id="{0F992FD7-5141-45E1-019C-D77BFBD38EC9}"/>
              </a:ext>
            </a:extLst>
          </p:cNvPr>
          <p:cNvSpPr txBox="1"/>
          <p:nvPr/>
        </p:nvSpPr>
        <p:spPr>
          <a:xfrm>
            <a:off x="593933" y="650121"/>
            <a:ext cx="4744186"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DATA</a:t>
            </a:r>
            <a:r>
              <a:rPr lang="en-GB" sz="2800" b="1" dirty="0">
                <a:solidFill>
                  <a:srgbClr val="C00000"/>
                </a:solidFill>
                <a:latin typeface="Times New Roman" panose="02020603050405020304" pitchFamily="18" charset="0"/>
                <a:cs typeface="Times New Roman" panose="02020603050405020304" pitchFamily="18" charset="0"/>
              </a:rPr>
              <a:t> </a:t>
            </a:r>
            <a:r>
              <a:rPr lang="en-GB" sz="2800" b="1" dirty="0">
                <a:solidFill>
                  <a:srgbClr val="C00000"/>
                </a:solidFill>
                <a:latin typeface="Helvetica" panose="020B0604020202020204" pitchFamily="34" charset="0"/>
                <a:cs typeface="Helvetica" panose="020B0604020202020204" pitchFamily="34" charset="0"/>
              </a:rPr>
              <a:t>NORMALIZATION</a:t>
            </a:r>
          </a:p>
        </p:txBody>
      </p:sp>
      <p:sp>
        <p:nvSpPr>
          <p:cNvPr id="11" name="AutoShape 2" descr="{\displaystyle x'=a+{\frac {(x-{\text{min}}(x))(b-a)}{{\text{max}}(x)-{\text{min}}(x)}}}">
            <a:extLst>
              <a:ext uri="{FF2B5EF4-FFF2-40B4-BE49-F238E27FC236}">
                <a16:creationId xmlns:a16="http://schemas.microsoft.com/office/drawing/2014/main" id="{75860E08-28E7-766D-E734-849A7BC98071}"/>
              </a:ext>
            </a:extLst>
          </p:cNvPr>
          <p:cNvSpPr>
            <a:spLocks noChangeAspect="1" noChangeArrowheads="1"/>
          </p:cNvSpPr>
          <p:nvPr/>
        </p:nvSpPr>
        <p:spPr bwMode="auto">
          <a:xfrm>
            <a:off x="212725" y="-238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n-BD"/>
          </a:p>
        </p:txBody>
      </p:sp>
      <p:grpSp>
        <p:nvGrpSpPr>
          <p:cNvPr id="12" name="Group 11">
            <a:extLst>
              <a:ext uri="{FF2B5EF4-FFF2-40B4-BE49-F238E27FC236}">
                <a16:creationId xmlns:a16="http://schemas.microsoft.com/office/drawing/2014/main" id="{EAB8B681-8C0B-7E73-5108-95E9B5DCD0FC}"/>
              </a:ext>
            </a:extLst>
          </p:cNvPr>
          <p:cNvGrpSpPr/>
          <p:nvPr/>
        </p:nvGrpSpPr>
        <p:grpSpPr>
          <a:xfrm>
            <a:off x="3234610" y="1620709"/>
            <a:ext cx="6301274" cy="4802017"/>
            <a:chOff x="3141304" y="1352194"/>
            <a:chExt cx="6301274" cy="4802017"/>
          </a:xfrm>
        </p:grpSpPr>
        <p:graphicFrame>
          <p:nvGraphicFramePr>
            <p:cNvPr id="7" name="Table 6">
              <a:extLst>
                <a:ext uri="{FF2B5EF4-FFF2-40B4-BE49-F238E27FC236}">
                  <a16:creationId xmlns:a16="http://schemas.microsoft.com/office/drawing/2014/main" id="{E1D5A557-2C9E-C5F8-78E6-B3B844076E4E}"/>
                </a:ext>
              </a:extLst>
            </p:cNvPr>
            <p:cNvGraphicFramePr>
              <a:graphicFrameLocks/>
            </p:cNvGraphicFramePr>
            <p:nvPr>
              <p:extLst>
                <p:ext uri="{D42A27DB-BD31-4B8C-83A1-F6EECF244321}">
                  <p14:modId xmlns:p14="http://schemas.microsoft.com/office/powerpoint/2010/main" val="3043458701"/>
                </p:ext>
              </p:extLst>
            </p:nvPr>
          </p:nvGraphicFramePr>
          <p:xfrm>
            <a:off x="3365040" y="1352194"/>
            <a:ext cx="5461917" cy="4153612"/>
          </p:xfrm>
          <a:graphic>
            <a:graphicData uri="http://schemas.openxmlformats.org/drawingml/2006/table">
              <a:tbl>
                <a:tblPr/>
                <a:tblGrid>
                  <a:gridCol w="1104004">
                    <a:extLst>
                      <a:ext uri="{9D8B030D-6E8A-4147-A177-3AD203B41FA5}">
                        <a16:colId xmlns:a16="http://schemas.microsoft.com/office/drawing/2014/main" val="2169852966"/>
                      </a:ext>
                    </a:extLst>
                  </a:gridCol>
                  <a:gridCol w="1798189">
                    <a:extLst>
                      <a:ext uri="{9D8B030D-6E8A-4147-A177-3AD203B41FA5}">
                        <a16:colId xmlns:a16="http://schemas.microsoft.com/office/drawing/2014/main" val="3889737246"/>
                      </a:ext>
                    </a:extLst>
                  </a:gridCol>
                  <a:gridCol w="2559724">
                    <a:extLst>
                      <a:ext uri="{9D8B030D-6E8A-4147-A177-3AD203B41FA5}">
                        <a16:colId xmlns:a16="http://schemas.microsoft.com/office/drawing/2014/main" val="2404405625"/>
                      </a:ext>
                    </a:extLst>
                  </a:gridCol>
                </a:tblGrid>
                <a:tr h="454444">
                  <a:tc>
                    <a:txBody>
                      <a:bodyPr/>
                      <a:lstStyle/>
                      <a:p>
                        <a:pPr algn="ctr" fontAlgn="ctr"/>
                        <a:r>
                          <a:rPr lang="en-US" sz="1600" b="1" i="0" u="none" strike="noStrike" dirty="0">
                            <a:solidFill>
                              <a:srgbClr val="000000"/>
                            </a:solidFill>
                            <a:effectLst/>
                            <a:latin typeface="+mn-lt"/>
                            <a:cs typeface="Times New Roman" panose="02020603050405020304" pitchFamily="18" charset="0"/>
                          </a:rPr>
                          <a:t>Districts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600" b="1" i="0" u="none" strike="noStrike">
                            <a:solidFill>
                              <a:srgbClr val="000000"/>
                            </a:solidFill>
                            <a:effectLst/>
                            <a:latin typeface="+mn-lt"/>
                            <a:cs typeface="Times New Roman" panose="02020603050405020304" pitchFamily="18" charset="0"/>
                          </a:rPr>
                          <a:t>Area Flooded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600" b="1" i="0" u="none" strike="noStrike" dirty="0">
                            <a:solidFill>
                              <a:srgbClr val="000000"/>
                            </a:solidFill>
                            <a:effectLst/>
                            <a:latin typeface="+mn-lt"/>
                            <a:cs typeface="Times New Roman" panose="02020603050405020304" pitchFamily="18" charset="0"/>
                          </a:rPr>
                          <a:t>Impact Level (Normalized)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extLst>
                    <a:ext uri="{0D108BD9-81ED-4DB2-BD59-A6C34878D82A}">
                      <a16:rowId xmlns:a16="http://schemas.microsoft.com/office/drawing/2014/main" val="274199663"/>
                    </a:ext>
                  </a:extLst>
                </a:tr>
                <a:tr h="336288">
                  <a:tc>
                    <a:txBody>
                      <a:bodyPr/>
                      <a:lstStyle/>
                      <a:p>
                        <a:pPr algn="ctr" fontAlgn="ctr"/>
                        <a:r>
                          <a:rPr lang="en-US" sz="1400" b="0" i="0" u="none" strike="noStrike" dirty="0" err="1">
                            <a:solidFill>
                              <a:srgbClr val="000000"/>
                            </a:solidFill>
                            <a:effectLst/>
                            <a:latin typeface="+mn-lt"/>
                            <a:cs typeface="Times New Roman" panose="02020603050405020304" pitchFamily="18" charset="0"/>
                          </a:rPr>
                          <a:t>Feni</a:t>
                        </a:r>
                        <a:endParaRPr lang="en-US" sz="1400" b="0" i="0" u="none" strike="noStrike" dirty="0">
                          <a:solidFill>
                            <a:srgbClr val="000000"/>
                          </a:solidFill>
                          <a:effectLst/>
                          <a:latin typeface="+mn-lt"/>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a:solidFill>
                              <a:srgbClr val="000000"/>
                            </a:solidFill>
                            <a:effectLst/>
                            <a:latin typeface="+mn-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6594616"/>
                    </a:ext>
                  </a:extLst>
                </a:tr>
                <a:tr h="336288">
                  <a:tc>
                    <a:txBody>
                      <a:bodyPr/>
                      <a:lstStyle/>
                      <a:p>
                        <a:pPr algn="ctr" fontAlgn="ctr"/>
                        <a:r>
                          <a:rPr lang="en-US" sz="1400" b="0" i="0" u="none" strike="noStrike" dirty="0" err="1">
                            <a:solidFill>
                              <a:srgbClr val="000000"/>
                            </a:solidFill>
                            <a:effectLst/>
                            <a:latin typeface="+mn-lt"/>
                            <a:cs typeface="Times New Roman" panose="02020603050405020304" pitchFamily="18" charset="0"/>
                          </a:rPr>
                          <a:t>Lakshmipur</a:t>
                        </a:r>
                        <a:endParaRPr lang="en-US" sz="1400" b="0" i="0" u="none" strike="noStrike" dirty="0">
                          <a:solidFill>
                            <a:srgbClr val="000000"/>
                          </a:solidFill>
                          <a:effectLst/>
                          <a:latin typeface="+mn-lt"/>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a:solidFill>
                              <a:srgbClr val="000000"/>
                            </a:solidFill>
                            <a:effectLst/>
                            <a:latin typeface="+mn-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3104009"/>
                    </a:ext>
                  </a:extLst>
                </a:tr>
                <a:tr h="336288">
                  <a:tc>
                    <a:txBody>
                      <a:bodyPr/>
                      <a:lstStyle/>
                      <a:p>
                        <a:pPr algn="ctr" fontAlgn="ctr"/>
                        <a:r>
                          <a:rPr lang="en-US" sz="1400" b="0" i="0" u="none" strike="noStrike" dirty="0">
                            <a:solidFill>
                              <a:srgbClr val="000000"/>
                            </a:solidFill>
                            <a:effectLst/>
                            <a:latin typeface="+mn-lt"/>
                            <a:cs typeface="Times New Roman" panose="02020603050405020304" pitchFamily="18" charset="0"/>
                          </a:rPr>
                          <a:t>Noakhali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92.04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7620049"/>
                    </a:ext>
                  </a:extLst>
                </a:tr>
                <a:tr h="336288">
                  <a:tc>
                    <a:txBody>
                      <a:bodyPr/>
                      <a:lstStyle/>
                      <a:p>
                        <a:pPr algn="ctr" fontAlgn="ctr"/>
                        <a:r>
                          <a:rPr lang="en-US" sz="1400" b="0" i="0" u="none" strike="noStrike">
                            <a:solidFill>
                              <a:srgbClr val="000000"/>
                            </a:solidFill>
                            <a:effectLst/>
                            <a:latin typeface="+mn-lt"/>
                            <a:cs typeface="Times New Roman" panose="02020603050405020304" pitchFamily="18" charset="0"/>
                          </a:rPr>
                          <a:t>Moulivibazar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6878220"/>
                    </a:ext>
                  </a:extLst>
                </a:tr>
                <a:tr h="336288">
                  <a:tc>
                    <a:txBody>
                      <a:bodyPr/>
                      <a:lstStyle/>
                      <a:p>
                        <a:pPr algn="ctr" fontAlgn="ctr"/>
                        <a:r>
                          <a:rPr lang="en-US" sz="1400" b="0" i="0" u="none" strike="noStrike" dirty="0" err="1">
                            <a:solidFill>
                              <a:srgbClr val="000000"/>
                            </a:solidFill>
                            <a:effectLst/>
                            <a:latin typeface="+mn-lt"/>
                            <a:cs typeface="Times New Roman" panose="02020603050405020304" pitchFamily="18" charset="0"/>
                          </a:rPr>
                          <a:t>Habiganj</a:t>
                        </a:r>
                        <a:endParaRPr lang="en-US" sz="1400" b="0" i="0" u="none" strike="noStrike" dirty="0">
                          <a:solidFill>
                            <a:srgbClr val="000000"/>
                          </a:solidFill>
                          <a:effectLst/>
                          <a:latin typeface="+mn-lt"/>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2134243"/>
                    </a:ext>
                  </a:extLst>
                </a:tr>
                <a:tr h="336288">
                  <a:tc>
                    <a:txBody>
                      <a:bodyPr/>
                      <a:lstStyle/>
                      <a:p>
                        <a:pPr algn="ctr" fontAlgn="ctr"/>
                        <a:r>
                          <a:rPr lang="en-US" sz="1400" b="0" i="0" u="none" strike="noStrike">
                            <a:solidFill>
                              <a:srgbClr val="000000"/>
                            </a:solidFill>
                            <a:effectLst/>
                            <a:latin typeface="+mn-lt"/>
                            <a:cs typeface="Times New Roman" panose="02020603050405020304" pitchFamily="18" charset="0"/>
                          </a:rPr>
                          <a:t>Chattogram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400" b="0" i="0" u="none" strike="noStrike" dirty="0">
                            <a:solidFill>
                              <a:srgbClr val="000000"/>
                            </a:solidFill>
                            <a:effectLst/>
                            <a:latin typeface="+mn-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4840734"/>
                    </a:ext>
                  </a:extLst>
                </a:tr>
                <a:tr h="336288">
                  <a:tc>
                    <a:txBody>
                      <a:bodyPr/>
                      <a:lstStyle/>
                      <a:p>
                        <a:pPr algn="ctr" fontAlgn="ctr"/>
                        <a:r>
                          <a:rPr lang="en-US" sz="1400" b="0" i="0" u="none" strike="noStrike">
                            <a:solidFill>
                              <a:srgbClr val="000000"/>
                            </a:solidFill>
                            <a:effectLst/>
                            <a:latin typeface="+mn-lt"/>
                            <a:cs typeface="Times New Roman" panose="02020603050405020304" pitchFamily="18" charset="0"/>
                          </a:rPr>
                          <a:t>Sylhet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39.4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066272"/>
                    </a:ext>
                  </a:extLst>
                </a:tr>
                <a:tr h="336288">
                  <a:tc>
                    <a:txBody>
                      <a:bodyPr/>
                      <a:lstStyle/>
                      <a:p>
                        <a:pPr algn="ctr" fontAlgn="ctr"/>
                        <a:r>
                          <a:rPr lang="en-US" sz="1400" b="0" i="0" u="none" strike="noStrike">
                            <a:solidFill>
                              <a:srgbClr val="000000"/>
                            </a:solidFill>
                            <a:effectLst/>
                            <a:latin typeface="+mn-lt"/>
                            <a:cs typeface="Times New Roman" panose="02020603050405020304" pitchFamily="18" charset="0"/>
                          </a:rPr>
                          <a:t>Khagracchari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77.77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887182"/>
                    </a:ext>
                  </a:extLst>
                </a:tr>
                <a:tr h="336288">
                  <a:tc>
                    <a:txBody>
                      <a:bodyPr/>
                      <a:lstStyle/>
                      <a:p>
                        <a:pPr algn="ctr" fontAlgn="ctr"/>
                        <a:r>
                          <a:rPr lang="en-US" sz="1400" b="0" i="0" u="none" strike="noStrike" dirty="0" err="1">
                            <a:solidFill>
                              <a:srgbClr val="000000"/>
                            </a:solidFill>
                            <a:effectLst/>
                            <a:latin typeface="+mn-lt"/>
                            <a:cs typeface="Times New Roman" panose="02020603050405020304" pitchFamily="18" charset="0"/>
                          </a:rPr>
                          <a:t>Cumilla</a:t>
                        </a:r>
                        <a:endParaRPr lang="en-US" sz="1400" b="0" i="0" u="none" strike="noStrike" dirty="0">
                          <a:solidFill>
                            <a:srgbClr val="000000"/>
                          </a:solidFill>
                          <a:effectLst/>
                          <a:latin typeface="+mn-lt"/>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71.5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8500972"/>
                    </a:ext>
                  </a:extLst>
                </a:tr>
                <a:tr h="336288">
                  <a:tc>
                    <a:txBody>
                      <a:bodyPr/>
                      <a:lstStyle/>
                      <a:p>
                        <a:pPr algn="ctr" fontAlgn="ctr"/>
                        <a:r>
                          <a:rPr lang="en-US" sz="1400" b="0" i="0" u="none" strike="noStrike" dirty="0">
                            <a:solidFill>
                              <a:srgbClr val="000000"/>
                            </a:solidFill>
                            <a:effectLst/>
                            <a:latin typeface="+mn-lt"/>
                            <a:cs typeface="Times New Roman" panose="02020603050405020304" pitchFamily="18" charset="0"/>
                          </a:rPr>
                          <a:t>Cox's Bazar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62.5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400" b="0" i="0" u="none" strike="noStrike" dirty="0">
                            <a:solidFill>
                              <a:srgbClr val="000000"/>
                            </a:solidFill>
                            <a:effectLst/>
                            <a:latin typeface="+mn-lt"/>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2665603"/>
                    </a:ext>
                  </a:extLst>
                </a:tr>
                <a:tr h="336288">
                  <a:tc>
                    <a:txBody>
                      <a:bodyPr/>
                      <a:lstStyle/>
                      <a:p>
                        <a:pPr algn="ctr" fontAlgn="ctr"/>
                        <a:r>
                          <a:rPr lang="en-US" sz="1400" b="0" i="0" u="none" strike="noStrike" dirty="0" err="1">
                            <a:solidFill>
                              <a:srgbClr val="000000"/>
                            </a:solidFill>
                            <a:effectLst/>
                            <a:latin typeface="+mn-lt"/>
                            <a:cs typeface="Times New Roman" panose="02020603050405020304" pitchFamily="18" charset="0"/>
                          </a:rPr>
                          <a:t>Brahmanbariya</a:t>
                        </a:r>
                        <a:endParaRPr lang="en-US" sz="1400" b="0" i="0" u="none" strike="noStrike" dirty="0">
                          <a:solidFill>
                            <a:srgbClr val="000000"/>
                          </a:solidFill>
                          <a:effectLst/>
                          <a:latin typeface="+mn-lt"/>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400" b="0" i="0" u="none" strike="noStrike" dirty="0">
                            <a:solidFill>
                              <a:srgbClr val="000000"/>
                            </a:solidFill>
                            <a:effectLst/>
                            <a:latin typeface="+mn-lt"/>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400" b="0" i="0" u="none" strike="noStrike" dirty="0">
                            <a:solidFill>
                              <a:srgbClr val="000000"/>
                            </a:solidFill>
                            <a:effectLst/>
                            <a:latin typeface="+mn-lt"/>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5107879"/>
                    </a:ext>
                  </a:extLst>
                </a:tr>
              </a:tbl>
            </a:graphicData>
          </a:graphic>
        </p:graphicFrame>
        <p:sp>
          <p:nvSpPr>
            <p:cNvPr id="10" name="TextBox 9">
              <a:extLst>
                <a:ext uri="{FF2B5EF4-FFF2-40B4-BE49-F238E27FC236}">
                  <a16:creationId xmlns:a16="http://schemas.microsoft.com/office/drawing/2014/main" id="{63586020-5635-29DD-EA27-0160BCA530C5}"/>
                </a:ext>
              </a:extLst>
            </p:cNvPr>
            <p:cNvSpPr txBox="1">
              <a:spLocks/>
            </p:cNvSpPr>
            <p:nvPr/>
          </p:nvSpPr>
          <p:spPr>
            <a:xfrm>
              <a:off x="3141304" y="5784879"/>
              <a:ext cx="6301274" cy="369332"/>
            </a:xfrm>
            <a:prstGeom prst="rect">
              <a:avLst/>
            </a:prstGeom>
            <a:noFill/>
          </p:spPr>
          <p:txBody>
            <a:bodyPr wrap="square" rtlCol="0">
              <a:spAutoFit/>
            </a:bodyPr>
            <a:lstStyle/>
            <a:p>
              <a:r>
                <a:rPr lang="en-US" b="1" dirty="0">
                  <a:latin typeface="Helvetica" pitchFamily="2" charset="0"/>
                </a:rPr>
                <a:t>Table</a:t>
              </a:r>
              <a:r>
                <a:rPr lang="en-US" dirty="0">
                  <a:latin typeface="Helvetica" pitchFamily="2" charset="0"/>
                </a:rPr>
                <a:t>: Normalized Impact of Percentage of Flooded Area</a:t>
              </a:r>
              <a:endParaRPr lang="bn-BD" dirty="0">
                <a:latin typeface="Helvetica" pitchFamily="2" charset="0"/>
              </a:endParaRPr>
            </a:p>
          </p:txBody>
        </p:sp>
      </p:grpSp>
    </p:spTree>
    <p:extLst>
      <p:ext uri="{BB962C8B-B14F-4D97-AF65-F5344CB8AC3E}">
        <p14:creationId xmlns:p14="http://schemas.microsoft.com/office/powerpoint/2010/main" val="2078121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18BD-EF1E-E644-1647-731ADFC27ADC}"/>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9E294F35-C19C-42F4-6F10-483D6EEEE969}"/>
              </a:ext>
            </a:extLst>
          </p:cNvPr>
          <p:cNvSpPr txBox="1"/>
          <p:nvPr/>
        </p:nvSpPr>
        <p:spPr>
          <a:xfrm>
            <a:off x="692593" y="4852570"/>
            <a:ext cx="3814278" cy="3847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bn-B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Vrinda" panose="020B0502040204020203" pitchFamily="34" charset="0"/>
            </a:endParaRPr>
          </a:p>
        </p:txBody>
      </p:sp>
      <p:pic>
        <p:nvPicPr>
          <p:cNvPr id="3" name="Google Shape;173;p28">
            <a:extLst>
              <a:ext uri="{FF2B5EF4-FFF2-40B4-BE49-F238E27FC236}">
                <a16:creationId xmlns:a16="http://schemas.microsoft.com/office/drawing/2014/main" id="{D59529BA-3F40-651A-CA8E-8C5CCF829F5C}"/>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53F6A0FB-42BB-FBAC-5EC2-EB7D9D090DC7}"/>
              </a:ext>
            </a:extLst>
          </p:cNvPr>
          <p:cNvSpPr txBox="1"/>
          <p:nvPr/>
        </p:nvSpPr>
        <p:spPr>
          <a:xfrm>
            <a:off x="593933" y="650121"/>
            <a:ext cx="64600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C00000"/>
                </a:solidFill>
                <a:effectLst/>
                <a:uLnTx/>
                <a:uFillTx/>
                <a:latin typeface="Helvetica" panose="020B0604020202020204" pitchFamily="34" charset="0"/>
                <a:cs typeface="Helvetica" panose="020B0604020202020204" pitchFamily="34" charset="0"/>
              </a:rPr>
              <a:t>RISK MATRIX GENERATION</a:t>
            </a:r>
          </a:p>
        </p:txBody>
      </p:sp>
      <p:sp>
        <p:nvSpPr>
          <p:cNvPr id="6" name="TextBox 5">
            <a:extLst>
              <a:ext uri="{FF2B5EF4-FFF2-40B4-BE49-F238E27FC236}">
                <a16:creationId xmlns:a16="http://schemas.microsoft.com/office/drawing/2014/main" id="{E1F8CE60-F664-6859-AD8F-7E4F0C416E22}"/>
              </a:ext>
            </a:extLst>
          </p:cNvPr>
          <p:cNvSpPr txBox="1"/>
          <p:nvPr/>
        </p:nvSpPr>
        <p:spPr>
          <a:xfrm>
            <a:off x="593933" y="1489461"/>
            <a:ext cx="9695286" cy="415498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rPr>
              <a:t>The Risk Index was calculated by the following formula: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rPr>
              <a:t>	Risk (R) = Hazard (H) * Vulnerability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Helvetica"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rPr>
              <a:t>Hazard (H) = Relative Likelihood</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black"/>
                </a:solidFill>
                <a:latin typeface="Helvetica" pitchFamily="2" charset="0"/>
              </a:rPr>
              <a:t>Vulnerability(V) = Relative Impact (Damage)</a:t>
            </a:r>
            <a:endPar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rPr>
              <a:t>Four different risk zones were determined using different range of risk scores.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Helvetica" pitchFamily="2" charset="0"/>
              <a:ea typeface="+mn-ea"/>
              <a:cs typeface="+mn-cs"/>
            </a:endParaRPr>
          </a:p>
        </p:txBody>
      </p:sp>
      <p:sp>
        <p:nvSpPr>
          <p:cNvPr id="12" name="TextBox 4">
            <a:extLst>
              <a:ext uri="{FF2B5EF4-FFF2-40B4-BE49-F238E27FC236}">
                <a16:creationId xmlns:a16="http://schemas.microsoft.com/office/drawing/2014/main" id="{6FB5F0B5-622F-9E51-75FB-4AEFF2FB246B}"/>
              </a:ext>
            </a:extLst>
          </p:cNvPr>
          <p:cNvSpPr txBox="1"/>
          <p:nvPr/>
        </p:nvSpPr>
        <p:spPr>
          <a:xfrm>
            <a:off x="25896888" y="7607056"/>
            <a:ext cx="185737" cy="2841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bn-BD" sz="1100" b="0" i="0" u="none" strike="noStrike" kern="1200" cap="none" spc="0" normalizeH="0" baseline="0" noProof="0">
              <a:ln>
                <a:noFill/>
              </a:ln>
              <a:solidFill>
                <a:prstClr val="black"/>
              </a:solidFill>
              <a:effectLst/>
              <a:uLnTx/>
              <a:uFillTx/>
              <a:latin typeface="Calibri" panose="020F0502020204030204"/>
              <a:ea typeface="+mn-ea"/>
              <a:cs typeface="Vrinda" panose="020B0502040204020203" pitchFamily="34" charset="0"/>
            </a:endParaRPr>
          </a:p>
        </p:txBody>
      </p:sp>
      <p:graphicFrame>
        <p:nvGraphicFramePr>
          <p:cNvPr id="17" name="Table 16">
            <a:extLst>
              <a:ext uri="{FF2B5EF4-FFF2-40B4-BE49-F238E27FC236}">
                <a16:creationId xmlns:a16="http://schemas.microsoft.com/office/drawing/2014/main" id="{9112BDC2-AE90-7F19-DDA7-08EBE0E8EFF5}"/>
              </a:ext>
            </a:extLst>
          </p:cNvPr>
          <p:cNvGraphicFramePr>
            <a:graphicFrameLocks noGrp="1"/>
          </p:cNvGraphicFramePr>
          <p:nvPr>
            <p:extLst/>
          </p:nvPr>
        </p:nvGraphicFramePr>
        <p:xfrm>
          <a:off x="-3213100" y="1339850"/>
          <a:ext cx="2019300" cy="237744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1494777838"/>
                    </a:ext>
                  </a:extLst>
                </a:gridCol>
                <a:gridCol w="673100">
                  <a:extLst>
                    <a:ext uri="{9D8B030D-6E8A-4147-A177-3AD203B41FA5}">
                      <a16:colId xmlns:a16="http://schemas.microsoft.com/office/drawing/2014/main" val="231365822"/>
                    </a:ext>
                  </a:extLst>
                </a:gridCol>
                <a:gridCol w="673100">
                  <a:extLst>
                    <a:ext uri="{9D8B030D-6E8A-4147-A177-3AD203B41FA5}">
                      <a16:colId xmlns:a16="http://schemas.microsoft.com/office/drawing/2014/main" val="2724118319"/>
                    </a:ext>
                  </a:extLst>
                </a:gridCol>
              </a:tblGrid>
              <a:tr h="396240">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1341498789"/>
                  </a:ext>
                </a:extLst>
              </a:tr>
              <a:tr h="396240">
                <a:tc>
                  <a:txBody>
                    <a:bodyPr/>
                    <a:lstStyle/>
                    <a:p>
                      <a:pPr algn="ctr" fontAlgn="ctr"/>
                      <a:r>
                        <a:rPr lang="en-US" sz="1600" u="none" strike="noStrike">
                          <a:effectLst/>
                        </a:rPr>
                        <a:t>Key</a:t>
                      </a:r>
                      <a:endParaRPr lang="en-US" sz="16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3088336336"/>
                  </a:ext>
                </a:extLst>
              </a:tr>
              <a:tr h="396240">
                <a:tc>
                  <a:txBody>
                    <a:bodyPr/>
                    <a:lstStyle/>
                    <a:p>
                      <a:pPr algn="l" fontAlgn="b"/>
                      <a:r>
                        <a:rPr lang="bn-BD" sz="1100" u="none" strike="noStrike">
                          <a:effectLst/>
                        </a:rPr>
                        <a:t> </a:t>
                      </a:r>
                      <a:endParaRPr lang="bn-BD" sz="1100" b="0" i="0" u="none" strike="noStrike">
                        <a:solidFill>
                          <a:srgbClr val="FF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Very High</a:t>
                      </a:r>
                      <a:endParaRPr lang="en-US" sz="1100" b="0" i="0" u="none" strike="noStrike">
                        <a:solidFill>
                          <a:srgbClr val="000000"/>
                        </a:solidFill>
                        <a:effectLst/>
                        <a:latin typeface="Vrinda" panose="020B0502040204020203" pitchFamily="34"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487487275"/>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High</a:t>
                      </a:r>
                      <a:endParaRPr lang="en-US" sz="1100" b="0" i="0" u="none" strike="noStrike">
                        <a:solidFill>
                          <a:srgbClr val="000000"/>
                        </a:solidFill>
                        <a:effectLst/>
                        <a:latin typeface="Vrinda" panose="020B0502040204020203" pitchFamily="34"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1442997879"/>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Medium </a:t>
                      </a:r>
                      <a:endParaRPr lang="en-US" sz="1100" b="0" i="0" u="none" strike="noStrike">
                        <a:solidFill>
                          <a:srgbClr val="000000"/>
                        </a:solidFill>
                        <a:effectLst/>
                        <a:latin typeface="Vrinda" panose="020B0502040204020203" pitchFamily="34" charset="0"/>
                      </a:endParaRPr>
                    </a:p>
                  </a:txBody>
                  <a:tcPr marL="0" marR="0" marT="0" marB="0" anchor="ctr"/>
                </a:tc>
                <a:tc rowSpan="2">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4010885921"/>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dirty="0">
                          <a:effectLst/>
                        </a:rPr>
                        <a:t>Low</a:t>
                      </a:r>
                      <a:endParaRPr lang="en-US" sz="1100" b="0" i="0" u="none" strike="noStrike" dirty="0">
                        <a:solidFill>
                          <a:srgbClr val="000000"/>
                        </a:solidFill>
                        <a:effectLst/>
                        <a:latin typeface="Vrinda" panose="020B0502040204020203" pitchFamily="34" charset="0"/>
                      </a:endParaRPr>
                    </a:p>
                  </a:txBody>
                  <a:tcPr marL="0" marR="0" marT="0" marB="0" anchor="ctr"/>
                </a:tc>
                <a:tc vMerge="1">
                  <a:txBody>
                    <a:bodyPr/>
                    <a:lstStyle/>
                    <a:p>
                      <a:endParaRPr lang="bn-BD"/>
                    </a:p>
                  </a:txBody>
                  <a:tcPr/>
                </a:tc>
                <a:extLst>
                  <a:ext uri="{0D108BD9-81ED-4DB2-BD59-A6C34878D82A}">
                    <a16:rowId xmlns:a16="http://schemas.microsoft.com/office/drawing/2014/main" val="2054519914"/>
                  </a:ext>
                </a:extLst>
              </a:tr>
            </a:tbl>
          </a:graphicData>
        </a:graphic>
      </p:graphicFrame>
      <p:sp>
        <p:nvSpPr>
          <p:cNvPr id="18" name="TextBox 4">
            <a:extLst>
              <a:ext uri="{FF2B5EF4-FFF2-40B4-BE49-F238E27FC236}">
                <a16:creationId xmlns:a16="http://schemas.microsoft.com/office/drawing/2014/main" id="{6FB5F0B5-622F-9E51-75FB-4AEFF2FB246B}"/>
              </a:ext>
            </a:extLst>
          </p:cNvPr>
          <p:cNvSpPr txBox="1"/>
          <p:nvPr/>
        </p:nvSpPr>
        <p:spPr>
          <a:xfrm>
            <a:off x="15219363" y="5233988"/>
            <a:ext cx="185737" cy="2841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bn-BD" sz="1100" b="0" i="0" u="none" strike="noStrike" kern="1200" cap="none" spc="0" normalizeH="0" baseline="0" noProof="0">
              <a:ln>
                <a:noFill/>
              </a:ln>
              <a:solidFill>
                <a:prstClr val="black"/>
              </a:solidFill>
              <a:effectLst/>
              <a:uLnTx/>
              <a:uFillTx/>
              <a:latin typeface="Calibri" panose="020F0502020204030204"/>
              <a:ea typeface="+mn-ea"/>
              <a:cs typeface="Vrinda" panose="020B0502040204020203" pitchFamily="34" charset="0"/>
            </a:endParaRPr>
          </a:p>
        </p:txBody>
      </p:sp>
    </p:spTree>
    <p:extLst>
      <p:ext uri="{BB962C8B-B14F-4D97-AF65-F5344CB8AC3E}">
        <p14:creationId xmlns:p14="http://schemas.microsoft.com/office/powerpoint/2010/main" val="31754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67D5B-B4F9-47ED-4901-32A04275357F}"/>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5044DA5F-93A9-9ADD-8E67-1854BB05A772}"/>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8DF1F1F6-8F1B-7ADF-7210-D743EEF7009E}"/>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94EBEB40-4E54-017D-3F43-B90136A1482E}"/>
              </a:ext>
            </a:extLst>
          </p:cNvPr>
          <p:cNvSpPr txBox="1"/>
          <p:nvPr/>
        </p:nvSpPr>
        <p:spPr>
          <a:xfrm>
            <a:off x="593933" y="650121"/>
            <a:ext cx="6460010"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RISK MATRIX GENERATION</a:t>
            </a:r>
          </a:p>
        </p:txBody>
      </p:sp>
      <p:graphicFrame>
        <p:nvGraphicFramePr>
          <p:cNvPr id="8" name="Table 7">
            <a:extLst>
              <a:ext uri="{FF2B5EF4-FFF2-40B4-BE49-F238E27FC236}">
                <a16:creationId xmlns:a16="http://schemas.microsoft.com/office/drawing/2014/main" id="{39518F05-71C5-E483-BFF1-FE5C2384C19E}"/>
              </a:ext>
            </a:extLst>
          </p:cNvPr>
          <p:cNvGraphicFramePr>
            <a:graphicFrameLocks noGrp="1"/>
          </p:cNvGraphicFramePr>
          <p:nvPr>
            <p:extLst>
              <p:ext uri="{D42A27DB-BD31-4B8C-83A1-F6EECF244321}">
                <p14:modId xmlns:p14="http://schemas.microsoft.com/office/powerpoint/2010/main" val="2980544401"/>
              </p:ext>
            </p:extLst>
          </p:nvPr>
        </p:nvGraphicFramePr>
        <p:xfrm>
          <a:off x="1258025" y="1940051"/>
          <a:ext cx="5493601" cy="3647608"/>
        </p:xfrm>
        <a:graphic>
          <a:graphicData uri="http://schemas.openxmlformats.org/drawingml/2006/table">
            <a:tbl>
              <a:tblPr/>
              <a:tblGrid>
                <a:gridCol w="665282">
                  <a:extLst>
                    <a:ext uri="{9D8B030D-6E8A-4147-A177-3AD203B41FA5}">
                      <a16:colId xmlns:a16="http://schemas.microsoft.com/office/drawing/2014/main" val="2191694363"/>
                    </a:ext>
                  </a:extLst>
                </a:gridCol>
                <a:gridCol w="433439">
                  <a:extLst>
                    <a:ext uri="{9D8B030D-6E8A-4147-A177-3AD203B41FA5}">
                      <a16:colId xmlns:a16="http://schemas.microsoft.com/office/drawing/2014/main" val="2275421789"/>
                    </a:ext>
                  </a:extLst>
                </a:gridCol>
                <a:gridCol w="549360">
                  <a:extLst>
                    <a:ext uri="{9D8B030D-6E8A-4147-A177-3AD203B41FA5}">
                      <a16:colId xmlns:a16="http://schemas.microsoft.com/office/drawing/2014/main" val="3441313119"/>
                    </a:ext>
                  </a:extLst>
                </a:gridCol>
                <a:gridCol w="549360">
                  <a:extLst>
                    <a:ext uri="{9D8B030D-6E8A-4147-A177-3AD203B41FA5}">
                      <a16:colId xmlns:a16="http://schemas.microsoft.com/office/drawing/2014/main" val="1736625933"/>
                    </a:ext>
                  </a:extLst>
                </a:gridCol>
                <a:gridCol w="549360">
                  <a:extLst>
                    <a:ext uri="{9D8B030D-6E8A-4147-A177-3AD203B41FA5}">
                      <a16:colId xmlns:a16="http://schemas.microsoft.com/office/drawing/2014/main" val="4264102732"/>
                    </a:ext>
                  </a:extLst>
                </a:gridCol>
                <a:gridCol w="549360">
                  <a:extLst>
                    <a:ext uri="{9D8B030D-6E8A-4147-A177-3AD203B41FA5}">
                      <a16:colId xmlns:a16="http://schemas.microsoft.com/office/drawing/2014/main" val="120374226"/>
                    </a:ext>
                  </a:extLst>
                </a:gridCol>
                <a:gridCol w="549360">
                  <a:extLst>
                    <a:ext uri="{9D8B030D-6E8A-4147-A177-3AD203B41FA5}">
                      <a16:colId xmlns:a16="http://schemas.microsoft.com/office/drawing/2014/main" val="4033659776"/>
                    </a:ext>
                  </a:extLst>
                </a:gridCol>
                <a:gridCol w="549360">
                  <a:extLst>
                    <a:ext uri="{9D8B030D-6E8A-4147-A177-3AD203B41FA5}">
                      <a16:colId xmlns:a16="http://schemas.microsoft.com/office/drawing/2014/main" val="1507390705"/>
                    </a:ext>
                  </a:extLst>
                </a:gridCol>
                <a:gridCol w="549360">
                  <a:extLst>
                    <a:ext uri="{9D8B030D-6E8A-4147-A177-3AD203B41FA5}">
                      <a16:colId xmlns:a16="http://schemas.microsoft.com/office/drawing/2014/main" val="2878452967"/>
                    </a:ext>
                  </a:extLst>
                </a:gridCol>
                <a:gridCol w="549360">
                  <a:extLst>
                    <a:ext uri="{9D8B030D-6E8A-4147-A177-3AD203B41FA5}">
                      <a16:colId xmlns:a16="http://schemas.microsoft.com/office/drawing/2014/main" val="1716888052"/>
                    </a:ext>
                  </a:extLst>
                </a:gridCol>
              </a:tblGrid>
              <a:tr h="540566">
                <a:tc rowSpan="5">
                  <a:txBody>
                    <a:bodyPr/>
                    <a:lstStyle/>
                    <a:p>
                      <a:pPr algn="ctr" fontAlgn="ctr"/>
                      <a:r>
                        <a:rPr lang="en-US" sz="1600" b="0" i="0" u="none" strike="noStrike" dirty="0">
                          <a:solidFill>
                            <a:srgbClr val="000000"/>
                          </a:solidFill>
                          <a:effectLst/>
                          <a:latin typeface="Times New Roman" panose="02020603050405020304" pitchFamily="18" charset="0"/>
                        </a:rPr>
                        <a:t>Relative Impact</a:t>
                      </a:r>
                    </a:p>
                  </a:txBody>
                  <a:tcPr marL="0" marR="0" marT="0" marB="0" vert="vert270" anchor="ctr">
                    <a:lnL>
                      <a:noFill/>
                    </a:lnL>
                    <a:lnR>
                      <a:noFill/>
                    </a:lnR>
                    <a:lnT>
                      <a:noFill/>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5</a:t>
                      </a:r>
                    </a:p>
                  </a:txBody>
                  <a:tcPr marL="0" marR="0" marT="0" marB="0" anchor="ctr">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bn-BD" sz="1100" b="0" i="0" u="none" strike="noStrike">
                          <a:solidFill>
                            <a:srgbClr val="000000"/>
                          </a:solidFill>
                          <a:effectLst/>
                          <a:latin typeface="Vrinda" panose="020B0502040204020203"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a:solidFill>
                            <a:srgbClr val="000000"/>
                          </a:solidFill>
                          <a:effectLst/>
                          <a:latin typeface="Vrinda" panose="020B0502040204020203"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bn-BD" sz="1100" b="0" i="0" u="none" strike="noStrike">
                          <a:solidFill>
                            <a:srgbClr val="000000"/>
                          </a:solidFill>
                          <a:effectLst/>
                          <a:latin typeface="Vrinda" panose="020B0502040204020203"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bn-BD" sz="1100" b="0" i="0" u="none" strike="noStrike">
                          <a:solidFill>
                            <a:srgbClr val="000000"/>
                          </a:solidFill>
                          <a:effectLst/>
                          <a:latin typeface="Vrinda" panose="020B0502040204020203"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1600" b="1" i="0" u="none" strike="noStrike">
                          <a:solidFill>
                            <a:srgbClr val="000000"/>
                          </a:solidFill>
                          <a:effectLst/>
                          <a:latin typeface="Times New Roman" panose="02020603050405020304" pitchFamily="18" charset="0"/>
                        </a:rPr>
                        <a:t>Key</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773764502"/>
                  </a:ext>
                </a:extLst>
              </a:tr>
              <a:tr h="540566">
                <a:tc vMerge="1">
                  <a:txBody>
                    <a:bodyPr/>
                    <a:lstStyle/>
                    <a:p>
                      <a:endParaRPr lang="bn-BD"/>
                    </a:p>
                  </a:txBody>
                  <a:tcPr/>
                </a:tc>
                <a:tc>
                  <a:txBody>
                    <a:bodyPr/>
                    <a:lstStyle/>
                    <a:p>
                      <a:pPr algn="ctr" fontAlgn="ctr"/>
                      <a:r>
                        <a:rPr lang="bn-BD" sz="1100" b="1" i="0" u="none" strike="noStrike">
                          <a:solidFill>
                            <a:srgbClr val="000000"/>
                          </a:solidFill>
                          <a:effectLst/>
                          <a:latin typeface="Vrinda" panose="020B0502040204020203" pitchFamily="34" charset="0"/>
                        </a:rPr>
                        <a:t>4</a:t>
                      </a:r>
                    </a:p>
                  </a:txBody>
                  <a:tcPr marL="0" marR="0" marT="0" marB="0" anchor="ctr">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bn-BD" sz="1100" b="0" i="0" u="none" strike="noStrike">
                          <a:solidFill>
                            <a:srgbClr val="000000"/>
                          </a:solidFill>
                          <a:effectLst/>
                          <a:latin typeface="Vrinda" panose="020B0502040204020203"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dirty="0">
                          <a:solidFill>
                            <a:srgbClr val="000000"/>
                          </a:solidFill>
                          <a:effectLst/>
                          <a:latin typeface="Vrinda" panose="020B0502040204020203"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a:solidFill>
                            <a:srgbClr val="000000"/>
                          </a:solidFill>
                          <a:effectLst/>
                          <a:latin typeface="Vrinda" panose="020B0502040204020203"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bn-BD" sz="1100" b="0" i="0" u="none" strike="noStrike" dirty="0">
                          <a:solidFill>
                            <a:srgbClr val="000000"/>
                          </a:solidFill>
                          <a:effectLst/>
                          <a:latin typeface="Vrinda" panose="020B0502040204020203"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bn-BD" sz="1100" b="0" i="0" u="none" strike="noStrike" dirty="0">
                          <a:solidFill>
                            <a:srgbClr val="000000"/>
                          </a:solidFill>
                          <a:effectLst/>
                          <a:latin typeface="Vrinda" panose="020B0502040204020203"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bn-BD" sz="1100" b="0" i="0" u="none" strike="noStrike">
                          <a:solidFill>
                            <a:srgbClr val="FF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0" i="0" u="none" strike="noStrike">
                          <a:solidFill>
                            <a:srgbClr val="000000"/>
                          </a:solidFill>
                          <a:effectLst/>
                          <a:latin typeface="Vrinda" panose="020B0502040204020203" pitchFamily="34" charset="0"/>
                        </a:rPr>
                        <a:t>Very High</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370677938"/>
                  </a:ext>
                </a:extLst>
              </a:tr>
              <a:tr h="540566">
                <a:tc vMerge="1">
                  <a:txBody>
                    <a:bodyPr/>
                    <a:lstStyle/>
                    <a:p>
                      <a:endParaRPr lang="bn-BD"/>
                    </a:p>
                  </a:txBody>
                  <a:tcPr/>
                </a:tc>
                <a:tc>
                  <a:txBody>
                    <a:bodyPr/>
                    <a:lstStyle/>
                    <a:p>
                      <a:pPr algn="ctr" fontAlgn="ctr"/>
                      <a:r>
                        <a:rPr lang="bn-BD" sz="1100" b="1" i="0" u="none" strike="noStrike">
                          <a:solidFill>
                            <a:srgbClr val="000000"/>
                          </a:solidFill>
                          <a:effectLst/>
                          <a:latin typeface="Vrinda" panose="020B0502040204020203" pitchFamily="34" charset="0"/>
                        </a:rPr>
                        <a:t>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bn-BD" sz="1100" b="0" i="0" u="none" strike="noStrike">
                          <a:solidFill>
                            <a:srgbClr val="000000"/>
                          </a:solidFill>
                          <a:effectLst/>
                          <a:latin typeface="Vrinda" panose="020B0502040204020203"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dirty="0">
                          <a:solidFill>
                            <a:srgbClr val="000000"/>
                          </a:solidFill>
                          <a:effectLst/>
                          <a:latin typeface="Vrinda" panose="020B0502040204020203"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a:solidFill>
                            <a:srgbClr val="000000"/>
                          </a:solidFill>
                          <a:effectLst/>
                          <a:latin typeface="Vrinda" panose="020B0502040204020203"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bn-BD" sz="1100" b="0" i="0" u="none" strike="noStrike">
                          <a:solidFill>
                            <a:srgbClr val="000000"/>
                          </a:solidFill>
                          <a:effectLst/>
                          <a:latin typeface="Vrinda" panose="020B0502040204020203"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bn-BD" sz="1100" b="0" i="0" u="none" strike="noStrike">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100" b="0" i="0" u="none" strike="noStrike">
                          <a:solidFill>
                            <a:srgbClr val="000000"/>
                          </a:solidFill>
                          <a:effectLst/>
                          <a:latin typeface="Vrinda" panose="020B0502040204020203" pitchFamily="34" charset="0"/>
                        </a:rPr>
                        <a:t>High</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376827204"/>
                  </a:ext>
                </a:extLst>
              </a:tr>
              <a:tr h="540566">
                <a:tc vMerge="1">
                  <a:txBody>
                    <a:bodyPr/>
                    <a:lstStyle/>
                    <a:p>
                      <a:endParaRPr lang="bn-BD"/>
                    </a:p>
                  </a:txBody>
                  <a:tcPr/>
                </a:tc>
                <a:tc>
                  <a:txBody>
                    <a:bodyPr/>
                    <a:lstStyle/>
                    <a:p>
                      <a:pPr algn="ctr" fontAlgn="ctr"/>
                      <a:r>
                        <a:rPr lang="bn-BD" sz="1100" b="1" i="0" u="none" strike="noStrike">
                          <a:solidFill>
                            <a:srgbClr val="000000"/>
                          </a:solidFill>
                          <a:effectLst/>
                          <a:latin typeface="Vrinda" panose="020B0502040204020203" pitchFamily="34" charset="0"/>
                        </a:rPr>
                        <a:t>2</a:t>
                      </a:r>
                    </a:p>
                  </a:txBody>
                  <a:tcPr marL="0" marR="0" marT="0" marB="0" anchor="ctr">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bn-BD" sz="1100" b="0" i="0" u="none" strike="noStrike">
                          <a:solidFill>
                            <a:srgbClr val="000000"/>
                          </a:solidFill>
                          <a:effectLst/>
                          <a:latin typeface="Vrinda" panose="020B0502040204020203"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a:solidFill>
                            <a:srgbClr val="000000"/>
                          </a:solidFill>
                          <a:effectLst/>
                          <a:latin typeface="Vrinda" panose="020B0502040204020203"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bn-BD" sz="1100" b="0" i="0" u="none" strike="noStrike">
                          <a:solidFill>
                            <a:srgbClr val="000000"/>
                          </a:solidFill>
                          <a:effectLst/>
                          <a:latin typeface="Vrinda" panose="020B0502040204020203"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bn-BD" sz="1100" b="0" i="0" u="none" strike="noStrike">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0" i="0" u="none" strike="noStrike">
                          <a:solidFill>
                            <a:srgbClr val="000000"/>
                          </a:solidFill>
                          <a:effectLst/>
                          <a:latin typeface="Vrinda" panose="020B0502040204020203" pitchFamily="34" charset="0"/>
                        </a:rPr>
                        <a:t>Medium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643000410"/>
                  </a:ext>
                </a:extLst>
              </a:tr>
              <a:tr h="580936">
                <a:tc vMerge="1">
                  <a:txBody>
                    <a:bodyPr/>
                    <a:lstStyle/>
                    <a:p>
                      <a:endParaRPr lang="bn-BD"/>
                    </a:p>
                  </a:txBody>
                  <a:tcPr/>
                </a:tc>
                <a:tc>
                  <a:txBody>
                    <a:bodyPr/>
                    <a:lstStyle/>
                    <a:p>
                      <a:pPr algn="ctr" fontAlgn="ctr"/>
                      <a:r>
                        <a:rPr lang="bn-BD" sz="1100" b="1" i="0" u="none" strike="noStrike">
                          <a:solidFill>
                            <a:srgbClr val="000000"/>
                          </a:solidFill>
                          <a:effectLst/>
                          <a:latin typeface="Vrinda" panose="020B0502040204020203" pitchFamily="34" charset="0"/>
                        </a:rPr>
                        <a:t>1</a:t>
                      </a:r>
                    </a:p>
                  </a:txBody>
                  <a:tcPr marL="0" marR="0" marT="0" marB="0" anchor="ctr">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bn-BD" sz="1100" b="0" i="0" u="none" strike="noStrike">
                          <a:solidFill>
                            <a:srgbClr val="000000"/>
                          </a:solidFill>
                          <a:effectLst/>
                          <a:latin typeface="Vrinda" panose="020B0502040204020203"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dirty="0">
                          <a:solidFill>
                            <a:srgbClr val="000000"/>
                          </a:solidFill>
                          <a:effectLst/>
                          <a:latin typeface="Vrinda" panose="020B0502040204020203"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bn-BD" sz="1100" b="0" i="0" u="none" strike="noStrike">
                          <a:solidFill>
                            <a:srgbClr val="000000"/>
                          </a:solidFill>
                          <a:effectLst/>
                          <a:latin typeface="Vrinda" panose="020B0502040204020203"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bn-BD" sz="1100" b="0" i="0" u="none" strike="noStrike">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0" i="0" u="none" strike="noStrike">
                          <a:solidFill>
                            <a:srgbClr val="000000"/>
                          </a:solidFill>
                          <a:effectLst/>
                          <a:latin typeface="Vrinda" panose="020B0502040204020203" pitchFamily="34" charset="0"/>
                        </a:rPr>
                        <a:t>Low</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577465739"/>
                  </a:ext>
                </a:extLst>
              </a:tr>
              <a:tr h="540566">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tc>
                  <a:txBody>
                    <a:bodyPr/>
                    <a:lstStyle/>
                    <a:p>
                      <a:pPr algn="ctr" fontAlgn="ctr"/>
                      <a:endParaRPr lang="bn-BD" sz="1100" b="0" i="0" u="none" strike="noStrike">
                        <a:solidFill>
                          <a:srgbClr val="000000"/>
                        </a:solidFill>
                        <a:effectLst/>
                        <a:latin typeface="Vrinda" panose="020B0502040204020203" pitchFamily="34" charset="0"/>
                      </a:endParaRPr>
                    </a:p>
                  </a:txBody>
                  <a:tcPr marL="0" marR="0" marT="0" marB="0" anchor="ctr">
                    <a:lnL>
                      <a:noFill/>
                    </a:lnL>
                    <a:lnR>
                      <a:noFill/>
                    </a:lnR>
                    <a:lnT>
                      <a:noFill/>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bn-BD" sz="1100" b="1" i="0" u="none" strike="noStrike">
                          <a:solidFill>
                            <a:srgbClr val="000000"/>
                          </a:solidFill>
                          <a:effectLst/>
                          <a:latin typeface="Vrinda" panose="020B0502040204020203" pitchFamily="34" charset="0"/>
                        </a:rPr>
                        <a:t>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867391542"/>
                  </a:ext>
                </a:extLst>
              </a:tr>
              <a:tr h="363842">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tc gridSpan="6">
                  <a:txBody>
                    <a:bodyPr/>
                    <a:lstStyle/>
                    <a:p>
                      <a:pPr algn="ctr" fontAlgn="b"/>
                      <a:r>
                        <a:rPr lang="en-US" sz="1600" b="0" i="0" u="none" strike="noStrike">
                          <a:solidFill>
                            <a:srgbClr val="000000"/>
                          </a:solidFill>
                          <a:effectLst/>
                          <a:latin typeface="Times New Roman" panose="02020603050405020304" pitchFamily="18" charset="0"/>
                        </a:rPr>
                        <a:t>Relative Likelihood</a:t>
                      </a:r>
                    </a:p>
                  </a:txBody>
                  <a:tcPr marL="0" marR="0" marT="0" marB="0" anchor="b">
                    <a:lnL>
                      <a:noFill/>
                    </a:lnL>
                    <a:lnR>
                      <a:noFill/>
                    </a:lnR>
                    <a:lnT>
                      <a:noFill/>
                    </a:lnT>
                    <a:lnB>
                      <a:noFill/>
                    </a:lnB>
                    <a:noFill/>
                  </a:tcPr>
                </a:tc>
                <a:tc hMerge="1">
                  <a:txBody>
                    <a:bodyPr/>
                    <a:lstStyle/>
                    <a:p>
                      <a:endParaRPr lang="bn-BD"/>
                    </a:p>
                  </a:txBody>
                  <a:tcPr/>
                </a:tc>
                <a:tc hMerge="1">
                  <a:txBody>
                    <a:bodyPr/>
                    <a:lstStyle/>
                    <a:p>
                      <a:endParaRPr lang="bn-BD"/>
                    </a:p>
                  </a:txBody>
                  <a:tcPr/>
                </a:tc>
                <a:tc hMerge="1">
                  <a:txBody>
                    <a:bodyPr/>
                    <a:lstStyle/>
                    <a:p>
                      <a:endParaRPr lang="bn-BD"/>
                    </a:p>
                  </a:txBody>
                  <a:tcPr/>
                </a:tc>
                <a:tc hMerge="1">
                  <a:txBody>
                    <a:bodyPr/>
                    <a:lstStyle/>
                    <a:p>
                      <a:endParaRPr lang="bn-BD"/>
                    </a:p>
                  </a:txBody>
                  <a:tcPr/>
                </a:tc>
                <a:tc hMerge="1">
                  <a:txBody>
                    <a:bodyPr/>
                    <a:lstStyle/>
                    <a:p>
                      <a:endParaRPr lang="bn-BD"/>
                    </a:p>
                  </a:txBody>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lnL>
                      <a:noFill/>
                    </a:lnL>
                    <a:lnR>
                      <a:noFill/>
                    </a:lnR>
                    <a:lnT>
                      <a:noFill/>
                    </a:lnT>
                    <a:lnB>
                      <a:noFill/>
                    </a:lnB>
                    <a:noFill/>
                  </a:tcPr>
                </a:tc>
                <a:tc>
                  <a:txBody>
                    <a:bodyPr/>
                    <a:lstStyle/>
                    <a:p>
                      <a:pPr algn="l" fontAlgn="b"/>
                      <a:endParaRPr lang="bn-BD" sz="1100" b="0" i="0" u="none" strike="noStrike" dirty="0">
                        <a:solidFill>
                          <a:srgbClr val="000000"/>
                        </a:solidFill>
                        <a:effectLst/>
                        <a:latin typeface="Vrinda" panose="020B0502040204020203"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047066926"/>
                  </a:ext>
                </a:extLst>
              </a:tr>
            </a:tbl>
          </a:graphicData>
        </a:graphic>
      </p:graphicFrame>
      <p:graphicFrame>
        <p:nvGraphicFramePr>
          <p:cNvPr id="7" name="Table 6">
            <a:extLst>
              <a:ext uri="{FF2B5EF4-FFF2-40B4-BE49-F238E27FC236}">
                <a16:creationId xmlns:a16="http://schemas.microsoft.com/office/drawing/2014/main" id="{F8C754D1-8C4E-4EE5-87F1-C1091B9095E4}"/>
              </a:ext>
            </a:extLst>
          </p:cNvPr>
          <p:cNvGraphicFramePr>
            <a:graphicFrameLocks noGrp="1"/>
          </p:cNvGraphicFramePr>
          <p:nvPr>
            <p:extLst>
              <p:ext uri="{D42A27DB-BD31-4B8C-83A1-F6EECF244321}">
                <p14:modId xmlns:p14="http://schemas.microsoft.com/office/powerpoint/2010/main" val="2919100866"/>
              </p:ext>
            </p:extLst>
          </p:nvPr>
        </p:nvGraphicFramePr>
        <p:xfrm>
          <a:off x="8565049" y="3267610"/>
          <a:ext cx="1346200" cy="1584960"/>
        </p:xfrm>
        <a:graphic>
          <a:graphicData uri="http://schemas.openxmlformats.org/drawingml/2006/table">
            <a:tbl>
              <a:tblPr/>
              <a:tblGrid>
                <a:gridCol w="673100">
                  <a:extLst>
                    <a:ext uri="{9D8B030D-6E8A-4147-A177-3AD203B41FA5}">
                      <a16:colId xmlns:a16="http://schemas.microsoft.com/office/drawing/2014/main" val="2251417825"/>
                    </a:ext>
                  </a:extLst>
                </a:gridCol>
                <a:gridCol w="673100">
                  <a:extLst>
                    <a:ext uri="{9D8B030D-6E8A-4147-A177-3AD203B41FA5}">
                      <a16:colId xmlns:a16="http://schemas.microsoft.com/office/drawing/2014/main" val="3658219298"/>
                    </a:ext>
                  </a:extLst>
                </a:gridCol>
              </a:tblGrid>
              <a:tr h="396240">
                <a:tc>
                  <a:txBody>
                    <a:bodyPr/>
                    <a:lstStyle/>
                    <a:p>
                      <a:pPr algn="l" fontAlgn="b"/>
                      <a:r>
                        <a:rPr lang="bn-BD" sz="1100" b="0" i="0" u="none" strike="noStrike" dirty="0">
                          <a:solidFill>
                            <a:srgbClr val="FF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100" b="1" i="0" u="none" strike="noStrike" dirty="0">
                          <a:solidFill>
                            <a:srgbClr val="000000"/>
                          </a:solidFill>
                          <a:effectLst/>
                          <a:latin typeface="Vrinda" panose="020B0502040204020203" pitchFamily="34" charset="0"/>
                        </a:rPr>
                        <a:t>Very High</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137354907"/>
                  </a:ext>
                </a:extLst>
              </a:tr>
              <a:tr h="396240">
                <a:tc>
                  <a:txBody>
                    <a:bodyPr/>
                    <a:lstStyle/>
                    <a:p>
                      <a:pPr algn="l" fontAlgn="b"/>
                      <a:r>
                        <a:rPr lang="bn-BD" sz="1100" b="0" i="0" u="none" strike="noStrike">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100" b="1" i="0" u="none" strike="noStrike">
                          <a:solidFill>
                            <a:srgbClr val="000000"/>
                          </a:solidFill>
                          <a:effectLst/>
                          <a:latin typeface="Vrinda" panose="020B0502040204020203" pitchFamily="34" charset="0"/>
                        </a:rPr>
                        <a:t>High</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41262528"/>
                  </a:ext>
                </a:extLst>
              </a:tr>
              <a:tr h="396240">
                <a:tc>
                  <a:txBody>
                    <a:bodyPr/>
                    <a:lstStyle/>
                    <a:p>
                      <a:pPr algn="l" fontAlgn="b"/>
                      <a:r>
                        <a:rPr lang="bn-BD" sz="1100" b="0" i="0" u="none" strike="noStrike" dirty="0">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effectLst/>
                          <a:latin typeface="Vrinda" panose="020B0502040204020203" pitchFamily="34" charset="0"/>
                        </a:rPr>
                        <a:t>Medium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524830810"/>
                  </a:ext>
                </a:extLst>
              </a:tr>
              <a:tr h="396240">
                <a:tc>
                  <a:txBody>
                    <a:bodyPr/>
                    <a:lstStyle/>
                    <a:p>
                      <a:pPr algn="l" fontAlgn="b"/>
                      <a:r>
                        <a:rPr lang="bn-BD" sz="1100" b="0" i="0" u="none" strike="noStrike">
                          <a:solidFill>
                            <a:srgbClr val="000000"/>
                          </a:solidFill>
                          <a:effectLst/>
                          <a:latin typeface="Vrinda" panose="020B05020402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100" b="1" i="0" u="none" strike="noStrike" dirty="0">
                          <a:solidFill>
                            <a:srgbClr val="000000"/>
                          </a:solidFill>
                          <a:effectLst/>
                          <a:latin typeface="Vrinda" panose="020B0502040204020203" pitchFamily="34" charset="0"/>
                        </a:rPr>
                        <a:t>Low</a:t>
                      </a:r>
                    </a:p>
                  </a:txBody>
                  <a:tcPr marL="0" marR="0" marT="0" marB="0" anchor="ctr">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145425173"/>
                  </a:ext>
                </a:extLst>
              </a:tr>
            </a:tbl>
          </a:graphicData>
        </a:graphic>
      </p:graphicFrame>
      <p:graphicFrame>
        <p:nvGraphicFramePr>
          <p:cNvPr id="9" name="Table 8">
            <a:extLst>
              <a:ext uri="{FF2B5EF4-FFF2-40B4-BE49-F238E27FC236}">
                <a16:creationId xmlns:a16="http://schemas.microsoft.com/office/drawing/2014/main" id="{C6BC3B8B-40D8-46AD-8784-F54879882C40}"/>
              </a:ext>
            </a:extLst>
          </p:cNvPr>
          <p:cNvGraphicFramePr>
            <a:graphicFrameLocks noGrp="1"/>
          </p:cNvGraphicFramePr>
          <p:nvPr>
            <p:extLst>
              <p:ext uri="{D42A27DB-BD31-4B8C-83A1-F6EECF244321}">
                <p14:modId xmlns:p14="http://schemas.microsoft.com/office/powerpoint/2010/main" val="3617246627"/>
              </p:ext>
            </p:extLst>
          </p:nvPr>
        </p:nvGraphicFramePr>
        <p:xfrm>
          <a:off x="10260875" y="2773255"/>
          <a:ext cx="673100" cy="1981200"/>
        </p:xfrm>
        <a:graphic>
          <a:graphicData uri="http://schemas.openxmlformats.org/drawingml/2006/table">
            <a:tbl>
              <a:tblPr/>
              <a:tblGrid>
                <a:gridCol w="673100">
                  <a:extLst>
                    <a:ext uri="{9D8B030D-6E8A-4147-A177-3AD203B41FA5}">
                      <a16:colId xmlns:a16="http://schemas.microsoft.com/office/drawing/2014/main" val="2161401673"/>
                    </a:ext>
                  </a:extLst>
                </a:gridCol>
              </a:tblGrid>
              <a:tr h="396240">
                <a:tc>
                  <a:txBody>
                    <a:bodyPr/>
                    <a:lstStyle/>
                    <a:p>
                      <a:pPr algn="ctr" fontAlgn="b"/>
                      <a:endParaRPr lang="bn-BD" sz="1100" b="1" i="0" u="none" strike="noStrike" dirty="0">
                        <a:solidFill>
                          <a:srgbClr val="000000"/>
                        </a:solidFill>
                        <a:effectLst/>
                        <a:latin typeface="Vrinda" panose="020B0502040204020203"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0875301"/>
                  </a:ext>
                </a:extLst>
              </a:tr>
              <a:tr h="396240">
                <a:tc>
                  <a:txBody>
                    <a:bodyPr/>
                    <a:lstStyle/>
                    <a:p>
                      <a:pPr algn="ctr" fontAlgn="b"/>
                      <a:r>
                        <a:rPr lang="en-US" sz="1100" b="1" i="0" u="none" strike="noStrike" dirty="0">
                          <a:solidFill>
                            <a:srgbClr val="000000"/>
                          </a:solidFill>
                          <a:effectLst/>
                          <a:latin typeface="Vrinda" panose="020B0502040204020203" pitchFamily="34" charset="0"/>
                        </a:rPr>
                        <a:t>16-25</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157207"/>
                  </a:ext>
                </a:extLst>
              </a:tr>
              <a:tr h="396240">
                <a:tc>
                  <a:txBody>
                    <a:bodyPr/>
                    <a:lstStyle/>
                    <a:p>
                      <a:pPr algn="ctr" fontAlgn="b"/>
                      <a:r>
                        <a:rPr lang="en-US" sz="1100" b="1" i="0" u="none" strike="noStrike" dirty="0">
                          <a:solidFill>
                            <a:srgbClr val="000000"/>
                          </a:solidFill>
                          <a:effectLst/>
                          <a:latin typeface="Vrinda" panose="020B0502040204020203" pitchFamily="34" charset="0"/>
                        </a:rPr>
                        <a:t>12-15</a:t>
                      </a:r>
                      <a:endParaRPr lang="bn-BD" sz="1100" b="1" i="0" u="none" strike="noStrike" dirty="0">
                        <a:solidFill>
                          <a:srgbClr val="000000"/>
                        </a:solidFill>
                        <a:effectLst/>
                        <a:latin typeface="Vrinda" panose="020B0502040204020203"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679575"/>
                  </a:ext>
                </a:extLst>
              </a:tr>
              <a:tr h="396240">
                <a:tc>
                  <a:txBody>
                    <a:bodyPr/>
                    <a:lstStyle/>
                    <a:p>
                      <a:pPr algn="ctr" fontAlgn="b"/>
                      <a:r>
                        <a:rPr lang="en-US" sz="1100" b="1" i="0" u="none" strike="noStrike" dirty="0">
                          <a:solidFill>
                            <a:srgbClr val="000000"/>
                          </a:solidFill>
                          <a:effectLst/>
                          <a:latin typeface="Vrinda" panose="020B0502040204020203" pitchFamily="34" charset="0"/>
                        </a:rPr>
                        <a:t>6-10</a:t>
                      </a:r>
                      <a:endParaRPr lang="bn-BD" sz="1100" b="1" i="0" u="none" strike="noStrike" dirty="0">
                        <a:solidFill>
                          <a:srgbClr val="000000"/>
                        </a:solidFill>
                        <a:effectLst/>
                        <a:latin typeface="Vrinda" panose="020B0502040204020203"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2449329"/>
                  </a:ext>
                </a:extLst>
              </a:tr>
              <a:tr h="396240">
                <a:tc>
                  <a:txBody>
                    <a:bodyPr/>
                    <a:lstStyle/>
                    <a:p>
                      <a:pPr algn="ctr" fontAlgn="b"/>
                      <a:r>
                        <a:rPr lang="en-US" sz="1100" b="1" i="0" u="none" strike="noStrike" dirty="0">
                          <a:solidFill>
                            <a:srgbClr val="000000"/>
                          </a:solidFill>
                          <a:effectLst/>
                          <a:latin typeface="Vrinda" panose="020B0502040204020203" pitchFamily="34" charset="0"/>
                        </a:rPr>
                        <a:t>1-5</a:t>
                      </a:r>
                      <a:endParaRPr lang="bn-BD" sz="1100" b="1" i="0" u="none" strike="noStrike" dirty="0">
                        <a:solidFill>
                          <a:srgbClr val="000000"/>
                        </a:solidFill>
                        <a:effectLst/>
                        <a:latin typeface="Vrinda" panose="020B0502040204020203"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4452150"/>
                  </a:ext>
                </a:extLst>
              </a:tr>
            </a:tbl>
          </a:graphicData>
        </a:graphic>
      </p:graphicFrame>
      <p:sp>
        <p:nvSpPr>
          <p:cNvPr id="10" name="TextBox 9">
            <a:extLst>
              <a:ext uri="{FF2B5EF4-FFF2-40B4-BE49-F238E27FC236}">
                <a16:creationId xmlns:a16="http://schemas.microsoft.com/office/drawing/2014/main" id="{BFE47051-0F23-4599-900A-D5329BD8BA01}"/>
              </a:ext>
            </a:extLst>
          </p:cNvPr>
          <p:cNvSpPr txBox="1"/>
          <p:nvPr/>
        </p:nvSpPr>
        <p:spPr>
          <a:xfrm>
            <a:off x="8565049" y="2670623"/>
            <a:ext cx="273143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Risk Score Ranges</a:t>
            </a:r>
            <a:endParaRPr kumimoji="0" lang="bn-BD" sz="2400" b="0" i="0" u="none" strike="noStrike" kern="1200" cap="none" spc="0" normalizeH="0" baseline="0" noProof="0" dirty="0">
              <a:ln>
                <a:noFill/>
              </a:ln>
              <a:solidFill>
                <a:prstClr val="black"/>
              </a:solidFill>
              <a:effectLst/>
              <a:uLnTx/>
              <a:uFillTx/>
              <a:latin typeface="Calibri" panose="020F0502020204030204"/>
              <a:ea typeface="+mn-ea"/>
              <a:cs typeface="Vrinda" panose="020B0502040204020203" pitchFamily="34" charset="0"/>
            </a:endParaRPr>
          </a:p>
        </p:txBody>
      </p:sp>
    </p:spTree>
    <p:extLst>
      <p:ext uri="{BB962C8B-B14F-4D97-AF65-F5344CB8AC3E}">
        <p14:creationId xmlns:p14="http://schemas.microsoft.com/office/powerpoint/2010/main" val="1134991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9998D-D130-64E6-3078-B34D4E5B8DE3}"/>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BAC4CD87-0A4D-B34A-350A-2126EAA1E38B}"/>
              </a:ext>
            </a:extLst>
          </p:cNvPr>
          <p:cNvSpPr txBox="1"/>
          <p:nvPr/>
        </p:nvSpPr>
        <p:spPr>
          <a:xfrm>
            <a:off x="692593" y="4852570"/>
            <a:ext cx="3814278" cy="3847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bn-B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Vrinda" panose="020B0502040204020203" pitchFamily="34" charset="0"/>
            </a:endParaRPr>
          </a:p>
        </p:txBody>
      </p:sp>
      <p:pic>
        <p:nvPicPr>
          <p:cNvPr id="3" name="Google Shape;173;p28">
            <a:extLst>
              <a:ext uri="{FF2B5EF4-FFF2-40B4-BE49-F238E27FC236}">
                <a16:creationId xmlns:a16="http://schemas.microsoft.com/office/drawing/2014/main" id="{9E0E3A6C-ECBB-A038-C792-BBC6D2CE714F}"/>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F68EFA07-5617-A6B9-53F4-415946DA943B}"/>
              </a:ext>
            </a:extLst>
          </p:cNvPr>
          <p:cNvSpPr txBox="1"/>
          <p:nvPr/>
        </p:nvSpPr>
        <p:spPr>
          <a:xfrm>
            <a:off x="593933" y="650121"/>
            <a:ext cx="64600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C00000"/>
                </a:solidFill>
                <a:effectLst/>
                <a:uLnTx/>
                <a:uFillTx/>
                <a:latin typeface="Helvetica" panose="020B0604020202020204" pitchFamily="34" charset="0"/>
                <a:cs typeface="Helvetica" panose="020B0604020202020204" pitchFamily="34" charset="0"/>
              </a:rPr>
              <a:t>RISK MATRIX GENERATION</a:t>
            </a:r>
          </a:p>
        </p:txBody>
      </p:sp>
      <p:sp>
        <p:nvSpPr>
          <p:cNvPr id="12" name="TextBox 4">
            <a:extLst>
              <a:ext uri="{FF2B5EF4-FFF2-40B4-BE49-F238E27FC236}">
                <a16:creationId xmlns:a16="http://schemas.microsoft.com/office/drawing/2014/main" id="{E1A8783E-8B8D-AF94-FF2F-1A643C70F9AF}"/>
              </a:ext>
            </a:extLst>
          </p:cNvPr>
          <p:cNvSpPr txBox="1"/>
          <p:nvPr/>
        </p:nvSpPr>
        <p:spPr>
          <a:xfrm>
            <a:off x="25896888" y="7607056"/>
            <a:ext cx="185737" cy="2841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bn-BD" sz="1100" b="0" i="0" u="none" strike="noStrike" kern="1200" cap="none" spc="0" normalizeH="0" baseline="0" noProof="0">
              <a:ln>
                <a:noFill/>
              </a:ln>
              <a:solidFill>
                <a:prstClr val="black"/>
              </a:solidFill>
              <a:effectLst/>
              <a:uLnTx/>
              <a:uFillTx/>
              <a:latin typeface="Calibri" panose="020F0502020204030204"/>
              <a:ea typeface="+mn-ea"/>
              <a:cs typeface="Vrinda" panose="020B0502040204020203" pitchFamily="34" charset="0"/>
            </a:endParaRPr>
          </a:p>
        </p:txBody>
      </p:sp>
      <p:graphicFrame>
        <p:nvGraphicFramePr>
          <p:cNvPr id="17" name="Table 16">
            <a:extLst>
              <a:ext uri="{FF2B5EF4-FFF2-40B4-BE49-F238E27FC236}">
                <a16:creationId xmlns:a16="http://schemas.microsoft.com/office/drawing/2014/main" id="{B1416E66-99EA-CFC8-B71F-B320751D2D21}"/>
              </a:ext>
            </a:extLst>
          </p:cNvPr>
          <p:cNvGraphicFramePr>
            <a:graphicFrameLocks noGrp="1"/>
          </p:cNvGraphicFramePr>
          <p:nvPr/>
        </p:nvGraphicFramePr>
        <p:xfrm>
          <a:off x="-3213100" y="1339850"/>
          <a:ext cx="2019300" cy="237744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1494777838"/>
                    </a:ext>
                  </a:extLst>
                </a:gridCol>
                <a:gridCol w="673100">
                  <a:extLst>
                    <a:ext uri="{9D8B030D-6E8A-4147-A177-3AD203B41FA5}">
                      <a16:colId xmlns:a16="http://schemas.microsoft.com/office/drawing/2014/main" val="231365822"/>
                    </a:ext>
                  </a:extLst>
                </a:gridCol>
                <a:gridCol w="673100">
                  <a:extLst>
                    <a:ext uri="{9D8B030D-6E8A-4147-A177-3AD203B41FA5}">
                      <a16:colId xmlns:a16="http://schemas.microsoft.com/office/drawing/2014/main" val="2724118319"/>
                    </a:ext>
                  </a:extLst>
                </a:gridCol>
              </a:tblGrid>
              <a:tr h="396240">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1341498789"/>
                  </a:ext>
                </a:extLst>
              </a:tr>
              <a:tr h="396240">
                <a:tc>
                  <a:txBody>
                    <a:bodyPr/>
                    <a:lstStyle/>
                    <a:p>
                      <a:pPr algn="ctr" fontAlgn="ctr"/>
                      <a:r>
                        <a:rPr lang="en-US" sz="1600" u="none" strike="noStrike">
                          <a:effectLst/>
                        </a:rPr>
                        <a:t>Key</a:t>
                      </a:r>
                      <a:endParaRPr lang="en-US" sz="1600" b="1" i="0" u="none" strike="noStrike">
                        <a:solidFill>
                          <a:srgbClr val="000000"/>
                        </a:solidFill>
                        <a:effectLst/>
                        <a:latin typeface="Times New Roman" panose="02020603050405020304" pitchFamily="18"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3088336336"/>
                  </a:ext>
                </a:extLst>
              </a:tr>
              <a:tr h="396240">
                <a:tc>
                  <a:txBody>
                    <a:bodyPr/>
                    <a:lstStyle/>
                    <a:p>
                      <a:pPr algn="l" fontAlgn="b"/>
                      <a:r>
                        <a:rPr lang="bn-BD" sz="1100" u="none" strike="noStrike">
                          <a:effectLst/>
                        </a:rPr>
                        <a:t> </a:t>
                      </a:r>
                      <a:endParaRPr lang="bn-BD" sz="1100" b="0" i="0" u="none" strike="noStrike">
                        <a:solidFill>
                          <a:srgbClr val="FF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Very High</a:t>
                      </a:r>
                      <a:endParaRPr lang="en-US" sz="1100" b="0" i="0" u="none" strike="noStrike">
                        <a:solidFill>
                          <a:srgbClr val="000000"/>
                        </a:solidFill>
                        <a:effectLst/>
                        <a:latin typeface="Vrinda" panose="020B0502040204020203" pitchFamily="34"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487487275"/>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High</a:t>
                      </a:r>
                      <a:endParaRPr lang="en-US" sz="1100" b="0" i="0" u="none" strike="noStrike">
                        <a:solidFill>
                          <a:srgbClr val="000000"/>
                        </a:solidFill>
                        <a:effectLst/>
                        <a:latin typeface="Vrinda" panose="020B0502040204020203" pitchFamily="34" charset="0"/>
                      </a:endParaRPr>
                    </a:p>
                  </a:txBody>
                  <a:tcPr marL="0" marR="0" marT="0" marB="0" anchor="ctr"/>
                </a:tc>
                <a:tc>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1442997879"/>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a:effectLst/>
                        </a:rPr>
                        <a:t>Medium </a:t>
                      </a:r>
                      <a:endParaRPr lang="en-US" sz="1100" b="0" i="0" u="none" strike="noStrike">
                        <a:solidFill>
                          <a:srgbClr val="000000"/>
                        </a:solidFill>
                        <a:effectLst/>
                        <a:latin typeface="Vrinda" panose="020B0502040204020203" pitchFamily="34" charset="0"/>
                      </a:endParaRPr>
                    </a:p>
                  </a:txBody>
                  <a:tcPr marL="0" marR="0" marT="0" marB="0" anchor="ctr"/>
                </a:tc>
                <a:tc rowSpan="2">
                  <a:txBody>
                    <a:bodyPr/>
                    <a:lstStyle/>
                    <a:p>
                      <a:pPr algn="l" fontAlgn="b"/>
                      <a:endParaRPr lang="bn-BD" sz="1100" b="0" i="0" u="none" strike="noStrike">
                        <a:solidFill>
                          <a:srgbClr val="000000"/>
                        </a:solidFill>
                        <a:effectLst/>
                        <a:latin typeface="Vrinda" panose="020B0502040204020203" pitchFamily="34" charset="0"/>
                      </a:endParaRPr>
                    </a:p>
                  </a:txBody>
                  <a:tcPr marL="0" marR="0" marT="0" marB="0" anchor="b"/>
                </a:tc>
                <a:extLst>
                  <a:ext uri="{0D108BD9-81ED-4DB2-BD59-A6C34878D82A}">
                    <a16:rowId xmlns:a16="http://schemas.microsoft.com/office/drawing/2014/main" val="4010885921"/>
                  </a:ext>
                </a:extLst>
              </a:tr>
              <a:tr h="396240">
                <a:tc>
                  <a:txBody>
                    <a:bodyPr/>
                    <a:lstStyle/>
                    <a:p>
                      <a:pPr algn="l" fontAlgn="b"/>
                      <a:r>
                        <a:rPr lang="bn-BD" sz="1100" u="none" strike="noStrike">
                          <a:effectLst/>
                        </a:rPr>
                        <a:t> </a:t>
                      </a:r>
                      <a:endParaRPr lang="bn-BD" sz="1100" b="0" i="0" u="none" strike="noStrike">
                        <a:solidFill>
                          <a:srgbClr val="000000"/>
                        </a:solidFill>
                        <a:effectLst/>
                        <a:latin typeface="Vrinda" panose="020B0502040204020203" pitchFamily="34" charset="0"/>
                      </a:endParaRPr>
                    </a:p>
                  </a:txBody>
                  <a:tcPr marL="0" marR="0" marT="0" marB="0" anchor="b"/>
                </a:tc>
                <a:tc>
                  <a:txBody>
                    <a:bodyPr/>
                    <a:lstStyle/>
                    <a:p>
                      <a:pPr algn="ctr" fontAlgn="ctr"/>
                      <a:r>
                        <a:rPr lang="en-US" sz="1100" u="none" strike="noStrike" dirty="0">
                          <a:effectLst/>
                        </a:rPr>
                        <a:t>Low</a:t>
                      </a:r>
                      <a:endParaRPr lang="en-US" sz="1100" b="0" i="0" u="none" strike="noStrike" dirty="0">
                        <a:solidFill>
                          <a:srgbClr val="000000"/>
                        </a:solidFill>
                        <a:effectLst/>
                        <a:latin typeface="Vrinda" panose="020B0502040204020203" pitchFamily="34" charset="0"/>
                      </a:endParaRPr>
                    </a:p>
                  </a:txBody>
                  <a:tcPr marL="0" marR="0" marT="0" marB="0" anchor="ctr"/>
                </a:tc>
                <a:tc vMerge="1">
                  <a:txBody>
                    <a:bodyPr/>
                    <a:lstStyle/>
                    <a:p>
                      <a:endParaRPr lang="bn-BD"/>
                    </a:p>
                  </a:txBody>
                  <a:tcPr/>
                </a:tc>
                <a:extLst>
                  <a:ext uri="{0D108BD9-81ED-4DB2-BD59-A6C34878D82A}">
                    <a16:rowId xmlns:a16="http://schemas.microsoft.com/office/drawing/2014/main" val="2054519914"/>
                  </a:ext>
                </a:extLst>
              </a:tr>
            </a:tbl>
          </a:graphicData>
        </a:graphic>
      </p:graphicFrame>
      <p:sp>
        <p:nvSpPr>
          <p:cNvPr id="18" name="TextBox 4">
            <a:extLst>
              <a:ext uri="{FF2B5EF4-FFF2-40B4-BE49-F238E27FC236}">
                <a16:creationId xmlns:a16="http://schemas.microsoft.com/office/drawing/2014/main" id="{EBFE761D-7EA6-9385-68E2-604E4EE01767}"/>
              </a:ext>
            </a:extLst>
          </p:cNvPr>
          <p:cNvSpPr txBox="1"/>
          <p:nvPr/>
        </p:nvSpPr>
        <p:spPr>
          <a:xfrm>
            <a:off x="15219363" y="5233988"/>
            <a:ext cx="185737" cy="2841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bn-BD" sz="1100" b="0" i="0" u="none" strike="noStrike" kern="1200" cap="none" spc="0" normalizeH="0" baseline="0" noProof="0">
              <a:ln>
                <a:noFill/>
              </a:ln>
              <a:solidFill>
                <a:prstClr val="black"/>
              </a:solidFill>
              <a:effectLst/>
              <a:uLnTx/>
              <a:uFillTx/>
              <a:latin typeface="Calibri" panose="020F0502020204030204"/>
              <a:ea typeface="+mn-ea"/>
              <a:cs typeface="Vrinda" panose="020B0502040204020203" pitchFamily="34" charset="0"/>
            </a:endParaRPr>
          </a:p>
        </p:txBody>
      </p:sp>
      <p:graphicFrame>
        <p:nvGraphicFramePr>
          <p:cNvPr id="7" name="Table 6">
            <a:extLst>
              <a:ext uri="{FF2B5EF4-FFF2-40B4-BE49-F238E27FC236}">
                <a16:creationId xmlns:a16="http://schemas.microsoft.com/office/drawing/2014/main" id="{56B29025-4B21-90AE-14B4-B3669180A61C}"/>
              </a:ext>
            </a:extLst>
          </p:cNvPr>
          <p:cNvGraphicFramePr>
            <a:graphicFrameLocks noGrp="1"/>
          </p:cNvGraphicFramePr>
          <p:nvPr>
            <p:extLst>
              <p:ext uri="{D42A27DB-BD31-4B8C-83A1-F6EECF244321}">
                <p14:modId xmlns:p14="http://schemas.microsoft.com/office/powerpoint/2010/main" val="3118549823"/>
              </p:ext>
            </p:extLst>
          </p:nvPr>
        </p:nvGraphicFramePr>
        <p:xfrm>
          <a:off x="2378476" y="1527810"/>
          <a:ext cx="7435048" cy="4330813"/>
        </p:xfrm>
        <a:graphic>
          <a:graphicData uri="http://schemas.openxmlformats.org/drawingml/2006/table">
            <a:tbl>
              <a:tblPr/>
              <a:tblGrid>
                <a:gridCol w="1308017">
                  <a:extLst>
                    <a:ext uri="{9D8B030D-6E8A-4147-A177-3AD203B41FA5}">
                      <a16:colId xmlns:a16="http://schemas.microsoft.com/office/drawing/2014/main" val="3666611358"/>
                    </a:ext>
                  </a:extLst>
                </a:gridCol>
                <a:gridCol w="1721076">
                  <a:extLst>
                    <a:ext uri="{9D8B030D-6E8A-4147-A177-3AD203B41FA5}">
                      <a16:colId xmlns:a16="http://schemas.microsoft.com/office/drawing/2014/main" val="1391103909"/>
                    </a:ext>
                  </a:extLst>
                </a:gridCol>
                <a:gridCol w="1566180">
                  <a:extLst>
                    <a:ext uri="{9D8B030D-6E8A-4147-A177-3AD203B41FA5}">
                      <a16:colId xmlns:a16="http://schemas.microsoft.com/office/drawing/2014/main" val="3756274975"/>
                    </a:ext>
                  </a:extLst>
                </a:gridCol>
                <a:gridCol w="1462914">
                  <a:extLst>
                    <a:ext uri="{9D8B030D-6E8A-4147-A177-3AD203B41FA5}">
                      <a16:colId xmlns:a16="http://schemas.microsoft.com/office/drawing/2014/main" val="4148991677"/>
                    </a:ext>
                  </a:extLst>
                </a:gridCol>
                <a:gridCol w="1376861">
                  <a:extLst>
                    <a:ext uri="{9D8B030D-6E8A-4147-A177-3AD203B41FA5}">
                      <a16:colId xmlns:a16="http://schemas.microsoft.com/office/drawing/2014/main" val="2289783501"/>
                    </a:ext>
                  </a:extLst>
                </a:gridCol>
              </a:tblGrid>
              <a:tr h="532018">
                <a:tc>
                  <a:txBody>
                    <a:bodyPr/>
                    <a:lstStyle/>
                    <a:p>
                      <a:pPr algn="ctr" fontAlgn="ctr"/>
                      <a:r>
                        <a:rPr lang="en-US" sz="1400" b="1" i="0" u="none" strike="noStrike" dirty="0">
                          <a:solidFill>
                            <a:srgbClr val="000000"/>
                          </a:solidFill>
                          <a:effectLst/>
                          <a:latin typeface="Times New Roman" panose="02020603050405020304" pitchFamily="18" charset="0"/>
                        </a:rPr>
                        <a:t>Districts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400" b="1" i="0" u="none" strike="noStrike" dirty="0">
                          <a:solidFill>
                            <a:srgbClr val="000000"/>
                          </a:solidFill>
                          <a:effectLst/>
                          <a:latin typeface="Times New Roman" panose="02020603050405020304" pitchFamily="18" charset="0"/>
                        </a:rPr>
                        <a:t>Area Flooded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400" b="1" i="0" u="none" strike="noStrike" dirty="0">
                          <a:solidFill>
                            <a:srgbClr val="000000"/>
                          </a:solidFill>
                          <a:effectLst/>
                          <a:latin typeface="Times New Roman" panose="02020603050405020304" pitchFamily="18" charset="0"/>
                        </a:rPr>
                        <a:t>Impact Level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200" b="1" i="0" u="none" strike="noStrike">
                          <a:solidFill>
                            <a:srgbClr val="000000"/>
                          </a:solidFill>
                          <a:effectLst/>
                          <a:latin typeface="Times New Roman" panose="02020603050405020304" pitchFamily="18" charset="0"/>
                        </a:rPr>
                        <a:t>Likelihood (H)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tc>
                  <a:txBody>
                    <a:bodyPr/>
                    <a:lstStyle/>
                    <a:p>
                      <a:pPr algn="ctr" fontAlgn="ctr"/>
                      <a:r>
                        <a:rPr lang="en-US" sz="1400" b="1" i="0" u="none" strike="noStrike">
                          <a:solidFill>
                            <a:srgbClr val="000000"/>
                          </a:solidFill>
                          <a:effectLst/>
                          <a:latin typeface="Times New Roman" panose="02020603050405020304" pitchFamily="18" charset="0"/>
                        </a:rPr>
                        <a:t>Risk Index (R)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F2D0"/>
                    </a:solidFill>
                  </a:tcPr>
                </a:tc>
                <a:extLst>
                  <a:ext uri="{0D108BD9-81ED-4DB2-BD59-A6C34878D82A}">
                    <a16:rowId xmlns:a16="http://schemas.microsoft.com/office/drawing/2014/main" val="556097757"/>
                  </a:ext>
                </a:extLst>
              </a:tr>
              <a:tr h="345345">
                <a:tc>
                  <a:txBody>
                    <a:bodyPr/>
                    <a:lstStyle/>
                    <a:p>
                      <a:pPr algn="ctr" fontAlgn="ctr"/>
                      <a:r>
                        <a:rPr lang="en-US" sz="1200" b="0" i="0" u="none" strike="noStrike" dirty="0" err="1">
                          <a:solidFill>
                            <a:srgbClr val="000000"/>
                          </a:solidFill>
                          <a:effectLst/>
                          <a:latin typeface="Times New Roman" panose="02020603050405020304" pitchFamily="18" charset="0"/>
                        </a:rPr>
                        <a:t>Feni</a:t>
                      </a:r>
                      <a:endParaRPr lang="en-US" sz="1200" b="0" i="0" u="none" strike="noStrike" dirty="0">
                        <a:solidFill>
                          <a:srgbClr val="000000"/>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dirty="0">
                          <a:solidFill>
                            <a:srgbClr val="000000"/>
                          </a:solidFill>
                          <a:effectLst/>
                          <a:latin typeface="Vrinda" panose="020B0502040204020203" pitchFamily="34"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Vrinda" panose="020B0502040204020203"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0518519"/>
                  </a:ext>
                </a:extLst>
              </a:tr>
              <a:tr h="345345">
                <a:tc>
                  <a:txBody>
                    <a:bodyPr/>
                    <a:lstStyle/>
                    <a:p>
                      <a:pPr algn="ctr" fontAlgn="ctr"/>
                      <a:r>
                        <a:rPr lang="en-US" sz="1200" b="0" i="0" u="none" strike="noStrike">
                          <a:solidFill>
                            <a:srgbClr val="000000"/>
                          </a:solidFill>
                          <a:effectLst/>
                          <a:latin typeface="Times New Roman" panose="02020603050405020304" pitchFamily="18" charset="0"/>
                        </a:rPr>
                        <a:t>Lakshmipur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dirty="0">
                          <a:solidFill>
                            <a:srgbClr val="000000"/>
                          </a:solidFill>
                          <a:effectLst/>
                          <a:latin typeface="Vrinda" panose="020B0502040204020203"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dirty="0">
                          <a:solidFill>
                            <a:srgbClr val="000000"/>
                          </a:solidFill>
                          <a:effectLst/>
                          <a:latin typeface="Times New Roman" panose="02020603050405020304" pitchFamily="18"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Vrinda" panose="020B0502040204020203"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153635330"/>
                  </a:ext>
                </a:extLst>
              </a:tr>
              <a:tr h="345345">
                <a:tc>
                  <a:txBody>
                    <a:bodyPr/>
                    <a:lstStyle/>
                    <a:p>
                      <a:pPr algn="ctr" fontAlgn="ctr"/>
                      <a:r>
                        <a:rPr lang="en-US" sz="1200" b="0" i="0" u="none" strike="noStrike">
                          <a:solidFill>
                            <a:srgbClr val="000000"/>
                          </a:solidFill>
                          <a:effectLst/>
                          <a:latin typeface="Times New Roman" panose="02020603050405020304" pitchFamily="18" charset="0"/>
                        </a:rPr>
                        <a:t>Noakhali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92.04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dirty="0">
                          <a:solidFill>
                            <a:srgbClr val="000000"/>
                          </a:solidFill>
                          <a:effectLst/>
                          <a:latin typeface="Times New Roman" panose="02020603050405020304" pitchFamily="18"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Vrinda" panose="020B0502040204020203"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99059823"/>
                  </a:ext>
                </a:extLst>
              </a:tr>
              <a:tr h="345345">
                <a:tc>
                  <a:txBody>
                    <a:bodyPr/>
                    <a:lstStyle/>
                    <a:p>
                      <a:pPr algn="ctr" fontAlgn="ctr"/>
                      <a:r>
                        <a:rPr lang="en-US" sz="1200" b="0" i="0" u="none" strike="noStrike">
                          <a:solidFill>
                            <a:srgbClr val="000000"/>
                          </a:solidFill>
                          <a:effectLst/>
                          <a:latin typeface="Times New Roman" panose="02020603050405020304" pitchFamily="18" charset="0"/>
                        </a:rPr>
                        <a:t>Moulivibazar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dirty="0">
                          <a:solidFill>
                            <a:srgbClr val="000000"/>
                          </a:solidFill>
                          <a:effectLst/>
                          <a:latin typeface="Vrinda" panose="020B0502040204020203" pitchFamily="34" charset="0"/>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dirty="0">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Times New Roman" panose="02020603050405020304"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Vrinda" panose="020B0502040204020203"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951772822"/>
                  </a:ext>
                </a:extLst>
              </a:tr>
              <a:tr h="345345">
                <a:tc>
                  <a:txBody>
                    <a:bodyPr/>
                    <a:lstStyle/>
                    <a:p>
                      <a:pPr algn="ctr" fontAlgn="ctr"/>
                      <a:r>
                        <a:rPr lang="en-US" sz="1200" b="0" i="0" u="none" strike="noStrike">
                          <a:solidFill>
                            <a:srgbClr val="000000"/>
                          </a:solidFill>
                          <a:effectLst/>
                          <a:latin typeface="Times New Roman" panose="02020603050405020304" pitchFamily="18" charset="0"/>
                        </a:rPr>
                        <a:t>Habiganj</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Vrinda" panose="020B0502040204020203"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064077427"/>
                  </a:ext>
                </a:extLst>
              </a:tr>
              <a:tr h="345345">
                <a:tc>
                  <a:txBody>
                    <a:bodyPr/>
                    <a:lstStyle/>
                    <a:p>
                      <a:pPr algn="ctr" fontAlgn="ctr"/>
                      <a:r>
                        <a:rPr lang="en-US" sz="1200" b="0" i="0" u="none" strike="noStrike">
                          <a:solidFill>
                            <a:srgbClr val="000000"/>
                          </a:solidFill>
                          <a:effectLst/>
                          <a:latin typeface="Times New Roman" panose="02020603050405020304" pitchFamily="18" charset="0"/>
                        </a:rPr>
                        <a:t>Chattogram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Times New Roman" panose="02020603050405020304" pitchFamily="18"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76767273"/>
                  </a:ext>
                </a:extLst>
              </a:tr>
              <a:tr h="345345">
                <a:tc>
                  <a:txBody>
                    <a:bodyPr/>
                    <a:lstStyle/>
                    <a:p>
                      <a:pPr algn="ctr" fontAlgn="ctr"/>
                      <a:r>
                        <a:rPr lang="en-US" sz="1200" b="0" i="0" u="none" strike="noStrike">
                          <a:solidFill>
                            <a:srgbClr val="000000"/>
                          </a:solidFill>
                          <a:effectLst/>
                          <a:latin typeface="Times New Roman" panose="02020603050405020304" pitchFamily="18" charset="0"/>
                        </a:rPr>
                        <a:t>Sylhet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39.4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Times New Roman" panose="02020603050405020304" pitchFamily="18"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53917675"/>
                  </a:ext>
                </a:extLst>
              </a:tr>
              <a:tr h="345345">
                <a:tc>
                  <a:txBody>
                    <a:bodyPr/>
                    <a:lstStyle/>
                    <a:p>
                      <a:pPr algn="ctr" fontAlgn="ctr"/>
                      <a:r>
                        <a:rPr lang="en-US" sz="1200" b="0" i="0" u="none" strike="noStrike">
                          <a:solidFill>
                            <a:srgbClr val="000000"/>
                          </a:solidFill>
                          <a:effectLst/>
                          <a:latin typeface="Times New Roman" panose="02020603050405020304" pitchFamily="18" charset="0"/>
                        </a:rPr>
                        <a:t>Khagracchari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77.77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45924830"/>
                  </a:ext>
                </a:extLst>
              </a:tr>
              <a:tr h="345345">
                <a:tc>
                  <a:txBody>
                    <a:bodyPr/>
                    <a:lstStyle/>
                    <a:p>
                      <a:pPr algn="ctr" fontAlgn="ctr"/>
                      <a:r>
                        <a:rPr lang="en-US" sz="1200" b="0" i="0" u="none" strike="noStrike">
                          <a:solidFill>
                            <a:srgbClr val="000000"/>
                          </a:solidFill>
                          <a:effectLst/>
                          <a:latin typeface="Times New Roman" panose="02020603050405020304" pitchFamily="18" charset="0"/>
                        </a:rPr>
                        <a:t>Cumilla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71.5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45476470"/>
                  </a:ext>
                </a:extLst>
              </a:tr>
              <a:tr h="345345">
                <a:tc>
                  <a:txBody>
                    <a:bodyPr/>
                    <a:lstStyle/>
                    <a:p>
                      <a:pPr algn="ctr" fontAlgn="ctr"/>
                      <a:r>
                        <a:rPr lang="en-US" sz="1200" b="0" i="0" u="none" strike="noStrike">
                          <a:solidFill>
                            <a:srgbClr val="000000"/>
                          </a:solidFill>
                          <a:effectLst/>
                          <a:latin typeface="Times New Roman" panose="02020603050405020304" pitchFamily="18" charset="0"/>
                        </a:rPr>
                        <a:t>Cox's Baza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47598161"/>
                  </a:ext>
                </a:extLst>
              </a:tr>
              <a:tr h="345345">
                <a:tc>
                  <a:txBody>
                    <a:bodyPr/>
                    <a:lstStyle/>
                    <a:p>
                      <a:pPr algn="ctr" fontAlgn="ctr"/>
                      <a:r>
                        <a:rPr lang="en-US" sz="1200" b="0" i="0" u="none" strike="noStrike">
                          <a:solidFill>
                            <a:srgbClr val="000000"/>
                          </a:solidFill>
                          <a:effectLst/>
                          <a:latin typeface="Times New Roman" panose="02020603050405020304" pitchFamily="18" charset="0"/>
                        </a:rPr>
                        <a:t>Brahmanbariya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bn-BD" sz="1200" b="0" i="0" u="none" strike="noStrike">
                          <a:solidFill>
                            <a:srgbClr val="000000"/>
                          </a:solidFill>
                          <a:effectLst/>
                          <a:latin typeface="Vrinda" panose="020B0502040204020203"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bn-BD" sz="1200" b="0" i="0" u="none" strike="noStrike">
                          <a:solidFill>
                            <a:srgbClr val="000000"/>
                          </a:solidFill>
                          <a:effectLst/>
                          <a:latin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a:solidFill>
                            <a:srgbClr val="000000"/>
                          </a:solidFill>
                          <a:effectLst/>
                          <a:latin typeface="Times New Roman" panose="02020603050405020304" pitchFamily="18"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bn-BD" sz="1200" b="0" i="0" u="none" strike="noStrike" dirty="0">
                          <a:solidFill>
                            <a:srgbClr val="000000"/>
                          </a:solidFill>
                          <a:effectLst/>
                          <a:latin typeface="Vrinda" panose="020B0502040204020203"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82159346"/>
                  </a:ext>
                </a:extLst>
              </a:tr>
            </a:tbl>
          </a:graphicData>
        </a:graphic>
      </p:graphicFrame>
      <p:sp>
        <p:nvSpPr>
          <p:cNvPr id="8" name="TextBox 7">
            <a:extLst>
              <a:ext uri="{FF2B5EF4-FFF2-40B4-BE49-F238E27FC236}">
                <a16:creationId xmlns:a16="http://schemas.microsoft.com/office/drawing/2014/main" id="{A5E1C06F-2AF3-4FEE-1374-9941BF0D4A0F}"/>
              </a:ext>
            </a:extLst>
          </p:cNvPr>
          <p:cNvSpPr txBox="1">
            <a:spLocks/>
          </p:cNvSpPr>
          <p:nvPr/>
        </p:nvSpPr>
        <p:spPr>
          <a:xfrm>
            <a:off x="4174875" y="5992862"/>
            <a:ext cx="38422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Helvetica" pitchFamily="2" charset="0"/>
                <a:ea typeface="+mn-ea"/>
                <a:cs typeface="+mn-cs"/>
              </a:rPr>
              <a:t>Table</a:t>
            </a:r>
            <a:r>
              <a:rPr kumimoji="0" lang="en-US" sz="1800" b="0" i="0" u="none" strike="noStrike" kern="1200" cap="none" spc="0" normalizeH="0" baseline="0" noProof="0" dirty="0">
                <a:ln>
                  <a:noFill/>
                </a:ln>
                <a:solidFill>
                  <a:prstClr val="black"/>
                </a:solidFill>
                <a:effectLst/>
                <a:uLnTx/>
                <a:uFillTx/>
                <a:latin typeface="Helvetica" pitchFamily="2" charset="0"/>
                <a:ea typeface="+mn-ea"/>
                <a:cs typeface="+mn-cs"/>
              </a:rPr>
              <a:t>: Generation of Risk Index (R)</a:t>
            </a:r>
            <a:endParaRPr kumimoji="0" lang="bn-BD" sz="1800" b="0" i="0" u="none" strike="noStrike" kern="1200" cap="none" spc="0" normalizeH="0" baseline="0" noProof="0" dirty="0">
              <a:ln>
                <a:noFill/>
              </a:ln>
              <a:solidFill>
                <a:prstClr val="black"/>
              </a:solidFill>
              <a:effectLst/>
              <a:uLnTx/>
              <a:uFillTx/>
              <a:latin typeface="Helvetica" pitchFamily="2" charset="0"/>
              <a:ea typeface="+mn-ea"/>
              <a:cs typeface="Vrinda" panose="020B0502040204020203" pitchFamily="34" charset="0"/>
            </a:endParaRPr>
          </a:p>
        </p:txBody>
      </p:sp>
    </p:spTree>
    <p:extLst>
      <p:ext uri="{BB962C8B-B14F-4D97-AF65-F5344CB8AC3E}">
        <p14:creationId xmlns:p14="http://schemas.microsoft.com/office/powerpoint/2010/main" val="14323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271AE-9842-C927-A1F8-B32A4661A9D7}"/>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AC72B711-C0FD-26C8-D4E4-2E786CA60589}"/>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1C6D0B83-0236-C387-2ADB-1C2722743F6E}"/>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747F9436-9C8B-6DC4-7611-19152D359100}"/>
              </a:ext>
            </a:extLst>
          </p:cNvPr>
          <p:cNvSpPr txBox="1"/>
          <p:nvPr/>
        </p:nvSpPr>
        <p:spPr>
          <a:xfrm>
            <a:off x="593933" y="650121"/>
            <a:ext cx="6460010"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RISK MAP GENERATION</a:t>
            </a:r>
          </a:p>
        </p:txBody>
      </p:sp>
      <p:sp>
        <p:nvSpPr>
          <p:cNvPr id="4" name="TextBox 3">
            <a:extLst>
              <a:ext uri="{FF2B5EF4-FFF2-40B4-BE49-F238E27FC236}">
                <a16:creationId xmlns:a16="http://schemas.microsoft.com/office/drawing/2014/main" id="{45B5F076-6FB2-0B42-C1CB-B7DE4E381E56}"/>
              </a:ext>
            </a:extLst>
          </p:cNvPr>
          <p:cNvSpPr txBox="1"/>
          <p:nvPr/>
        </p:nvSpPr>
        <p:spPr>
          <a:xfrm>
            <a:off x="593933" y="1836065"/>
            <a:ext cx="1107330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pitchFamily="2" charset="0"/>
              </a:rPr>
              <a:t>The ArcGIS geospatial software was used to produce the risk maps for the three different types of damages and one for their combined effects</a:t>
            </a:r>
          </a:p>
          <a:p>
            <a:pPr marL="285750" indent="-285750">
              <a:buFont typeface="Arial" panose="020B0604020202020204" pitchFamily="34" charset="0"/>
              <a:buChar char="•"/>
            </a:pPr>
            <a:endParaRPr lang="en-US" sz="2400" dirty="0">
              <a:latin typeface="Helvetica" pitchFamily="2" charset="0"/>
            </a:endParaRPr>
          </a:p>
          <a:p>
            <a:pPr marL="285750" indent="-285750">
              <a:buFont typeface="Arial" panose="020B0604020202020204" pitchFamily="34" charset="0"/>
              <a:buChar char="•"/>
            </a:pPr>
            <a:r>
              <a:rPr lang="en-US" sz="2400" dirty="0">
                <a:latin typeface="Helvetica" pitchFamily="2" charset="0"/>
              </a:rPr>
              <a:t>The values of the Risk Index (R) were inserted into the Attribute Table of the selected districts and colors were assigned as per the Risk Matrix</a:t>
            </a:r>
            <a:endParaRPr lang="bn-BD" sz="2400" dirty="0">
              <a:latin typeface="Helvetica" pitchFamily="2" charset="0"/>
            </a:endParaRPr>
          </a:p>
        </p:txBody>
      </p:sp>
    </p:spTree>
    <p:extLst>
      <p:ext uri="{BB962C8B-B14F-4D97-AF65-F5344CB8AC3E}">
        <p14:creationId xmlns:p14="http://schemas.microsoft.com/office/powerpoint/2010/main" val="1790295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271AE-9842-C927-A1F8-B32A4661A9D7}"/>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AC72B711-C0FD-26C8-D4E4-2E786CA60589}"/>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1C6D0B83-0236-C387-2ADB-1C2722743F6E}"/>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747F9436-9C8B-6DC4-7611-19152D359100}"/>
              </a:ext>
            </a:extLst>
          </p:cNvPr>
          <p:cNvSpPr txBox="1"/>
          <p:nvPr/>
        </p:nvSpPr>
        <p:spPr>
          <a:xfrm>
            <a:off x="593933" y="650121"/>
            <a:ext cx="6460010"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RISK MAP GENERATION</a:t>
            </a:r>
          </a:p>
        </p:txBody>
      </p:sp>
      <p:pic>
        <p:nvPicPr>
          <p:cNvPr id="12" name="Picture 11">
            <a:extLst>
              <a:ext uri="{FF2B5EF4-FFF2-40B4-BE49-F238E27FC236}">
                <a16:creationId xmlns:a16="http://schemas.microsoft.com/office/drawing/2014/main" id="{7D59CA51-C5A5-4D1E-B38A-BD743662C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933" y="2076080"/>
            <a:ext cx="5655956" cy="3161211"/>
          </a:xfrm>
          <a:prstGeom prst="rect">
            <a:avLst/>
          </a:prstGeom>
        </p:spPr>
      </p:pic>
      <p:pic>
        <p:nvPicPr>
          <p:cNvPr id="14" name="Picture 13">
            <a:extLst>
              <a:ext uri="{FF2B5EF4-FFF2-40B4-BE49-F238E27FC236}">
                <a16:creationId xmlns:a16="http://schemas.microsoft.com/office/drawing/2014/main" id="{C7D224E0-5DFE-4684-8387-189394EB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4311" y="2076080"/>
            <a:ext cx="5269929" cy="3161211"/>
          </a:xfrm>
          <a:prstGeom prst="rect">
            <a:avLst/>
          </a:prstGeom>
        </p:spPr>
      </p:pic>
    </p:spTree>
    <p:extLst>
      <p:ext uri="{BB962C8B-B14F-4D97-AF65-F5344CB8AC3E}">
        <p14:creationId xmlns:p14="http://schemas.microsoft.com/office/powerpoint/2010/main" val="2080085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0FB2F-4C63-676C-2007-A3DC70FDEB0B}"/>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E365FD4C-07E3-4BF8-41E7-DEE5760F5433}"/>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81657C9C-F5AF-08FE-4D28-24495F4E0A57}"/>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AC8E5088-D1D4-C0F5-8A11-AC2525BD11BA}"/>
              </a:ext>
            </a:extLst>
          </p:cNvPr>
          <p:cNvSpPr txBox="1"/>
          <p:nvPr/>
        </p:nvSpPr>
        <p:spPr>
          <a:xfrm>
            <a:off x="593933" y="650121"/>
            <a:ext cx="4317701"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INDIVIDUAL RISK MAP</a:t>
            </a:r>
          </a:p>
        </p:txBody>
      </p:sp>
      <p:pic>
        <p:nvPicPr>
          <p:cNvPr id="6" name="Picture 5" descr="A map of the united states&#10;&#10;AI-generated content may be incorrect.">
            <a:extLst>
              <a:ext uri="{FF2B5EF4-FFF2-40B4-BE49-F238E27FC236}">
                <a16:creationId xmlns:a16="http://schemas.microsoft.com/office/drawing/2014/main" id="{8E353C53-DC0C-164A-39EB-8C6E80F50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792" y="1173341"/>
            <a:ext cx="6174415" cy="4804550"/>
          </a:xfrm>
          <a:prstGeom prst="rect">
            <a:avLst/>
          </a:prstGeom>
        </p:spPr>
      </p:pic>
    </p:spTree>
    <p:extLst>
      <p:ext uri="{BB962C8B-B14F-4D97-AF65-F5344CB8AC3E}">
        <p14:creationId xmlns:p14="http://schemas.microsoft.com/office/powerpoint/2010/main" val="348740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0FB2F-4C63-676C-2007-A3DC70FDEB0B}"/>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E365FD4C-07E3-4BF8-41E7-DEE5760F5433}"/>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81657C9C-F5AF-08FE-4D28-24495F4E0A57}"/>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AC8E5088-D1D4-C0F5-8A11-AC2525BD11BA}"/>
              </a:ext>
            </a:extLst>
          </p:cNvPr>
          <p:cNvSpPr txBox="1"/>
          <p:nvPr/>
        </p:nvSpPr>
        <p:spPr>
          <a:xfrm>
            <a:off x="593933" y="650121"/>
            <a:ext cx="4317701"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INDIVIDUAL RISK MAP</a:t>
            </a:r>
          </a:p>
        </p:txBody>
      </p:sp>
      <p:pic>
        <p:nvPicPr>
          <p:cNvPr id="8" name="Picture 7">
            <a:extLst>
              <a:ext uri="{FF2B5EF4-FFF2-40B4-BE49-F238E27FC236}">
                <a16:creationId xmlns:a16="http://schemas.microsoft.com/office/drawing/2014/main" id="{5F98D79B-939F-71C5-AFF0-C2FE91871CEE}"/>
              </a:ext>
            </a:extLst>
          </p:cNvPr>
          <p:cNvPicPr>
            <a:picLocks noChangeAspect="1"/>
          </p:cNvPicPr>
          <p:nvPr/>
        </p:nvPicPr>
        <p:blipFill>
          <a:blip r:embed="rId4"/>
          <a:stretch>
            <a:fillRect/>
          </a:stretch>
        </p:blipFill>
        <p:spPr>
          <a:xfrm>
            <a:off x="2868022" y="1341121"/>
            <a:ext cx="6455955" cy="4797090"/>
          </a:xfrm>
          <a:prstGeom prst="rect">
            <a:avLst/>
          </a:prstGeom>
        </p:spPr>
      </p:pic>
    </p:spTree>
    <p:extLst>
      <p:ext uri="{BB962C8B-B14F-4D97-AF65-F5344CB8AC3E}">
        <p14:creationId xmlns:p14="http://schemas.microsoft.com/office/powerpoint/2010/main" val="2641712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F8A8F-2D92-EF10-192B-D37E786C3002}"/>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470C3E16-F32C-C86C-7DBA-722639507F92}"/>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B794FB77-9BEF-85CC-062F-DA952B4CB389}"/>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05EF3C31-C984-7371-32E7-0B254872F765}"/>
              </a:ext>
            </a:extLst>
          </p:cNvPr>
          <p:cNvSpPr txBox="1"/>
          <p:nvPr/>
        </p:nvSpPr>
        <p:spPr>
          <a:xfrm>
            <a:off x="593933" y="650121"/>
            <a:ext cx="4300284"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INDIVIDUAL RISK MAP</a:t>
            </a:r>
          </a:p>
        </p:txBody>
      </p:sp>
      <p:pic>
        <p:nvPicPr>
          <p:cNvPr id="5" name="Picture 4" descr="A map of the area affected by risk&#10;&#10;AI-generated content may be incorrect.">
            <a:extLst>
              <a:ext uri="{FF2B5EF4-FFF2-40B4-BE49-F238E27FC236}">
                <a16:creationId xmlns:a16="http://schemas.microsoft.com/office/drawing/2014/main" id="{9BFEC1B1-3211-3BA6-EBF9-5C6CA7700779}"/>
              </a:ext>
            </a:extLst>
          </p:cNvPr>
          <p:cNvPicPr>
            <a:picLocks noChangeAspect="1"/>
          </p:cNvPicPr>
          <p:nvPr/>
        </p:nvPicPr>
        <p:blipFill>
          <a:blip r:embed="rId4">
            <a:extLst>
              <a:ext uri="{28A0092B-C50C-407E-A947-70E740481C1C}">
                <a14:useLocalDpi xmlns:a14="http://schemas.microsoft.com/office/drawing/2010/main" val="0"/>
              </a:ext>
            </a:extLst>
          </a:blip>
          <a:srcRect r="8276"/>
          <a:stretch/>
        </p:blipFill>
        <p:spPr>
          <a:xfrm>
            <a:off x="3121766" y="1464569"/>
            <a:ext cx="5948468" cy="4656223"/>
          </a:xfrm>
          <a:prstGeom prst="rect">
            <a:avLst/>
          </a:prstGeom>
        </p:spPr>
      </p:pic>
    </p:spTree>
    <p:extLst>
      <p:ext uri="{BB962C8B-B14F-4D97-AF65-F5344CB8AC3E}">
        <p14:creationId xmlns:p14="http://schemas.microsoft.com/office/powerpoint/2010/main" val="1706304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C5F27-812F-E198-0AC4-2DB4D2F26786}"/>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A74593A5-C012-759E-05E9-B8674FF9A92C}"/>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954125AC-0349-DAA9-26C5-408261EF787A}"/>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931AA390-5A83-B546-C29D-693C0D525A14}"/>
              </a:ext>
            </a:extLst>
          </p:cNvPr>
          <p:cNvSpPr txBox="1"/>
          <p:nvPr/>
        </p:nvSpPr>
        <p:spPr>
          <a:xfrm>
            <a:off x="593933" y="650121"/>
            <a:ext cx="6460010"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COMBINED RISK MAP</a:t>
            </a:r>
          </a:p>
        </p:txBody>
      </p:sp>
      <p:sp>
        <p:nvSpPr>
          <p:cNvPr id="7" name="TextBox 6">
            <a:extLst>
              <a:ext uri="{FF2B5EF4-FFF2-40B4-BE49-F238E27FC236}">
                <a16:creationId xmlns:a16="http://schemas.microsoft.com/office/drawing/2014/main" id="{D669925D-8BD9-67CA-E4D3-75CD5565BB54}"/>
              </a:ext>
            </a:extLst>
          </p:cNvPr>
          <p:cNvSpPr txBox="1"/>
          <p:nvPr/>
        </p:nvSpPr>
        <p:spPr>
          <a:xfrm>
            <a:off x="5116596" y="6279183"/>
            <a:ext cx="1958807" cy="307777"/>
          </a:xfrm>
          <a:prstGeom prst="rect">
            <a:avLst/>
          </a:prstGeom>
          <a:noFill/>
        </p:spPr>
        <p:txBody>
          <a:bodyPr wrap="square" rtlCol="0">
            <a:spAutoFit/>
          </a:bodyPr>
          <a:lstStyle/>
          <a:p>
            <a:r>
              <a:rPr lang="en-US" sz="1400" dirty="0">
                <a:latin typeface="Calibri Body"/>
                <a:cs typeface="Times New Roman" panose="02020603050405020304" pitchFamily="18" charset="0"/>
              </a:rPr>
              <a:t>The Combined Risk Map</a:t>
            </a:r>
            <a:endParaRPr lang="bn-BD" sz="1400" dirty="0">
              <a:latin typeface="Calibri Body"/>
            </a:endParaRPr>
          </a:p>
        </p:txBody>
      </p:sp>
      <p:pic>
        <p:nvPicPr>
          <p:cNvPr id="9" name="Picture 8">
            <a:extLst>
              <a:ext uri="{FF2B5EF4-FFF2-40B4-BE49-F238E27FC236}">
                <a16:creationId xmlns:a16="http://schemas.microsoft.com/office/drawing/2014/main" id="{2F1F4BE2-9EF9-496C-8945-DFDC827E8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661" y="1290623"/>
            <a:ext cx="6886978" cy="4871278"/>
          </a:xfrm>
          <a:prstGeom prst="rect">
            <a:avLst/>
          </a:prstGeom>
        </p:spPr>
      </p:pic>
    </p:spTree>
    <p:extLst>
      <p:ext uri="{BB962C8B-B14F-4D97-AF65-F5344CB8AC3E}">
        <p14:creationId xmlns:p14="http://schemas.microsoft.com/office/powerpoint/2010/main" val="3392758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51" name="Google Shape;151;p27"/>
          <p:cNvSpPr/>
          <p:nvPr/>
        </p:nvSpPr>
        <p:spPr>
          <a:xfrm>
            <a:off x="3049401" y="1606258"/>
            <a:ext cx="5931505"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52" name="Google Shape;152;p27"/>
          <p:cNvSpPr/>
          <p:nvPr/>
        </p:nvSpPr>
        <p:spPr>
          <a:xfrm>
            <a:off x="3345976" y="1334176"/>
            <a:ext cx="4152053" cy="501840"/>
          </a:xfrm>
          <a:prstGeom prst="roundRect">
            <a:avLst>
              <a:gd name="adj" fmla="val 16667"/>
            </a:avLst>
          </a:prstGeom>
          <a:solidFill>
            <a:srgbClr val="BBD6EE"/>
          </a:solidFill>
          <a:ln w="12700" cap="flat" cmpd="sng">
            <a:solidFill>
              <a:schemeClr val="lt1"/>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53" name="Google Shape;153;p27"/>
          <p:cNvSpPr txBox="1"/>
          <p:nvPr/>
        </p:nvSpPr>
        <p:spPr>
          <a:xfrm>
            <a:off x="3370474" y="1358674"/>
            <a:ext cx="4103057" cy="452844"/>
          </a:xfrm>
          <a:prstGeom prst="rect">
            <a:avLst/>
          </a:prstGeom>
          <a:no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ea typeface="Times New Roman"/>
                <a:cs typeface="Times New Roman"/>
                <a:sym typeface="Times New Roman"/>
              </a:rPr>
              <a:t>Introduction</a:t>
            </a:r>
            <a:endParaRPr sz="1467" dirty="0">
              <a:latin typeface="Helvetica" pitchFamily="2" charset="0"/>
            </a:endParaRPr>
          </a:p>
        </p:txBody>
      </p:sp>
      <p:grpSp>
        <p:nvGrpSpPr>
          <p:cNvPr id="5" name="Group 4">
            <a:extLst>
              <a:ext uri="{FF2B5EF4-FFF2-40B4-BE49-F238E27FC236}">
                <a16:creationId xmlns:a16="http://schemas.microsoft.com/office/drawing/2014/main" id="{6003C5BD-AC63-4604-91CD-9E5F852D75C8}"/>
              </a:ext>
            </a:extLst>
          </p:cNvPr>
          <p:cNvGrpSpPr/>
          <p:nvPr/>
        </p:nvGrpSpPr>
        <p:grpSpPr>
          <a:xfrm>
            <a:off x="3049400" y="2208880"/>
            <a:ext cx="5931505" cy="679320"/>
            <a:chOff x="3049401" y="3144555"/>
            <a:chExt cx="5931505" cy="679320"/>
          </a:xfrm>
        </p:grpSpPr>
        <p:sp>
          <p:nvSpPr>
            <p:cNvPr id="154" name="Google Shape;154;p27"/>
            <p:cNvSpPr/>
            <p:nvPr/>
          </p:nvSpPr>
          <p:spPr>
            <a:xfrm>
              <a:off x="3049401" y="3395475"/>
              <a:ext cx="5931505"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dirty="0"/>
            </a:p>
          </p:txBody>
        </p:sp>
        <p:sp>
          <p:nvSpPr>
            <p:cNvPr id="155" name="Google Shape;155;p27"/>
            <p:cNvSpPr/>
            <p:nvPr/>
          </p:nvSpPr>
          <p:spPr>
            <a:xfrm>
              <a:off x="3345976" y="3144555"/>
              <a:ext cx="4152053" cy="501840"/>
            </a:xfrm>
            <a:prstGeom prst="roundRect">
              <a:avLst>
                <a:gd name="adj" fmla="val 16667"/>
              </a:avLst>
            </a:prstGeom>
            <a:solidFill>
              <a:srgbClr val="BBD6EE"/>
            </a:solidFill>
            <a:ln w="12700" cap="flat" cmpd="sng">
              <a:solidFill>
                <a:schemeClr val="lt1"/>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56" name="Google Shape;156;p27"/>
            <p:cNvSpPr txBox="1"/>
            <p:nvPr/>
          </p:nvSpPr>
          <p:spPr>
            <a:xfrm>
              <a:off x="3370474" y="3169053"/>
              <a:ext cx="4103057" cy="452844"/>
            </a:xfrm>
            <a:prstGeom prst="rect">
              <a:avLst/>
            </a:prstGeom>
            <a:no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cs typeface="Times New Roman"/>
                  <a:sym typeface="Times New Roman"/>
                </a:rPr>
                <a:t>Background of Study</a:t>
              </a:r>
              <a:endParaRPr lang="en-GB" sz="1467" dirty="0">
                <a:latin typeface="Helvetica" pitchFamily="2" charset="0"/>
              </a:endParaRPr>
            </a:p>
          </p:txBody>
        </p:sp>
      </p:grpSp>
      <p:sp>
        <p:nvSpPr>
          <p:cNvPr id="160" name="Google Shape;160;p27"/>
          <p:cNvSpPr/>
          <p:nvPr/>
        </p:nvSpPr>
        <p:spPr>
          <a:xfrm>
            <a:off x="3049401" y="3231460"/>
            <a:ext cx="5931505"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61" name="Google Shape;161;p27"/>
          <p:cNvSpPr/>
          <p:nvPr/>
        </p:nvSpPr>
        <p:spPr>
          <a:xfrm>
            <a:off x="3345976" y="2980540"/>
            <a:ext cx="4152053" cy="501840"/>
          </a:xfrm>
          <a:prstGeom prst="roundRect">
            <a:avLst>
              <a:gd name="adj" fmla="val 16667"/>
            </a:avLst>
          </a:prstGeom>
          <a:solidFill>
            <a:srgbClr val="BBD6EE"/>
          </a:solidFill>
          <a:ln w="12700" cap="flat" cmpd="sng">
            <a:solidFill>
              <a:schemeClr val="lt1"/>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62" name="Google Shape;162;p27"/>
          <p:cNvSpPr txBox="1"/>
          <p:nvPr/>
        </p:nvSpPr>
        <p:spPr>
          <a:xfrm>
            <a:off x="3370474" y="3005038"/>
            <a:ext cx="4103057" cy="452844"/>
          </a:xfrm>
          <a:prstGeom prst="rect">
            <a:avLst/>
          </a:prstGeom>
          <a:no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ea typeface="Times New Roman"/>
                <a:cs typeface="Times New Roman"/>
                <a:sym typeface="Times New Roman"/>
              </a:rPr>
              <a:t>Objectives</a:t>
            </a:r>
            <a:endParaRPr lang="en-GB" sz="1467" dirty="0">
              <a:latin typeface="Helvetica" pitchFamily="2" charset="0"/>
            </a:endParaRPr>
          </a:p>
        </p:txBody>
      </p:sp>
      <p:sp>
        <p:nvSpPr>
          <p:cNvPr id="166" name="Google Shape;166;p27"/>
          <p:cNvSpPr/>
          <p:nvPr/>
        </p:nvSpPr>
        <p:spPr>
          <a:xfrm>
            <a:off x="3049401" y="4098195"/>
            <a:ext cx="5931505"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67" name="Google Shape;167;p27"/>
          <p:cNvSpPr/>
          <p:nvPr/>
        </p:nvSpPr>
        <p:spPr>
          <a:xfrm>
            <a:off x="3345976" y="3847276"/>
            <a:ext cx="4152053" cy="501840"/>
          </a:xfrm>
          <a:prstGeom prst="roundRect">
            <a:avLst>
              <a:gd name="adj" fmla="val 16667"/>
            </a:avLst>
          </a:prstGeom>
          <a:solidFill>
            <a:srgbClr val="BBD6EE"/>
          </a:solidFill>
          <a:ln w="12700" cap="flat" cmpd="sng">
            <a:solidFill>
              <a:schemeClr val="lt1"/>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168" name="Google Shape;168;p27"/>
          <p:cNvSpPr txBox="1"/>
          <p:nvPr/>
        </p:nvSpPr>
        <p:spPr>
          <a:xfrm>
            <a:off x="3370474" y="3871774"/>
            <a:ext cx="4103057" cy="452844"/>
          </a:xfrm>
          <a:prstGeom prst="rect">
            <a:avLst/>
          </a:prstGeom>
          <a:no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ea typeface="Times New Roman"/>
                <a:cs typeface="Times New Roman"/>
                <a:sym typeface="Times New Roman"/>
              </a:rPr>
              <a:t>Methodology</a:t>
            </a:r>
            <a:endParaRPr lang="en-GB" sz="1467" dirty="0">
              <a:latin typeface="Helvetica" pitchFamily="2" charset="0"/>
            </a:endParaRPr>
          </a:p>
        </p:txBody>
      </p:sp>
      <p:sp>
        <p:nvSpPr>
          <p:cNvPr id="27" name="Rounded Rectangle 9">
            <a:extLst>
              <a:ext uri="{FF2B5EF4-FFF2-40B4-BE49-F238E27FC236}">
                <a16:creationId xmlns:a16="http://schemas.microsoft.com/office/drawing/2014/main" id="{AB3D8871-E7BB-45C4-AB95-0459F816C1EF}"/>
              </a:ext>
            </a:extLst>
          </p:cNvPr>
          <p:cNvSpPr/>
          <p:nvPr/>
        </p:nvSpPr>
        <p:spPr>
          <a:xfrm>
            <a:off x="3370474" y="220804"/>
            <a:ext cx="5451047" cy="719069"/>
          </a:xfrm>
          <a:prstGeom prst="roundRect">
            <a:avLst>
              <a:gd name="adj" fmla="val 10000"/>
            </a:avLst>
          </a:prstGeom>
          <a:solidFill>
            <a:srgbClr val="C00000"/>
          </a:solidFill>
          <a:ln>
            <a:solidFill>
              <a:schemeClr val="tx1">
                <a:lumMod val="95000"/>
                <a:lumOff val="5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bn-BD" dirty="0"/>
          </a:p>
        </p:txBody>
      </p:sp>
      <p:sp>
        <p:nvSpPr>
          <p:cNvPr id="145" name="Google Shape;145;p27"/>
          <p:cNvSpPr txBox="1"/>
          <p:nvPr/>
        </p:nvSpPr>
        <p:spPr>
          <a:xfrm>
            <a:off x="4067646" y="240397"/>
            <a:ext cx="4103057" cy="523180"/>
          </a:xfrm>
          <a:prstGeom prst="rect">
            <a:avLst/>
          </a:prstGeom>
          <a:noFill/>
          <a:ln>
            <a:noFill/>
          </a:ln>
        </p:spPr>
        <p:txBody>
          <a:bodyPr spcFirstLastPara="1" wrap="square" lIns="91433" tIns="45700" rIns="91433" bIns="45700" anchor="t" anchorCtr="0">
            <a:spAutoFit/>
          </a:bodyPr>
          <a:lstStyle/>
          <a:p>
            <a:pPr algn="ctr"/>
            <a:r>
              <a:rPr lang="en-GB" sz="2800" b="1" dirty="0">
                <a:solidFill>
                  <a:schemeClr val="bg1"/>
                </a:solidFill>
                <a:latin typeface="Helvetica" panose="020B0604020202020204" pitchFamily="34" charset="0"/>
                <a:ea typeface="Times New Roman"/>
                <a:cs typeface="Helvetica" panose="020B0604020202020204" pitchFamily="34" charset="0"/>
                <a:sym typeface="Times New Roman"/>
              </a:rPr>
              <a:t>Presentation Outline</a:t>
            </a:r>
            <a:endParaRPr sz="1200" dirty="0">
              <a:solidFill>
                <a:schemeClr val="bg1"/>
              </a:solidFill>
              <a:latin typeface="Helvetica" panose="020B0604020202020204" pitchFamily="34" charset="0"/>
              <a:cs typeface="Helvetica" panose="020B0604020202020204" pitchFamily="34" charset="0"/>
            </a:endParaRPr>
          </a:p>
        </p:txBody>
      </p:sp>
      <p:pic>
        <p:nvPicPr>
          <p:cNvPr id="2" name="Google Shape;173;p28">
            <a:extLst>
              <a:ext uri="{FF2B5EF4-FFF2-40B4-BE49-F238E27FC236}">
                <a16:creationId xmlns:a16="http://schemas.microsoft.com/office/drawing/2014/main" id="{36F86E79-C76D-9F5A-59FA-94B1A57DA09F}"/>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174560" y="129663"/>
            <a:ext cx="895520" cy="901350"/>
          </a:xfrm>
          <a:prstGeom prst="rect">
            <a:avLst/>
          </a:prstGeom>
          <a:noFill/>
          <a:ln>
            <a:noFill/>
          </a:ln>
        </p:spPr>
      </p:pic>
      <p:sp>
        <p:nvSpPr>
          <p:cNvPr id="8" name="Google Shape;166;p27">
            <a:extLst>
              <a:ext uri="{FF2B5EF4-FFF2-40B4-BE49-F238E27FC236}">
                <a16:creationId xmlns:a16="http://schemas.microsoft.com/office/drawing/2014/main" id="{F13B4B96-A86B-EFB7-B6A8-FD0AB521E0BD}"/>
              </a:ext>
            </a:extLst>
          </p:cNvPr>
          <p:cNvSpPr/>
          <p:nvPr/>
        </p:nvSpPr>
        <p:spPr>
          <a:xfrm>
            <a:off x="3049400" y="4903448"/>
            <a:ext cx="5931505"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9" name="Google Shape;168;p27">
            <a:extLst>
              <a:ext uri="{FF2B5EF4-FFF2-40B4-BE49-F238E27FC236}">
                <a16:creationId xmlns:a16="http://schemas.microsoft.com/office/drawing/2014/main" id="{F942EFA6-6978-E7BB-9E67-A56C485DCEC5}"/>
              </a:ext>
            </a:extLst>
          </p:cNvPr>
          <p:cNvSpPr txBox="1"/>
          <p:nvPr/>
        </p:nvSpPr>
        <p:spPr>
          <a:xfrm>
            <a:off x="3370473" y="4677027"/>
            <a:ext cx="4103057" cy="452844"/>
          </a:xfrm>
          <a:prstGeom prst="rect">
            <a:avLst/>
          </a:prstGeom>
          <a:solidFill>
            <a:srgbClr val="BBD6EE"/>
          </a:solid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cs typeface="Times New Roman"/>
                <a:sym typeface="Times New Roman"/>
              </a:rPr>
              <a:t>Map Generation</a:t>
            </a:r>
            <a:endParaRPr sz="1467" dirty="0">
              <a:latin typeface="Helvetica" pitchFamily="2" charset="0"/>
            </a:endParaRPr>
          </a:p>
        </p:txBody>
      </p:sp>
      <p:sp>
        <p:nvSpPr>
          <p:cNvPr id="20" name="Google Shape;151;p27">
            <a:extLst>
              <a:ext uri="{FF2B5EF4-FFF2-40B4-BE49-F238E27FC236}">
                <a16:creationId xmlns:a16="http://schemas.microsoft.com/office/drawing/2014/main" id="{5B00C89A-1B00-4620-8F2B-11ECF9D58D7F}"/>
              </a:ext>
            </a:extLst>
          </p:cNvPr>
          <p:cNvSpPr/>
          <p:nvPr/>
        </p:nvSpPr>
        <p:spPr>
          <a:xfrm>
            <a:off x="3024902" y="5696270"/>
            <a:ext cx="5956003" cy="428400"/>
          </a:xfrm>
          <a:prstGeom prst="rect">
            <a:avLst/>
          </a:prstGeom>
          <a:solidFill>
            <a:schemeClr val="lt1">
              <a:alpha val="89803"/>
            </a:schemeClr>
          </a:solidFill>
          <a:ln w="12700" cap="flat" cmpd="sng">
            <a:solidFill>
              <a:srgbClr val="6E6456"/>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21" name="Google Shape;152;p27">
            <a:extLst>
              <a:ext uri="{FF2B5EF4-FFF2-40B4-BE49-F238E27FC236}">
                <a16:creationId xmlns:a16="http://schemas.microsoft.com/office/drawing/2014/main" id="{6932E219-8C7D-4F3C-95F5-B62BE43B127E}"/>
              </a:ext>
            </a:extLst>
          </p:cNvPr>
          <p:cNvSpPr/>
          <p:nvPr/>
        </p:nvSpPr>
        <p:spPr>
          <a:xfrm>
            <a:off x="3321477" y="5424188"/>
            <a:ext cx="4152053" cy="501840"/>
          </a:xfrm>
          <a:prstGeom prst="roundRect">
            <a:avLst>
              <a:gd name="adj" fmla="val 16667"/>
            </a:avLst>
          </a:prstGeom>
          <a:solidFill>
            <a:srgbClr val="BBD6EE"/>
          </a:solidFill>
          <a:ln w="12700" cap="flat" cmpd="sng">
            <a:solidFill>
              <a:schemeClr val="lt1"/>
            </a:solidFill>
            <a:prstDash val="solid"/>
            <a:miter lim="800000"/>
            <a:headEnd type="none" w="sm" len="sm"/>
            <a:tailEnd type="none" w="sm" len="sm"/>
          </a:ln>
        </p:spPr>
        <p:txBody>
          <a:bodyPr spcFirstLastPara="1" wrap="square" lIns="91433" tIns="91433" rIns="91433" bIns="91433" anchor="ctr" anchorCtr="0">
            <a:noAutofit/>
          </a:bodyPr>
          <a:lstStyle/>
          <a:p>
            <a:endParaRPr sz="2400"/>
          </a:p>
        </p:txBody>
      </p:sp>
      <p:sp>
        <p:nvSpPr>
          <p:cNvPr id="22" name="Google Shape;153;p27">
            <a:extLst>
              <a:ext uri="{FF2B5EF4-FFF2-40B4-BE49-F238E27FC236}">
                <a16:creationId xmlns:a16="http://schemas.microsoft.com/office/drawing/2014/main" id="{DC3A8201-64B6-4C4D-BD46-F63E9D098AC8}"/>
              </a:ext>
            </a:extLst>
          </p:cNvPr>
          <p:cNvSpPr txBox="1"/>
          <p:nvPr/>
        </p:nvSpPr>
        <p:spPr>
          <a:xfrm>
            <a:off x="3394971" y="5448686"/>
            <a:ext cx="4103057" cy="452844"/>
          </a:xfrm>
          <a:prstGeom prst="rect">
            <a:avLst/>
          </a:prstGeom>
          <a:noFill/>
          <a:ln>
            <a:noFill/>
          </a:ln>
        </p:spPr>
        <p:txBody>
          <a:bodyPr spcFirstLastPara="1" wrap="square" lIns="156933" tIns="0" rIns="156933" bIns="0" anchor="ctr" anchorCtr="0">
            <a:noAutofit/>
          </a:bodyPr>
          <a:lstStyle/>
          <a:p>
            <a:pPr>
              <a:lnSpc>
                <a:spcPct val="90000"/>
              </a:lnSpc>
              <a:buClr>
                <a:schemeClr val="dk1"/>
              </a:buClr>
              <a:buSzPts val="1800"/>
            </a:pPr>
            <a:r>
              <a:rPr lang="en-GB" sz="2400" dirty="0">
                <a:solidFill>
                  <a:schemeClr val="dk1"/>
                </a:solidFill>
                <a:latin typeface="Helvetica" pitchFamily="2" charset="0"/>
                <a:ea typeface="Times New Roman"/>
                <a:cs typeface="Times New Roman"/>
                <a:sym typeface="Times New Roman"/>
              </a:rPr>
              <a:t>Discussion and Conclusion</a:t>
            </a:r>
            <a:endParaRPr sz="1467" dirty="0">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A4A6E-B9D4-9979-7313-D9E6F54545D1}"/>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9851C3A8-917F-9B5F-D4F5-F6A3F9FB7B20}"/>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23EECF7C-6141-767C-4BCD-5DA96A651AC9}"/>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0D2D1A7C-A4D8-931E-6373-6E558072FEFB}"/>
              </a:ext>
            </a:extLst>
          </p:cNvPr>
          <p:cNvSpPr txBox="1"/>
          <p:nvPr/>
        </p:nvSpPr>
        <p:spPr>
          <a:xfrm>
            <a:off x="593932" y="650121"/>
            <a:ext cx="5824285"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DISCUSSION AND CONCLUSION</a:t>
            </a:r>
          </a:p>
        </p:txBody>
      </p:sp>
      <p:sp>
        <p:nvSpPr>
          <p:cNvPr id="6" name="TextBox 5">
            <a:extLst>
              <a:ext uri="{FF2B5EF4-FFF2-40B4-BE49-F238E27FC236}">
                <a16:creationId xmlns:a16="http://schemas.microsoft.com/office/drawing/2014/main" id="{D885B558-98D1-4977-BD42-0A9F1B11898C}"/>
              </a:ext>
            </a:extLst>
          </p:cNvPr>
          <p:cNvSpPr txBox="1"/>
          <p:nvPr/>
        </p:nvSpPr>
        <p:spPr>
          <a:xfrm>
            <a:off x="829302" y="1351508"/>
            <a:ext cx="10533395"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Helvetica" pitchFamily="2" charset="0"/>
                <a:cs typeface="Times New Roman" panose="02020603050405020304" pitchFamily="18" charset="0"/>
              </a:rPr>
              <a:t>The floods resulted in significant humanitarian and economic losses, impacting millions people and causing significant damage.</a:t>
            </a:r>
          </a:p>
          <a:p>
            <a:pPr marL="342900" indent="-342900" algn="just">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Helvetica" pitchFamily="2" charset="0"/>
                <a:cs typeface="Times New Roman" panose="02020603050405020304" pitchFamily="18" charset="0"/>
              </a:rPr>
              <a:t>Noakhali, </a:t>
            </a:r>
            <a:r>
              <a:rPr lang="en-US" sz="2400" dirty="0" err="1">
                <a:latin typeface="Helvetica" pitchFamily="2" charset="0"/>
                <a:cs typeface="Times New Roman" panose="02020603050405020304" pitchFamily="18" charset="0"/>
              </a:rPr>
              <a:t>Feni</a:t>
            </a:r>
            <a:r>
              <a:rPr lang="en-US" sz="2400" dirty="0">
                <a:latin typeface="Helvetica" pitchFamily="2" charset="0"/>
                <a:cs typeface="Times New Roman" panose="02020603050405020304" pitchFamily="18" charset="0"/>
              </a:rPr>
              <a:t>, and </a:t>
            </a:r>
            <a:r>
              <a:rPr lang="en-US" sz="2400" dirty="0" err="1">
                <a:latin typeface="Helvetica" pitchFamily="2" charset="0"/>
                <a:cs typeface="Times New Roman" panose="02020603050405020304" pitchFamily="18" charset="0"/>
              </a:rPr>
              <a:t>Lakshmipur</a:t>
            </a:r>
            <a:r>
              <a:rPr lang="en-US" sz="2400" dirty="0">
                <a:latin typeface="Helvetica" pitchFamily="2" charset="0"/>
                <a:cs typeface="Times New Roman" panose="02020603050405020304" pitchFamily="18" charset="0"/>
              </a:rPr>
              <a:t> fall into Very High Risk category, while Sylhet, Cox’s Bazar, and </a:t>
            </a:r>
            <a:r>
              <a:rPr lang="en-US" sz="2400" dirty="0" err="1">
                <a:latin typeface="Helvetica" pitchFamily="2" charset="0"/>
                <a:cs typeface="Times New Roman" panose="02020603050405020304" pitchFamily="18" charset="0"/>
              </a:rPr>
              <a:t>Khagrachari</a:t>
            </a:r>
            <a:r>
              <a:rPr lang="en-US" sz="2400" dirty="0">
                <a:latin typeface="Helvetica" pitchFamily="2" charset="0"/>
                <a:cs typeface="Times New Roman" panose="02020603050405020304" pitchFamily="18" charset="0"/>
              </a:rPr>
              <a:t> face Low Risk.</a:t>
            </a:r>
          </a:p>
          <a:p>
            <a:pPr marL="342900" indent="-342900" algn="just">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Helvetica" pitchFamily="2" charset="0"/>
                <a:cs typeface="Times New Roman" panose="02020603050405020304" pitchFamily="18" charset="0"/>
              </a:rPr>
              <a:t>Investment in flood-resilient housing, embankment construction, and improved drainage systems is necessary.</a:t>
            </a:r>
          </a:p>
          <a:p>
            <a:pPr marL="342900" indent="-342900" algn="just">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Helvetica" pitchFamily="2" charset="0"/>
                <a:cs typeface="Times New Roman" panose="02020603050405020304" pitchFamily="18" charset="0"/>
              </a:rPr>
              <a:t>District-level risk zoning should guide resource allocation for better disaster management.</a:t>
            </a:r>
          </a:p>
          <a:p>
            <a:pPr marL="342900" indent="-342900">
              <a:buFont typeface="Arial" panose="020B0604020202020204" pitchFamily="34" charset="0"/>
              <a:buChar char="•"/>
            </a:pPr>
            <a:endParaRPr lang="en-US" sz="2400" dirty="0">
              <a:latin typeface="Helvetica" pitchFamily="2" charset="0"/>
              <a:cs typeface="Times New Roman" panose="02020603050405020304" pitchFamily="18" charset="0"/>
            </a:endParaRPr>
          </a:p>
        </p:txBody>
      </p:sp>
    </p:spTree>
    <p:extLst>
      <p:ext uri="{BB962C8B-B14F-4D97-AF65-F5344CB8AC3E}">
        <p14:creationId xmlns:p14="http://schemas.microsoft.com/office/powerpoint/2010/main" val="2443677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6127" y="2615013"/>
            <a:ext cx="6588808" cy="1200329"/>
          </a:xfrm>
          <a:prstGeom prst="rect">
            <a:avLst/>
          </a:prstGeom>
          <a:noFill/>
        </p:spPr>
        <p:txBody>
          <a:bodyPr wrap="square" rtlCol="0">
            <a:spAutoFit/>
          </a:bodyPr>
          <a:lstStyle/>
          <a:p>
            <a:r>
              <a:rPr lang="en-US" sz="7200"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7573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8"/>
          <p:cNvPicPr preferRelativeResize="0"/>
          <p:nvPr/>
        </p:nvPicPr>
        <p:blipFill>
          <a:blip r:embed="rId3" cstate="print">
            <a:extLst>
              <a:ext uri="{28A0092B-C50C-407E-A947-70E740481C1C}">
                <a14:useLocalDpi xmlns:a14="http://schemas.microsoft.com/office/drawing/2010/main" val="0"/>
              </a:ext>
            </a:extLst>
          </a:blip>
          <a:srcRect/>
          <a:stretch/>
        </p:blipFill>
        <p:spPr>
          <a:xfrm>
            <a:off x="11200686" y="291139"/>
            <a:ext cx="895520" cy="901350"/>
          </a:xfrm>
          <a:prstGeom prst="rect">
            <a:avLst/>
          </a:prstGeom>
          <a:noFill/>
          <a:ln>
            <a:noFill/>
          </a:ln>
        </p:spPr>
      </p:pic>
      <p:sp>
        <p:nvSpPr>
          <p:cNvPr id="9" name="Google Shape;186;p29">
            <a:extLst>
              <a:ext uri="{FF2B5EF4-FFF2-40B4-BE49-F238E27FC236}">
                <a16:creationId xmlns:a16="http://schemas.microsoft.com/office/drawing/2014/main" id="{F87E185A-F86B-4EB5-81F1-0AB2CC3D3FFC}"/>
              </a:ext>
            </a:extLst>
          </p:cNvPr>
          <p:cNvSpPr/>
          <p:nvPr/>
        </p:nvSpPr>
        <p:spPr>
          <a:xfrm>
            <a:off x="679694" y="741814"/>
            <a:ext cx="3057247" cy="523220"/>
          </a:xfrm>
          <a:prstGeom prst="rect">
            <a:avLst/>
          </a:prstGeom>
          <a:noFill/>
          <a:ln>
            <a:noFill/>
          </a:ln>
        </p:spPr>
        <p:txBody>
          <a:bodyPr spcFirstLastPara="1" wrap="square" lIns="91433" tIns="45700" rIns="91433" bIns="45700" anchor="t" anchorCtr="0">
            <a:noAutofit/>
          </a:bodyPr>
          <a:lstStyle/>
          <a:p>
            <a:r>
              <a:rPr lang="en-GB" sz="2800" b="1" dirty="0">
                <a:solidFill>
                  <a:srgbClr val="C00000"/>
                </a:solidFill>
                <a:latin typeface="Helvetica" panose="020B0604020202020204" pitchFamily="34" charset="0"/>
                <a:ea typeface="Times New Roman"/>
                <a:cs typeface="Helvetica" panose="020B0604020202020204" pitchFamily="34" charset="0"/>
                <a:sym typeface="Times New Roman"/>
              </a:rPr>
              <a:t>INTRODUCTION</a:t>
            </a:r>
            <a:endParaRPr sz="1467"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75DCBD16-4C9A-FC92-DD02-3D52837F6FB9}"/>
              </a:ext>
            </a:extLst>
          </p:cNvPr>
          <p:cNvSpPr txBox="1"/>
          <p:nvPr/>
        </p:nvSpPr>
        <p:spPr>
          <a:xfrm>
            <a:off x="1027234" y="1714500"/>
            <a:ext cx="1053339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itchFamily="2" charset="0"/>
                <a:cs typeface="Times New Roman" panose="02020603050405020304" pitchFamily="18" charset="0"/>
              </a:rPr>
              <a:t>As Bangladesh is a riverine country, Floods are a major natural disaster in Bangladesh.</a:t>
            </a:r>
          </a:p>
          <a:p>
            <a:pPr marL="342900" indent="-342900">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buFont typeface="Arial" panose="020B0604020202020204" pitchFamily="34" charset="0"/>
              <a:buChar char="•"/>
            </a:pPr>
            <a:r>
              <a:rPr lang="en-US" sz="2400" dirty="0">
                <a:latin typeface="Helvetica" pitchFamily="2" charset="0"/>
                <a:cs typeface="Times New Roman" panose="02020603050405020304" pitchFamily="18" charset="0"/>
              </a:rPr>
              <a:t>August 2024 floods severely impacted southeastern districts (Noakhali, </a:t>
            </a:r>
            <a:r>
              <a:rPr lang="en-US" sz="2400" dirty="0" err="1">
                <a:latin typeface="Helvetica" pitchFamily="2" charset="0"/>
                <a:cs typeface="Times New Roman" panose="02020603050405020304" pitchFamily="18" charset="0"/>
              </a:rPr>
              <a:t>Feni</a:t>
            </a:r>
            <a:r>
              <a:rPr lang="en-US" sz="2400" dirty="0">
                <a:latin typeface="Helvetica" pitchFamily="2" charset="0"/>
                <a:cs typeface="Times New Roman" panose="02020603050405020304" pitchFamily="18" charset="0"/>
              </a:rPr>
              <a:t>, </a:t>
            </a:r>
            <a:r>
              <a:rPr lang="en-US" sz="2400" dirty="0" err="1">
                <a:latin typeface="Helvetica" pitchFamily="2" charset="0"/>
                <a:cs typeface="Times New Roman" panose="02020603050405020304" pitchFamily="18" charset="0"/>
              </a:rPr>
              <a:t>Cumilla</a:t>
            </a:r>
            <a:r>
              <a:rPr lang="en-US" sz="2400" dirty="0">
                <a:latin typeface="Helvetica" pitchFamily="2" charset="0"/>
                <a:cs typeface="Times New Roman" panose="02020603050405020304" pitchFamily="18" charset="0"/>
              </a:rPr>
              <a:t>)</a:t>
            </a:r>
          </a:p>
          <a:p>
            <a:pPr marL="342900" indent="-342900">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buFont typeface="Arial" panose="020B0604020202020204" pitchFamily="34" charset="0"/>
              <a:buChar char="•"/>
            </a:pPr>
            <a:r>
              <a:rPr lang="en-US" sz="2400" dirty="0">
                <a:latin typeface="Helvetica" pitchFamily="2" charset="0"/>
                <a:cs typeface="Times New Roman" panose="02020603050405020304" pitchFamily="18" charset="0"/>
              </a:rPr>
              <a:t>Caused displacement, loss of lives, economic damage, and infrastructure destruction</a:t>
            </a:r>
          </a:p>
          <a:p>
            <a:pPr marL="342900" indent="-342900">
              <a:buFont typeface="Arial" panose="020B0604020202020204" pitchFamily="34" charset="0"/>
              <a:buChar char="•"/>
            </a:pPr>
            <a:endParaRPr lang="en-US" sz="2400" dirty="0">
              <a:latin typeface="Helvetica" pitchFamily="2" charset="0"/>
              <a:cs typeface="Times New Roman" panose="02020603050405020304" pitchFamily="18" charset="0"/>
            </a:endParaRPr>
          </a:p>
          <a:p>
            <a:pPr marL="342900" indent="-342900">
              <a:buFont typeface="Arial" panose="020B0604020202020204" pitchFamily="34" charset="0"/>
              <a:buChar char="•"/>
            </a:pPr>
            <a:r>
              <a:rPr lang="en-US" sz="2400" dirty="0">
                <a:latin typeface="Helvetica" pitchFamily="2" charset="0"/>
                <a:cs typeface="Times New Roman" panose="02020603050405020304" pitchFamily="18" charset="0"/>
              </a:rPr>
              <a:t>Primarily it was found that around 11 districts have faced the consequences of this flood.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D258C-3901-4FC5-B170-0C2FA33F90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30EA1D6-8568-7376-98E3-B680CDB1F39C}"/>
              </a:ext>
            </a:extLst>
          </p:cNvPr>
          <p:cNvSpPr txBox="1"/>
          <p:nvPr/>
        </p:nvSpPr>
        <p:spPr>
          <a:xfrm>
            <a:off x="593933" y="672842"/>
            <a:ext cx="4848924" cy="120032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42900" indent="-342900">
              <a:buClr>
                <a:srgbClr val="C00000"/>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078E2B-76F0-BEF0-E489-EAEB1A3B62DD}"/>
              </a:ext>
            </a:extLst>
          </p:cNvPr>
          <p:cNvSpPr txBox="1"/>
          <p:nvPr/>
        </p:nvSpPr>
        <p:spPr>
          <a:xfrm>
            <a:off x="593933" y="650121"/>
            <a:ext cx="4744186"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BACKGROUND OF STUDY</a:t>
            </a:r>
          </a:p>
        </p:txBody>
      </p:sp>
      <p:pic>
        <p:nvPicPr>
          <p:cNvPr id="2" name="Google Shape;173;p28">
            <a:extLst>
              <a:ext uri="{FF2B5EF4-FFF2-40B4-BE49-F238E27FC236}">
                <a16:creationId xmlns:a16="http://schemas.microsoft.com/office/drawing/2014/main" id="{12127C44-E40E-3005-4227-130CED0B51F7}"/>
              </a:ext>
            </a:extLst>
          </p:cNvPr>
          <p:cNvPicPr preferRelativeResize="0"/>
          <p:nvPr/>
        </p:nvPicPr>
        <p:blipFill>
          <a:blip r:embed="rId2"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5" name="TextBox 4">
            <a:extLst>
              <a:ext uri="{FF2B5EF4-FFF2-40B4-BE49-F238E27FC236}">
                <a16:creationId xmlns:a16="http://schemas.microsoft.com/office/drawing/2014/main" id="{80BD2CB9-E1E3-8D16-93A7-0CEB8A094A01}"/>
              </a:ext>
            </a:extLst>
          </p:cNvPr>
          <p:cNvSpPr txBox="1"/>
          <p:nvPr/>
        </p:nvSpPr>
        <p:spPr>
          <a:xfrm>
            <a:off x="807342" y="1728430"/>
            <a:ext cx="11033205"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Helvetica" pitchFamily="2" charset="0"/>
              </a:rPr>
              <a:t>UNDP (2024):</a:t>
            </a:r>
            <a:r>
              <a:rPr lang="en-US" sz="2400" dirty="0">
                <a:latin typeface="Helvetica" pitchFamily="2" charset="0"/>
              </a:rPr>
              <a:t> Bangladesh faces frequent river and flash floods due to monsoons and low-lying geography</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b="1" dirty="0">
                <a:latin typeface="Helvetica" pitchFamily="2" charset="0"/>
              </a:rPr>
              <a:t>Uddin &amp; Matin (2021): </a:t>
            </a:r>
            <a:r>
              <a:rPr lang="en-US" sz="2400" dirty="0">
                <a:latin typeface="Helvetica" pitchFamily="2" charset="0"/>
              </a:rPr>
              <a:t>GIS-based flood hazard zoning is essential for disaster risk mitigation</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b="1" dirty="0">
                <a:latin typeface="Helvetica" pitchFamily="2" charset="0"/>
              </a:rPr>
              <a:t>FAO (2024): </a:t>
            </a:r>
            <a:r>
              <a:rPr lang="en-US" sz="2400" dirty="0">
                <a:latin typeface="Helvetica" pitchFamily="2" charset="0"/>
              </a:rPr>
              <a:t>Flooding severely affects agriculture, causing economic distress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b="1" dirty="0">
                <a:latin typeface="Helvetica" pitchFamily="2" charset="0"/>
              </a:rPr>
              <a:t>Previous Studies Highlight</a:t>
            </a:r>
            <a:r>
              <a:rPr lang="en-US" sz="2400" dirty="0">
                <a:latin typeface="Helvetica" pitchFamily="2" charset="0"/>
              </a:rPr>
              <a:t>: Importance of GIS-based mapping</a:t>
            </a:r>
          </a:p>
        </p:txBody>
      </p:sp>
    </p:spTree>
    <p:extLst>
      <p:ext uri="{BB962C8B-B14F-4D97-AF65-F5344CB8AC3E}">
        <p14:creationId xmlns:p14="http://schemas.microsoft.com/office/powerpoint/2010/main" val="2262327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933" y="672842"/>
            <a:ext cx="10895888" cy="120032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42900" indent="-342900">
              <a:buClr>
                <a:srgbClr val="C00000"/>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B36266-6437-4703-899C-5B32C08738B2}"/>
              </a:ext>
            </a:extLst>
          </p:cNvPr>
          <p:cNvSpPr txBox="1"/>
          <p:nvPr/>
        </p:nvSpPr>
        <p:spPr>
          <a:xfrm>
            <a:off x="593933" y="650121"/>
            <a:ext cx="4744186"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OBJECTIVES</a:t>
            </a:r>
          </a:p>
        </p:txBody>
      </p:sp>
      <p:pic>
        <p:nvPicPr>
          <p:cNvPr id="2" name="Google Shape;173;p28">
            <a:extLst>
              <a:ext uri="{FF2B5EF4-FFF2-40B4-BE49-F238E27FC236}">
                <a16:creationId xmlns:a16="http://schemas.microsoft.com/office/drawing/2014/main" id="{8D8BCB44-34C3-D7C9-EA8E-B7EAA63229C8}"/>
              </a:ext>
            </a:extLst>
          </p:cNvPr>
          <p:cNvPicPr preferRelativeResize="0"/>
          <p:nvPr/>
        </p:nvPicPr>
        <p:blipFill>
          <a:blip r:embed="rId2" cstate="print">
            <a:extLst>
              <a:ext uri="{28A0092B-C50C-407E-A947-70E740481C1C}">
                <a14:useLocalDpi xmlns:a14="http://schemas.microsoft.com/office/drawing/2010/main" val="0"/>
              </a:ext>
            </a:extLst>
          </a:blip>
          <a:srcRect/>
          <a:stretch/>
        </p:blipFill>
        <p:spPr>
          <a:xfrm>
            <a:off x="11150307" y="199446"/>
            <a:ext cx="895520" cy="901350"/>
          </a:xfrm>
          <a:prstGeom prst="rect">
            <a:avLst/>
          </a:prstGeom>
          <a:noFill/>
          <a:ln>
            <a:noFill/>
          </a:ln>
        </p:spPr>
      </p:pic>
      <p:sp>
        <p:nvSpPr>
          <p:cNvPr id="5" name="TextBox 4">
            <a:extLst>
              <a:ext uri="{FF2B5EF4-FFF2-40B4-BE49-F238E27FC236}">
                <a16:creationId xmlns:a16="http://schemas.microsoft.com/office/drawing/2014/main" id="{233BCA0D-55AA-5D95-073B-6E2B27DECCD4}"/>
              </a:ext>
            </a:extLst>
          </p:cNvPr>
          <p:cNvSpPr txBox="1"/>
          <p:nvPr/>
        </p:nvSpPr>
        <p:spPr>
          <a:xfrm>
            <a:off x="961052" y="1744809"/>
            <a:ext cx="10895888"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itchFamily="2" charset="0"/>
              </a:rPr>
              <a:t>To Assess the Impact of the August 2024 Floods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dirty="0">
                <a:latin typeface="Helvetica" pitchFamily="2" charset="0"/>
              </a:rPr>
              <a:t>To Construct GIS-Based Risk Maps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dirty="0">
                <a:latin typeface="Helvetica" pitchFamily="2" charset="0"/>
              </a:rPr>
              <a:t>To Identify the Flood Risk of different Districts and Zones</a:t>
            </a:r>
          </a:p>
          <a:p>
            <a:pPr marL="342900" indent="-342900">
              <a:buFont typeface="Arial" panose="020B0604020202020204" pitchFamily="34" charset="0"/>
              <a:buChar char="•"/>
            </a:pPr>
            <a:endParaRPr lang="en-US" sz="2400" dirty="0">
              <a:latin typeface="Helvetica" pitchFamily="2" charset="0"/>
            </a:endParaRPr>
          </a:p>
          <a:p>
            <a:pPr marL="342900" indent="-342900">
              <a:buFont typeface="Arial" panose="020B0604020202020204" pitchFamily="34" charset="0"/>
              <a:buChar char="•"/>
            </a:pPr>
            <a:r>
              <a:rPr lang="en-US" sz="2400" dirty="0">
                <a:latin typeface="Helvetica" pitchFamily="2" charset="0"/>
              </a:rPr>
              <a:t>To Evaluate the Relationship Between Impact and Likelihood by combined mapping</a:t>
            </a:r>
          </a:p>
        </p:txBody>
      </p:sp>
    </p:spTree>
    <p:extLst>
      <p:ext uri="{BB962C8B-B14F-4D97-AF65-F5344CB8AC3E}">
        <p14:creationId xmlns:p14="http://schemas.microsoft.com/office/powerpoint/2010/main" val="2864912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A150221-3B60-EC07-A310-0F4A5FF1B684}"/>
              </a:ext>
            </a:extLst>
          </p:cNvPr>
          <p:cNvSpPr/>
          <p:nvPr/>
        </p:nvSpPr>
        <p:spPr>
          <a:xfrm>
            <a:off x="1485816" y="1019103"/>
            <a:ext cx="8414240" cy="55714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Helvetica" pitchFamily="2" charset="0"/>
            </a:endParaRPr>
          </a:p>
        </p:txBody>
      </p:sp>
      <p:pic>
        <p:nvPicPr>
          <p:cNvPr id="3" name="Google Shape;173;p28">
            <a:extLst>
              <a:ext uri="{FF2B5EF4-FFF2-40B4-BE49-F238E27FC236}">
                <a16:creationId xmlns:a16="http://schemas.microsoft.com/office/drawing/2014/main" id="{5C1A2FB0-C99E-5FE6-A910-E3F74D81D102}"/>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093509" y="165798"/>
            <a:ext cx="1020114" cy="1032932"/>
          </a:xfrm>
          <a:prstGeom prst="rect">
            <a:avLst/>
          </a:prstGeom>
          <a:noFill/>
          <a:ln>
            <a:noFill/>
          </a:ln>
        </p:spPr>
      </p:pic>
      <p:sp>
        <p:nvSpPr>
          <p:cNvPr id="2" name="Rectangle: Rounded Corners 1">
            <a:extLst>
              <a:ext uri="{FF2B5EF4-FFF2-40B4-BE49-F238E27FC236}">
                <a16:creationId xmlns:a16="http://schemas.microsoft.com/office/drawing/2014/main" id="{FDCFEA7D-92D9-3140-64E0-4E671486B311}"/>
              </a:ext>
            </a:extLst>
          </p:cNvPr>
          <p:cNvSpPr/>
          <p:nvPr/>
        </p:nvSpPr>
        <p:spPr>
          <a:xfrm>
            <a:off x="2192496" y="1198730"/>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Selection of Flood Area</a:t>
            </a:r>
          </a:p>
        </p:txBody>
      </p:sp>
      <p:sp>
        <p:nvSpPr>
          <p:cNvPr id="7" name="Rectangle: Rounded Corners 6">
            <a:extLst>
              <a:ext uri="{FF2B5EF4-FFF2-40B4-BE49-F238E27FC236}">
                <a16:creationId xmlns:a16="http://schemas.microsoft.com/office/drawing/2014/main" id="{08C9016D-51D2-241B-44B0-A5C4846802E8}"/>
              </a:ext>
            </a:extLst>
          </p:cNvPr>
          <p:cNvSpPr/>
          <p:nvPr/>
        </p:nvSpPr>
        <p:spPr>
          <a:xfrm>
            <a:off x="2192494" y="1941473"/>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Data Collection</a:t>
            </a:r>
          </a:p>
        </p:txBody>
      </p:sp>
      <p:sp>
        <p:nvSpPr>
          <p:cNvPr id="8" name="Rectangle: Rounded Corners 7">
            <a:extLst>
              <a:ext uri="{FF2B5EF4-FFF2-40B4-BE49-F238E27FC236}">
                <a16:creationId xmlns:a16="http://schemas.microsoft.com/office/drawing/2014/main" id="{A22A979B-AE64-2ACF-5767-F408C100193B}"/>
              </a:ext>
            </a:extLst>
          </p:cNvPr>
          <p:cNvSpPr/>
          <p:nvPr/>
        </p:nvSpPr>
        <p:spPr>
          <a:xfrm>
            <a:off x="1782148" y="2777166"/>
            <a:ext cx="3180676" cy="6518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Impact Parameters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Normalization &amp; Ranking</a:t>
            </a:r>
          </a:p>
        </p:txBody>
      </p:sp>
      <p:sp>
        <p:nvSpPr>
          <p:cNvPr id="9" name="Rectangle: Rounded Corners 8">
            <a:extLst>
              <a:ext uri="{FF2B5EF4-FFF2-40B4-BE49-F238E27FC236}">
                <a16:creationId xmlns:a16="http://schemas.microsoft.com/office/drawing/2014/main" id="{8982E5D2-6002-5F2E-BE2D-DDBA02CB7A3D}"/>
              </a:ext>
            </a:extLst>
          </p:cNvPr>
          <p:cNvSpPr/>
          <p:nvPr/>
        </p:nvSpPr>
        <p:spPr>
          <a:xfrm>
            <a:off x="2191977" y="3959311"/>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Risk Scoring &amp; Matrix</a:t>
            </a:r>
          </a:p>
        </p:txBody>
      </p:sp>
      <p:sp>
        <p:nvSpPr>
          <p:cNvPr id="10" name="Rectangle: Rounded Corners 9">
            <a:extLst>
              <a:ext uri="{FF2B5EF4-FFF2-40B4-BE49-F238E27FC236}">
                <a16:creationId xmlns:a16="http://schemas.microsoft.com/office/drawing/2014/main" id="{A2870AD0-B0B8-BFE5-5AEE-445CDAFE037D}"/>
              </a:ext>
            </a:extLst>
          </p:cNvPr>
          <p:cNvSpPr/>
          <p:nvPr/>
        </p:nvSpPr>
        <p:spPr>
          <a:xfrm>
            <a:off x="2191977" y="5139719"/>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Risk Map Generation</a:t>
            </a:r>
          </a:p>
        </p:txBody>
      </p:sp>
      <p:sp>
        <p:nvSpPr>
          <p:cNvPr id="21" name="Rectangle: Rounded Corners 20">
            <a:extLst>
              <a:ext uri="{FF2B5EF4-FFF2-40B4-BE49-F238E27FC236}">
                <a16:creationId xmlns:a16="http://schemas.microsoft.com/office/drawing/2014/main" id="{90A2C49D-799E-D75D-CF2A-46F08F90C1BC}"/>
              </a:ext>
            </a:extLst>
          </p:cNvPr>
          <p:cNvSpPr/>
          <p:nvPr/>
        </p:nvSpPr>
        <p:spPr>
          <a:xfrm>
            <a:off x="6367959" y="2201248"/>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Likelihood For different Districts</a:t>
            </a:r>
          </a:p>
        </p:txBody>
      </p:sp>
      <p:sp>
        <p:nvSpPr>
          <p:cNvPr id="22" name="Rectangle: Rounded Corners 21">
            <a:extLst>
              <a:ext uri="{FF2B5EF4-FFF2-40B4-BE49-F238E27FC236}">
                <a16:creationId xmlns:a16="http://schemas.microsoft.com/office/drawing/2014/main" id="{B964530C-AD1B-D809-FB89-A3318418AC27}"/>
              </a:ext>
            </a:extLst>
          </p:cNvPr>
          <p:cNvSpPr/>
          <p:nvPr/>
        </p:nvSpPr>
        <p:spPr>
          <a:xfrm>
            <a:off x="6367960" y="1286769"/>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Flood Damage Data for Different Districts </a:t>
            </a:r>
          </a:p>
        </p:txBody>
      </p:sp>
      <p:sp>
        <p:nvSpPr>
          <p:cNvPr id="23" name="Rectangle: Rounded Corners 22">
            <a:extLst>
              <a:ext uri="{FF2B5EF4-FFF2-40B4-BE49-F238E27FC236}">
                <a16:creationId xmlns:a16="http://schemas.microsoft.com/office/drawing/2014/main" id="{06FB6EFF-02B2-79AC-24CA-1A24EE869010}"/>
              </a:ext>
            </a:extLst>
          </p:cNvPr>
          <p:cNvSpPr/>
          <p:nvPr/>
        </p:nvSpPr>
        <p:spPr>
          <a:xfrm>
            <a:off x="6367957" y="2918605"/>
            <a:ext cx="2528973" cy="519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Calculation</a:t>
            </a:r>
          </a:p>
        </p:txBody>
      </p:sp>
      <p:cxnSp>
        <p:nvCxnSpPr>
          <p:cNvPr id="26" name="Straight Arrow Connector 25">
            <a:extLst>
              <a:ext uri="{FF2B5EF4-FFF2-40B4-BE49-F238E27FC236}">
                <a16:creationId xmlns:a16="http://schemas.microsoft.com/office/drawing/2014/main" id="{8CF4A50C-FE07-2348-519F-4C7EACCFA749}"/>
              </a:ext>
            </a:extLst>
          </p:cNvPr>
          <p:cNvCxnSpPr>
            <a:stCxn id="7" idx="3"/>
            <a:endCxn id="22" idx="1"/>
          </p:cNvCxnSpPr>
          <p:nvPr/>
        </p:nvCxnSpPr>
        <p:spPr>
          <a:xfrm flipV="1">
            <a:off x="4721467" y="1546545"/>
            <a:ext cx="1646493" cy="654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826064E-3C5B-751E-C636-F1E093984FFA}"/>
              </a:ext>
            </a:extLst>
          </p:cNvPr>
          <p:cNvCxnSpPr>
            <a:stCxn id="7" idx="3"/>
            <a:endCxn id="21" idx="1"/>
          </p:cNvCxnSpPr>
          <p:nvPr/>
        </p:nvCxnSpPr>
        <p:spPr>
          <a:xfrm>
            <a:off x="4721467" y="2201249"/>
            <a:ext cx="1646492" cy="259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204286C-FF85-59CF-7A3C-CB3B27BCEAE4}"/>
              </a:ext>
            </a:extLst>
          </p:cNvPr>
          <p:cNvCxnSpPr>
            <a:cxnSpLocks/>
            <a:stCxn id="8" idx="3"/>
            <a:endCxn id="23" idx="1"/>
          </p:cNvCxnSpPr>
          <p:nvPr/>
        </p:nvCxnSpPr>
        <p:spPr>
          <a:xfrm>
            <a:off x="4962824" y="3103083"/>
            <a:ext cx="1405133" cy="75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94B9647-85E0-5B5C-1A0E-D8183FE8A8E8}"/>
              </a:ext>
            </a:extLst>
          </p:cNvPr>
          <p:cNvCxnSpPr>
            <a:stCxn id="2" idx="2"/>
            <a:endCxn id="7" idx="0"/>
          </p:cNvCxnSpPr>
          <p:nvPr/>
        </p:nvCxnSpPr>
        <p:spPr>
          <a:xfrm flipH="1">
            <a:off x="3456981" y="1718281"/>
            <a:ext cx="2" cy="223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3FE63C6-4FE5-00AB-7E8C-52AB446ED474}"/>
              </a:ext>
            </a:extLst>
          </p:cNvPr>
          <p:cNvCxnSpPr>
            <a:cxnSpLocks/>
            <a:stCxn id="7" idx="2"/>
          </p:cNvCxnSpPr>
          <p:nvPr/>
        </p:nvCxnSpPr>
        <p:spPr>
          <a:xfrm>
            <a:off x="3456981" y="2461024"/>
            <a:ext cx="0" cy="3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653B1FA-E52B-B7D0-1D68-D9101333C63A}"/>
              </a:ext>
            </a:extLst>
          </p:cNvPr>
          <p:cNvCxnSpPr>
            <a:cxnSpLocks/>
          </p:cNvCxnSpPr>
          <p:nvPr/>
        </p:nvCxnSpPr>
        <p:spPr>
          <a:xfrm>
            <a:off x="3456464" y="3438156"/>
            <a:ext cx="0" cy="52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AD76439-E944-7011-F8A4-34C6DFF17C8F}"/>
              </a:ext>
            </a:extLst>
          </p:cNvPr>
          <p:cNvCxnSpPr>
            <a:stCxn id="9" idx="2"/>
            <a:endCxn id="10" idx="0"/>
          </p:cNvCxnSpPr>
          <p:nvPr/>
        </p:nvCxnSpPr>
        <p:spPr>
          <a:xfrm>
            <a:off x="3456464" y="4478862"/>
            <a:ext cx="0" cy="660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Google Shape;186;p29">
            <a:extLst>
              <a:ext uri="{FF2B5EF4-FFF2-40B4-BE49-F238E27FC236}">
                <a16:creationId xmlns:a16="http://schemas.microsoft.com/office/drawing/2014/main" id="{B90AC04E-80B7-49B9-8D27-450275E067D1}"/>
              </a:ext>
            </a:extLst>
          </p:cNvPr>
          <p:cNvSpPr/>
          <p:nvPr/>
        </p:nvSpPr>
        <p:spPr>
          <a:xfrm>
            <a:off x="663353" y="414933"/>
            <a:ext cx="3238087" cy="523220"/>
          </a:xfrm>
          <a:prstGeom prst="rect">
            <a:avLst/>
          </a:prstGeom>
          <a:noFill/>
          <a:ln>
            <a:noFill/>
          </a:ln>
        </p:spPr>
        <p:txBody>
          <a:bodyPr spcFirstLastPara="1" wrap="square" lIns="91433" tIns="45700" rIns="91433" bIns="45700" anchor="t" anchorCtr="0">
            <a:noAutofit/>
          </a:bodyPr>
          <a:lstStyle/>
          <a:p>
            <a:r>
              <a:rPr lang="en-GB" sz="2800" b="1" dirty="0">
                <a:solidFill>
                  <a:srgbClr val="C00000"/>
                </a:solidFill>
                <a:latin typeface="Helvetica" panose="020B0604020202020204" pitchFamily="34" charset="0"/>
                <a:ea typeface="Times New Roman"/>
                <a:cs typeface="Helvetica" panose="020B0604020202020204" pitchFamily="34" charset="0"/>
                <a:sym typeface="Times New Roman"/>
              </a:rPr>
              <a:t>METHODOLOGY</a:t>
            </a:r>
            <a:endParaRPr sz="1467"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06370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252A8-5FC9-7D54-D83F-A6F53A3DBA50}"/>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F3958795-EF45-D341-B48B-35E653A1B7C3}"/>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E3C1307B-135C-8364-DEC2-7DA2C2778803}"/>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296480" y="117753"/>
            <a:ext cx="895520" cy="901350"/>
          </a:xfrm>
          <a:prstGeom prst="rect">
            <a:avLst/>
          </a:prstGeom>
          <a:noFill/>
          <a:ln>
            <a:noFill/>
          </a:ln>
        </p:spPr>
      </p:pic>
      <p:sp>
        <p:nvSpPr>
          <p:cNvPr id="2" name="TextBox 1">
            <a:extLst>
              <a:ext uri="{FF2B5EF4-FFF2-40B4-BE49-F238E27FC236}">
                <a16:creationId xmlns:a16="http://schemas.microsoft.com/office/drawing/2014/main" id="{EC852E9C-1B51-29A5-81DA-5681A5A527D1}"/>
              </a:ext>
            </a:extLst>
          </p:cNvPr>
          <p:cNvSpPr txBox="1"/>
          <p:nvPr/>
        </p:nvSpPr>
        <p:spPr>
          <a:xfrm>
            <a:off x="593933" y="650121"/>
            <a:ext cx="1156490"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DATA</a:t>
            </a:r>
          </a:p>
        </p:txBody>
      </p:sp>
      <p:graphicFrame>
        <p:nvGraphicFramePr>
          <p:cNvPr id="8" name="Table 7">
            <a:extLst>
              <a:ext uri="{FF2B5EF4-FFF2-40B4-BE49-F238E27FC236}">
                <a16:creationId xmlns:a16="http://schemas.microsoft.com/office/drawing/2014/main" id="{1BC39718-F41C-4462-A8DF-792DD91625EC}"/>
              </a:ext>
            </a:extLst>
          </p:cNvPr>
          <p:cNvGraphicFramePr>
            <a:graphicFrameLocks noGrp="1"/>
          </p:cNvGraphicFramePr>
          <p:nvPr>
            <p:extLst>
              <p:ext uri="{D42A27DB-BD31-4B8C-83A1-F6EECF244321}">
                <p14:modId xmlns:p14="http://schemas.microsoft.com/office/powerpoint/2010/main" val="1063947685"/>
              </p:ext>
            </p:extLst>
          </p:nvPr>
        </p:nvGraphicFramePr>
        <p:xfrm>
          <a:off x="2050868" y="1171025"/>
          <a:ext cx="8090264" cy="4931369"/>
        </p:xfrm>
        <a:graphic>
          <a:graphicData uri="http://schemas.openxmlformats.org/drawingml/2006/table">
            <a:tbl>
              <a:tblPr/>
              <a:tblGrid>
                <a:gridCol w="2244965">
                  <a:extLst>
                    <a:ext uri="{9D8B030D-6E8A-4147-A177-3AD203B41FA5}">
                      <a16:colId xmlns:a16="http://schemas.microsoft.com/office/drawing/2014/main" val="3810393013"/>
                    </a:ext>
                  </a:extLst>
                </a:gridCol>
                <a:gridCol w="1800167">
                  <a:extLst>
                    <a:ext uri="{9D8B030D-6E8A-4147-A177-3AD203B41FA5}">
                      <a16:colId xmlns:a16="http://schemas.microsoft.com/office/drawing/2014/main" val="2570178812"/>
                    </a:ext>
                  </a:extLst>
                </a:gridCol>
                <a:gridCol w="1800167">
                  <a:extLst>
                    <a:ext uri="{9D8B030D-6E8A-4147-A177-3AD203B41FA5}">
                      <a16:colId xmlns:a16="http://schemas.microsoft.com/office/drawing/2014/main" val="1412861512"/>
                    </a:ext>
                  </a:extLst>
                </a:gridCol>
                <a:gridCol w="2244965">
                  <a:extLst>
                    <a:ext uri="{9D8B030D-6E8A-4147-A177-3AD203B41FA5}">
                      <a16:colId xmlns:a16="http://schemas.microsoft.com/office/drawing/2014/main" val="3450449273"/>
                    </a:ext>
                  </a:extLst>
                </a:gridCol>
              </a:tblGrid>
              <a:tr h="483833">
                <a:tc rowSpan="2">
                  <a:txBody>
                    <a:bodyPr/>
                    <a:lstStyle/>
                    <a:p>
                      <a:pPr algn="ctr" fontAlgn="ctr"/>
                      <a:r>
                        <a:rPr lang="en-US" sz="1600" b="1" i="0" u="none" strike="noStrike" dirty="0">
                          <a:solidFill>
                            <a:srgbClr val="000000"/>
                          </a:solidFill>
                          <a:effectLst/>
                          <a:latin typeface="Calibri" panose="020F0502020204030204" pitchFamily="34" charset="0"/>
                        </a:rPr>
                        <a:t>Districts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gridSpan="3">
                  <a:txBody>
                    <a:bodyPr/>
                    <a:lstStyle/>
                    <a:p>
                      <a:pPr algn="ctr" fontAlgn="ctr"/>
                      <a:r>
                        <a:rPr lang="en-US" sz="1600" b="1" i="0" u="none" strike="noStrike" dirty="0">
                          <a:solidFill>
                            <a:srgbClr val="000000"/>
                          </a:solidFill>
                          <a:effectLst/>
                          <a:latin typeface="Calibri" panose="020F0502020204030204" pitchFamily="34" charset="0"/>
                        </a:rPr>
                        <a:t>Parameters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7128951"/>
                  </a:ext>
                </a:extLst>
              </a:tr>
              <a:tr h="362875">
                <a:tc vMerge="1">
                  <a:txBody>
                    <a:bodyPr/>
                    <a:lstStyle/>
                    <a:p>
                      <a:endParaRPr lang="en-US"/>
                    </a:p>
                  </a:txBody>
                  <a:tcPr/>
                </a:tc>
                <a:tc>
                  <a:txBody>
                    <a:bodyPr/>
                    <a:lstStyle/>
                    <a:p>
                      <a:pPr algn="ctr" fontAlgn="ctr"/>
                      <a:r>
                        <a:rPr lang="en-US" sz="1600" b="1" i="0" u="none" strike="noStrike">
                          <a:solidFill>
                            <a:srgbClr val="000000"/>
                          </a:solidFill>
                          <a:effectLst/>
                          <a:latin typeface="Calibri" panose="020F0502020204030204" pitchFamily="34" charset="0"/>
                        </a:rPr>
                        <a:t>People Affected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ctr" fontAlgn="ctr"/>
                      <a:r>
                        <a:rPr lang="en-US" sz="1600" b="1" i="0" u="none" strike="noStrike">
                          <a:solidFill>
                            <a:srgbClr val="000000"/>
                          </a:solidFill>
                          <a:effectLst/>
                          <a:latin typeface="Calibri" panose="020F0502020204030204" pitchFamily="34" charset="0"/>
                        </a:rPr>
                        <a:t>People Displaced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ctr" fontAlgn="ctr"/>
                      <a:r>
                        <a:rPr lang="en-US" sz="1600" b="1" i="0" u="none" strike="noStrike" dirty="0">
                          <a:solidFill>
                            <a:srgbClr val="000000"/>
                          </a:solidFill>
                          <a:effectLst/>
                          <a:latin typeface="Calibri" panose="020F0502020204030204" pitchFamily="34" charset="0"/>
                        </a:rPr>
                        <a:t>%Area Flooded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2683876229"/>
                  </a:ext>
                </a:extLst>
              </a:tr>
              <a:tr h="418701">
                <a:tc>
                  <a:txBody>
                    <a:bodyPr/>
                    <a:lstStyle/>
                    <a:p>
                      <a:pPr algn="ctr" fontAlgn="ctr"/>
                      <a:r>
                        <a:rPr lang="en-US" sz="1400" b="0" i="0" u="none" strike="noStrike" dirty="0" err="1">
                          <a:solidFill>
                            <a:srgbClr val="000000"/>
                          </a:solidFill>
                          <a:effectLst/>
                          <a:latin typeface="Calibri" panose="020F0502020204030204" pitchFamily="34" charset="0"/>
                        </a:rPr>
                        <a:t>Feni</a:t>
                      </a:r>
                      <a:endParaRPr lang="en-US" sz="1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1000000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205,745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51496381"/>
                  </a:ext>
                </a:extLst>
              </a:tr>
              <a:tr h="483833">
                <a:tc>
                  <a:txBody>
                    <a:bodyPr/>
                    <a:lstStyle/>
                    <a:p>
                      <a:pPr algn="ctr" fontAlgn="ctr"/>
                      <a:r>
                        <a:rPr lang="en-US" sz="1400" b="0" i="0" u="none" strike="noStrike">
                          <a:solidFill>
                            <a:srgbClr val="000000"/>
                          </a:solidFill>
                          <a:effectLst/>
                          <a:latin typeface="Calibri" panose="020F0502020204030204" pitchFamily="34" charset="0"/>
                        </a:rPr>
                        <a:t>Cumilla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1060000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14,871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71.5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72119656"/>
                  </a:ext>
                </a:extLst>
              </a:tr>
              <a:tr h="428005">
                <a:tc>
                  <a:txBody>
                    <a:bodyPr/>
                    <a:lstStyle/>
                    <a:p>
                      <a:pPr algn="ctr" fontAlgn="ctr"/>
                      <a:r>
                        <a:rPr lang="en-US" sz="1400" b="0" i="0" u="none" strike="noStrike">
                          <a:solidFill>
                            <a:srgbClr val="000000"/>
                          </a:solidFill>
                          <a:effectLst/>
                          <a:latin typeface="Calibri" panose="020F0502020204030204" pitchFamily="34" charset="0"/>
                        </a:rPr>
                        <a:t>Lakshmipur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723,000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73,040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96735850"/>
                  </a:ext>
                </a:extLst>
              </a:tr>
              <a:tr h="390788">
                <a:tc>
                  <a:txBody>
                    <a:bodyPr/>
                    <a:lstStyle/>
                    <a:p>
                      <a:pPr algn="ctr" fontAlgn="ctr"/>
                      <a:r>
                        <a:rPr lang="en-US" sz="1400" b="0" i="0" u="none" strike="noStrike">
                          <a:solidFill>
                            <a:srgbClr val="000000"/>
                          </a:solidFill>
                          <a:effectLst/>
                          <a:latin typeface="Calibri" panose="020F0502020204030204" pitchFamily="34" charset="0"/>
                        </a:rPr>
                        <a:t>Khagracchari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123,992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8,130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77.77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2226574"/>
                  </a:ext>
                </a:extLst>
              </a:tr>
              <a:tr h="409396">
                <a:tc>
                  <a:txBody>
                    <a:bodyPr/>
                    <a:lstStyle/>
                    <a:p>
                      <a:pPr algn="ctr" fontAlgn="ctr"/>
                      <a:r>
                        <a:rPr lang="en-US" sz="1400" b="0" i="0" u="none" strike="noStrike">
                          <a:solidFill>
                            <a:srgbClr val="000000"/>
                          </a:solidFill>
                          <a:effectLst/>
                          <a:latin typeface="Calibri" panose="020F0502020204030204" pitchFamily="34" charset="0"/>
                        </a:rPr>
                        <a:t>Noakhali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2130000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120,493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92.04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6569248"/>
                  </a:ext>
                </a:extLst>
              </a:tr>
              <a:tr h="316352">
                <a:tc>
                  <a:txBody>
                    <a:bodyPr/>
                    <a:lstStyle/>
                    <a:p>
                      <a:pPr algn="ctr" fontAlgn="ctr"/>
                      <a:r>
                        <a:rPr lang="en-US" sz="1400" b="0" i="0" u="none" strike="noStrike">
                          <a:solidFill>
                            <a:srgbClr val="000000"/>
                          </a:solidFill>
                          <a:effectLst/>
                          <a:latin typeface="Calibri" panose="020F0502020204030204" pitchFamily="34" charset="0"/>
                        </a:rPr>
                        <a:t>Moulivibazar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257,993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80,000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090157"/>
                  </a:ext>
                </a:extLst>
              </a:tr>
              <a:tr h="316352">
                <a:tc>
                  <a:txBody>
                    <a:bodyPr/>
                    <a:lstStyle/>
                    <a:p>
                      <a:pPr algn="ctr" fontAlgn="ctr"/>
                      <a:r>
                        <a:rPr lang="en-US" sz="1400" b="0" i="0" u="none" strike="noStrike">
                          <a:solidFill>
                            <a:srgbClr val="000000"/>
                          </a:solidFill>
                          <a:effectLst/>
                          <a:latin typeface="Calibri" panose="020F0502020204030204" pitchFamily="34" charset="0"/>
                        </a:rPr>
                        <a:t>Habiganj</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70,240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3082327"/>
                  </a:ext>
                </a:extLst>
              </a:tr>
              <a:tr h="316352">
                <a:tc>
                  <a:txBody>
                    <a:bodyPr/>
                    <a:lstStyle/>
                    <a:p>
                      <a:pPr algn="ctr" fontAlgn="ctr"/>
                      <a:r>
                        <a:rPr lang="en-US" sz="1400" b="0" i="0" u="none" strike="noStrike">
                          <a:solidFill>
                            <a:srgbClr val="000000"/>
                          </a:solidFill>
                          <a:effectLst/>
                          <a:latin typeface="Calibri" panose="020F0502020204030204" pitchFamily="34" charset="0"/>
                        </a:rPr>
                        <a:t>Brahmanbariya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64,829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1741311"/>
                  </a:ext>
                </a:extLst>
              </a:tr>
              <a:tr h="316352">
                <a:tc>
                  <a:txBody>
                    <a:bodyPr/>
                    <a:lstStyle/>
                    <a:p>
                      <a:pPr algn="ctr" fontAlgn="ctr"/>
                      <a:r>
                        <a:rPr lang="en-US" sz="1400" b="0" i="0" u="none" strike="noStrike">
                          <a:solidFill>
                            <a:srgbClr val="000000"/>
                          </a:solidFill>
                          <a:effectLst/>
                          <a:latin typeface="Calibri" panose="020F0502020204030204" pitchFamily="34" charset="0"/>
                        </a:rPr>
                        <a:t>Sylhet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66,000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latin typeface="Calibri" panose="020F0502020204030204" pitchFamily="34" charset="0"/>
                        </a:rPr>
                        <a:t>39.4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9543513"/>
                  </a:ext>
                </a:extLst>
              </a:tr>
              <a:tr h="316352">
                <a:tc>
                  <a:txBody>
                    <a:bodyPr/>
                    <a:lstStyle/>
                    <a:p>
                      <a:pPr algn="ctr" fontAlgn="ctr"/>
                      <a:r>
                        <a:rPr lang="en-US" sz="1400" b="0" i="0" u="none" strike="noStrike">
                          <a:solidFill>
                            <a:srgbClr val="000000"/>
                          </a:solidFill>
                          <a:effectLst/>
                          <a:latin typeface="Calibri" panose="020F0502020204030204" pitchFamily="34" charset="0"/>
                        </a:rPr>
                        <a:t>Chattogram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262,400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250,000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329642"/>
                  </a:ext>
                </a:extLst>
              </a:tr>
              <a:tr h="372178">
                <a:tc>
                  <a:txBody>
                    <a:bodyPr/>
                    <a:lstStyle/>
                    <a:p>
                      <a:pPr algn="ctr" fontAlgn="ctr"/>
                      <a:r>
                        <a:rPr lang="en-US" sz="1400" b="0" i="0" u="none" strike="noStrike" dirty="0">
                          <a:solidFill>
                            <a:srgbClr val="000000"/>
                          </a:solidFill>
                          <a:effectLst/>
                          <a:latin typeface="Calibri" panose="020F0502020204030204" pitchFamily="34" charset="0"/>
                        </a:rPr>
                        <a:t>Cox's Bazar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148,450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101828"/>
                          </a:solidFill>
                          <a:effectLst/>
                          <a:latin typeface="Calibri" panose="020F0502020204030204" pitchFamily="34" charset="0"/>
                        </a:rPr>
                        <a:t>31,000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84277"/>
                  </a:ext>
                </a:extLst>
              </a:tr>
            </a:tbl>
          </a:graphicData>
        </a:graphic>
      </p:graphicFrame>
    </p:spTree>
    <p:extLst>
      <p:ext uri="{BB962C8B-B14F-4D97-AF65-F5344CB8AC3E}">
        <p14:creationId xmlns:p14="http://schemas.microsoft.com/office/powerpoint/2010/main" val="623773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E9F39-425C-7494-7E3B-6E2DCEB7D533}"/>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5ACFE288-446A-8B28-324D-F591E3C409FB}"/>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21A31D0D-B1FF-D068-1EB0-7279AD2FBCF8}"/>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150307" y="199446"/>
            <a:ext cx="895520" cy="901350"/>
          </a:xfrm>
          <a:prstGeom prst="rect">
            <a:avLst/>
          </a:prstGeom>
          <a:noFill/>
          <a:ln>
            <a:noFill/>
          </a:ln>
        </p:spPr>
      </p:pic>
      <p:sp>
        <p:nvSpPr>
          <p:cNvPr id="2" name="TextBox 1">
            <a:extLst>
              <a:ext uri="{FF2B5EF4-FFF2-40B4-BE49-F238E27FC236}">
                <a16:creationId xmlns:a16="http://schemas.microsoft.com/office/drawing/2014/main" id="{D495F622-76BD-E340-CB74-1B0902BD78FD}"/>
              </a:ext>
            </a:extLst>
          </p:cNvPr>
          <p:cNvSpPr txBox="1"/>
          <p:nvPr/>
        </p:nvSpPr>
        <p:spPr>
          <a:xfrm>
            <a:off x="593933" y="650121"/>
            <a:ext cx="4744186"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DATA NORMALIZATION</a:t>
            </a:r>
          </a:p>
        </p:txBody>
      </p:sp>
      <p:sp>
        <p:nvSpPr>
          <p:cNvPr id="9" name="TextBox 8">
            <a:extLst>
              <a:ext uri="{FF2B5EF4-FFF2-40B4-BE49-F238E27FC236}">
                <a16:creationId xmlns:a16="http://schemas.microsoft.com/office/drawing/2014/main" id="{2BBB7D5C-56F9-BE6E-DA3C-C1035A9F450E}"/>
              </a:ext>
            </a:extLst>
          </p:cNvPr>
          <p:cNvSpPr txBox="1"/>
          <p:nvPr/>
        </p:nvSpPr>
        <p:spPr>
          <a:xfrm>
            <a:off x="692593" y="1449517"/>
            <a:ext cx="1118527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pitchFamily="2" charset="0"/>
              </a:rPr>
              <a:t>The data obtained from various secondary sources were normalized by using a method called </a:t>
            </a:r>
            <a:r>
              <a:rPr lang="en-US" sz="2400" b="1" dirty="0">
                <a:latin typeface="Helvetica" pitchFamily="2" charset="0"/>
              </a:rPr>
              <a:t>Feature Scaling, </a:t>
            </a:r>
            <a:r>
              <a:rPr lang="en-US" sz="2400" dirty="0">
                <a:latin typeface="Helvetica" pitchFamily="2" charset="0"/>
              </a:rPr>
              <a:t>which is also known as min-max normalization</a:t>
            </a:r>
          </a:p>
          <a:p>
            <a:endParaRPr lang="en-US" sz="2400" dirty="0">
              <a:latin typeface="Helvetica" pitchFamily="2" charset="0"/>
            </a:endParaRPr>
          </a:p>
          <a:p>
            <a:pPr marL="285750" indent="-285750">
              <a:buFont typeface="Arial" panose="020B0604020202020204" pitchFamily="34" charset="0"/>
              <a:buChar char="•"/>
            </a:pPr>
            <a:r>
              <a:rPr lang="en-US" sz="2400" b="0" i="0" dirty="0">
                <a:solidFill>
                  <a:srgbClr val="202122"/>
                </a:solidFill>
                <a:effectLst/>
                <a:latin typeface="Helvetica" pitchFamily="2" charset="0"/>
              </a:rPr>
              <a:t>Also known as min-max scaling or </a:t>
            </a:r>
            <a:r>
              <a:rPr lang="en-US" sz="2400" b="1" i="0" dirty="0">
                <a:solidFill>
                  <a:srgbClr val="202122"/>
                </a:solidFill>
                <a:effectLst/>
                <a:latin typeface="Helvetica" pitchFamily="2" charset="0"/>
              </a:rPr>
              <a:t>min-max normalization</a:t>
            </a:r>
            <a:r>
              <a:rPr lang="en-US" sz="2400" b="0" i="0" dirty="0">
                <a:solidFill>
                  <a:srgbClr val="202122"/>
                </a:solidFill>
                <a:effectLst/>
                <a:latin typeface="Helvetica" pitchFamily="2" charset="0"/>
              </a:rPr>
              <a:t>, rescaling is the simplest method and consists in rescaling the range of features to scale the range in [0, 1] or [a, </a:t>
            </a:r>
            <a:r>
              <a:rPr lang="en-US" sz="2400" dirty="0">
                <a:solidFill>
                  <a:srgbClr val="202122"/>
                </a:solidFill>
                <a:latin typeface="Helvetica" pitchFamily="2" charset="0"/>
              </a:rPr>
              <a:t>b</a:t>
            </a:r>
            <a:r>
              <a:rPr lang="en-US" sz="2400" b="0" i="0" dirty="0">
                <a:solidFill>
                  <a:srgbClr val="202122"/>
                </a:solidFill>
                <a:effectLst/>
                <a:latin typeface="Helvetica" pitchFamily="2" charset="0"/>
              </a:rPr>
              <a:t>].</a:t>
            </a:r>
          </a:p>
          <a:p>
            <a:pPr marL="285750" indent="-285750">
              <a:buFont typeface="Arial" panose="020B0604020202020204" pitchFamily="34" charset="0"/>
              <a:buChar char="•"/>
            </a:pPr>
            <a:endParaRPr lang="en-US" sz="2400" dirty="0">
              <a:solidFill>
                <a:srgbClr val="202122"/>
              </a:solidFill>
              <a:latin typeface="Helvetica" pitchFamily="2" charset="0"/>
            </a:endParaRPr>
          </a:p>
          <a:p>
            <a:pPr marL="285750" indent="-285750">
              <a:buFont typeface="Arial" panose="020B0604020202020204" pitchFamily="34" charset="0"/>
              <a:buChar char="•"/>
            </a:pPr>
            <a:r>
              <a:rPr lang="en-US" sz="2400" b="0" i="0" dirty="0">
                <a:solidFill>
                  <a:srgbClr val="202122"/>
                </a:solidFill>
                <a:effectLst/>
                <a:latin typeface="Helvetica" pitchFamily="2" charset="0"/>
              </a:rPr>
              <a:t>To rescale a range between an arbitrary set of values [a, b], the formula becomes: </a:t>
            </a:r>
          </a:p>
          <a:p>
            <a:pPr marL="285750" indent="-285750">
              <a:buFont typeface="Arial" panose="020B0604020202020204" pitchFamily="34" charset="0"/>
              <a:buChar char="•"/>
            </a:pPr>
            <a:endParaRPr lang="en-US" sz="2400" b="0" i="0" dirty="0">
              <a:solidFill>
                <a:srgbClr val="202122"/>
              </a:solidFill>
              <a:effectLst/>
              <a:latin typeface="Helvetica" pitchFamily="2" charset="0"/>
            </a:endParaRPr>
          </a:p>
          <a:p>
            <a:pPr marL="285750" indent="-285750">
              <a:buFont typeface="Arial" panose="020B0604020202020204" pitchFamily="34" charset="0"/>
              <a:buChar char="•"/>
            </a:pPr>
            <a:endParaRPr lang="en-US" sz="2400" dirty="0">
              <a:solidFill>
                <a:srgbClr val="202122"/>
              </a:solidFill>
              <a:latin typeface="Helvetica" pitchFamily="2" charset="0"/>
            </a:endParaRPr>
          </a:p>
          <a:p>
            <a:pPr marL="285750" indent="-285750">
              <a:buFont typeface="Arial" panose="020B0604020202020204" pitchFamily="34" charset="0"/>
              <a:buChar char="•"/>
            </a:pPr>
            <a:endParaRPr lang="bn-BD" sz="2400" b="1" dirty="0">
              <a:latin typeface="Helvetica" pitchFamily="2" charset="0"/>
            </a:endParaRPr>
          </a:p>
        </p:txBody>
      </p:sp>
      <p:sp>
        <p:nvSpPr>
          <p:cNvPr id="11" name="AutoShape 2" descr="{\displaystyle x'=a+{\frac {(x-{\text{min}}(x))(b-a)}{{\text{max}}(x)-{\text{min}}(x)}}}">
            <a:extLst>
              <a:ext uri="{FF2B5EF4-FFF2-40B4-BE49-F238E27FC236}">
                <a16:creationId xmlns:a16="http://schemas.microsoft.com/office/drawing/2014/main" id="{EA871C62-09D3-3CED-6C6B-4043A98DEF87}"/>
              </a:ext>
            </a:extLst>
          </p:cNvPr>
          <p:cNvSpPr>
            <a:spLocks noChangeAspect="1" noChangeArrowheads="1"/>
          </p:cNvSpPr>
          <p:nvPr/>
        </p:nvSpPr>
        <p:spPr bwMode="auto">
          <a:xfrm>
            <a:off x="212725" y="-238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n-BD"/>
          </a:p>
        </p:txBody>
      </p:sp>
      <p:pic>
        <p:nvPicPr>
          <p:cNvPr id="15" name="Picture 14" descr="A mathematical equation with black text">
            <a:extLst>
              <a:ext uri="{FF2B5EF4-FFF2-40B4-BE49-F238E27FC236}">
                <a16:creationId xmlns:a16="http://schemas.microsoft.com/office/drawing/2014/main" id="{98EEE3C2-6470-EFF8-F5AD-F94A7625A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026" y="4852570"/>
            <a:ext cx="5107893" cy="1028107"/>
          </a:xfrm>
          <a:prstGeom prst="rect">
            <a:avLst/>
          </a:prstGeom>
        </p:spPr>
      </p:pic>
    </p:spTree>
    <p:extLst>
      <p:ext uri="{BB962C8B-B14F-4D97-AF65-F5344CB8AC3E}">
        <p14:creationId xmlns:p14="http://schemas.microsoft.com/office/powerpoint/2010/main" val="2323670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62AA0-1F77-08DE-B7BB-8702AE004A77}"/>
            </a:ext>
          </a:extLst>
        </p:cNvPr>
        <p:cNvGrpSpPr/>
        <p:nvPr/>
      </p:nvGrpSpPr>
      <p:grpSpPr>
        <a:xfrm>
          <a:off x="0" y="0"/>
          <a:ext cx="0" cy="0"/>
          <a:chOff x="0" y="0"/>
          <a:chExt cx="0" cy="0"/>
        </a:xfrm>
      </p:grpSpPr>
      <p:sp>
        <p:nvSpPr>
          <p:cNvPr id="103" name="TextBox 102">
            <a:extLst>
              <a:ext uri="{FF2B5EF4-FFF2-40B4-BE49-F238E27FC236}">
                <a16:creationId xmlns:a16="http://schemas.microsoft.com/office/drawing/2014/main" id="{A3544084-D5E8-CE50-8F27-28A27821D9AB}"/>
              </a:ext>
            </a:extLst>
          </p:cNvPr>
          <p:cNvSpPr txBox="1"/>
          <p:nvPr/>
        </p:nvSpPr>
        <p:spPr>
          <a:xfrm>
            <a:off x="692593" y="4852570"/>
            <a:ext cx="3814278" cy="384721"/>
          </a:xfrm>
          <a:prstGeom prst="rect">
            <a:avLst/>
          </a:prstGeom>
          <a:noFill/>
        </p:spPr>
        <p:txBody>
          <a:bodyPr wrap="square" rtlCol="0">
            <a:spAutoFit/>
          </a:bodyPr>
          <a:lstStyle/>
          <a:p>
            <a:pPr algn="ctr"/>
            <a:endParaRPr lang="bn-BD" sz="1900" dirty="0">
              <a:latin typeface="Times New Roman" panose="02020603050405020304" pitchFamily="18" charset="0"/>
            </a:endParaRPr>
          </a:p>
        </p:txBody>
      </p:sp>
      <p:pic>
        <p:nvPicPr>
          <p:cNvPr id="3" name="Google Shape;173;p28">
            <a:extLst>
              <a:ext uri="{FF2B5EF4-FFF2-40B4-BE49-F238E27FC236}">
                <a16:creationId xmlns:a16="http://schemas.microsoft.com/office/drawing/2014/main" id="{F6C6852D-B87A-76A3-5023-22F254D65F09}"/>
              </a:ext>
            </a:extLst>
          </p:cNvPr>
          <p:cNvPicPr preferRelativeResize="0"/>
          <p:nvPr/>
        </p:nvPicPr>
        <p:blipFill>
          <a:blip r:embed="rId3" cstate="print">
            <a:extLst>
              <a:ext uri="{28A0092B-C50C-407E-A947-70E740481C1C}">
                <a14:useLocalDpi xmlns:a14="http://schemas.microsoft.com/office/drawing/2010/main" val="0"/>
              </a:ext>
            </a:extLst>
          </a:blip>
          <a:srcRect/>
          <a:stretch/>
        </p:blipFill>
        <p:spPr>
          <a:xfrm>
            <a:off x="11150307" y="199446"/>
            <a:ext cx="895520" cy="901350"/>
          </a:xfrm>
          <a:prstGeom prst="rect">
            <a:avLst/>
          </a:prstGeom>
          <a:noFill/>
          <a:ln>
            <a:noFill/>
          </a:ln>
        </p:spPr>
      </p:pic>
      <p:sp>
        <p:nvSpPr>
          <p:cNvPr id="2" name="TextBox 1">
            <a:extLst>
              <a:ext uri="{FF2B5EF4-FFF2-40B4-BE49-F238E27FC236}">
                <a16:creationId xmlns:a16="http://schemas.microsoft.com/office/drawing/2014/main" id="{C09BF2FF-C08A-372B-ADEC-2D34EE29DCE4}"/>
              </a:ext>
            </a:extLst>
          </p:cNvPr>
          <p:cNvSpPr txBox="1"/>
          <p:nvPr/>
        </p:nvSpPr>
        <p:spPr>
          <a:xfrm>
            <a:off x="593933" y="650121"/>
            <a:ext cx="4744186" cy="523220"/>
          </a:xfrm>
          <a:prstGeom prst="rect">
            <a:avLst/>
          </a:prstGeom>
          <a:noFill/>
        </p:spPr>
        <p:txBody>
          <a:bodyPr wrap="square" rtlCol="0">
            <a:spAutoFit/>
          </a:bodyPr>
          <a:lstStyle/>
          <a:p>
            <a:r>
              <a:rPr lang="en-GB" sz="2800" b="1" dirty="0">
                <a:solidFill>
                  <a:srgbClr val="C00000"/>
                </a:solidFill>
                <a:latin typeface="Helvetica" panose="020B0604020202020204" pitchFamily="34" charset="0"/>
                <a:cs typeface="Helvetica" panose="020B0604020202020204" pitchFamily="34" charset="0"/>
              </a:rPr>
              <a:t>DATA NORMALIZATION</a:t>
            </a:r>
          </a:p>
        </p:txBody>
      </p:sp>
      <p:sp>
        <p:nvSpPr>
          <p:cNvPr id="9" name="TextBox 8">
            <a:extLst>
              <a:ext uri="{FF2B5EF4-FFF2-40B4-BE49-F238E27FC236}">
                <a16:creationId xmlns:a16="http://schemas.microsoft.com/office/drawing/2014/main" id="{7F8407F7-FD8A-D865-6FF6-70F6022657E7}"/>
              </a:ext>
            </a:extLst>
          </p:cNvPr>
          <p:cNvSpPr txBox="1"/>
          <p:nvPr/>
        </p:nvSpPr>
        <p:spPr>
          <a:xfrm>
            <a:off x="692593" y="1449517"/>
            <a:ext cx="11185276" cy="452431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202122"/>
                </a:solidFill>
                <a:effectLst/>
                <a:latin typeface="Helvetica" pitchFamily="2" charset="0"/>
              </a:rPr>
              <a:t>Using the min-max formulae the damage data were normalized</a:t>
            </a:r>
          </a:p>
          <a:p>
            <a:endParaRPr lang="en-US" sz="2400" b="0" i="0" dirty="0">
              <a:solidFill>
                <a:srgbClr val="202122"/>
              </a:solidFill>
              <a:effectLst/>
              <a:latin typeface="Helvetica" pitchFamily="2" charset="0"/>
            </a:endParaRPr>
          </a:p>
          <a:p>
            <a:pPr marL="285750" indent="-285750">
              <a:buFont typeface="Arial" panose="020B0604020202020204" pitchFamily="34" charset="0"/>
              <a:buChar char="•"/>
            </a:pPr>
            <a:r>
              <a:rPr lang="en-US" sz="2400" b="0" i="0" dirty="0">
                <a:solidFill>
                  <a:srgbClr val="202122"/>
                </a:solidFill>
                <a:effectLst/>
                <a:latin typeface="Helvetica" pitchFamily="2" charset="0"/>
              </a:rPr>
              <a:t>The minimum damage data was assigned as variable </a:t>
            </a:r>
            <a:r>
              <a:rPr lang="en-US" sz="2400" b="1" i="0" dirty="0">
                <a:solidFill>
                  <a:srgbClr val="202122"/>
                </a:solidFill>
                <a:effectLst/>
                <a:latin typeface="Helvetica" pitchFamily="2" charset="0"/>
              </a:rPr>
              <a:t>a </a:t>
            </a:r>
            <a:r>
              <a:rPr lang="en-US" sz="2400" dirty="0">
                <a:solidFill>
                  <a:srgbClr val="202122"/>
                </a:solidFill>
                <a:latin typeface="Helvetica" pitchFamily="2" charset="0"/>
              </a:rPr>
              <a:t>and the maximum value was assigned as </a:t>
            </a:r>
            <a:r>
              <a:rPr lang="en-US" sz="2400" b="1" dirty="0">
                <a:solidFill>
                  <a:srgbClr val="202122"/>
                </a:solidFill>
                <a:latin typeface="Helvetica" pitchFamily="2" charset="0"/>
              </a:rPr>
              <a:t>b </a:t>
            </a:r>
            <a:r>
              <a:rPr lang="en-US" sz="2400" dirty="0">
                <a:solidFill>
                  <a:srgbClr val="202122"/>
                </a:solidFill>
                <a:latin typeface="Helvetica" pitchFamily="2" charset="0"/>
              </a:rPr>
              <a:t>in Microsoft Excel. </a:t>
            </a:r>
          </a:p>
          <a:p>
            <a:pPr marL="285750" indent="-285750">
              <a:buFont typeface="Arial" panose="020B0604020202020204" pitchFamily="34" charset="0"/>
              <a:buChar char="•"/>
            </a:pPr>
            <a:endParaRPr lang="en-US" sz="2400" dirty="0">
              <a:solidFill>
                <a:srgbClr val="202122"/>
              </a:solidFill>
              <a:latin typeface="Helvetica" pitchFamily="2" charset="0"/>
            </a:endParaRPr>
          </a:p>
          <a:p>
            <a:pPr marL="285750" indent="-285750">
              <a:buFont typeface="Arial" panose="020B0604020202020204" pitchFamily="34" charset="0"/>
              <a:buChar char="•"/>
            </a:pPr>
            <a:r>
              <a:rPr lang="en-US" sz="2400" dirty="0">
                <a:solidFill>
                  <a:srgbClr val="202122"/>
                </a:solidFill>
                <a:latin typeface="Helvetica" pitchFamily="2" charset="0"/>
              </a:rPr>
              <a:t>The impact of the data was calculated between 1 to 5 where 1 denoted the minimum damage impact and 5 denoted the highest.</a:t>
            </a:r>
          </a:p>
          <a:p>
            <a:endParaRPr lang="en-US" sz="2400" b="1" i="0" dirty="0">
              <a:solidFill>
                <a:srgbClr val="202122"/>
              </a:solidFill>
              <a:effectLst/>
              <a:latin typeface="Helvetica" pitchFamily="2" charset="0"/>
            </a:endParaRPr>
          </a:p>
          <a:p>
            <a:pPr marL="285750" indent="-285750">
              <a:buFont typeface="Arial" panose="020B0604020202020204" pitchFamily="34" charset="0"/>
              <a:buChar char="•"/>
            </a:pPr>
            <a:r>
              <a:rPr lang="en-US" sz="2400" dirty="0">
                <a:solidFill>
                  <a:srgbClr val="202122"/>
                </a:solidFill>
                <a:latin typeface="Helvetica" pitchFamily="2" charset="0"/>
              </a:rPr>
              <a:t>In all three cases, the districts </a:t>
            </a:r>
            <a:r>
              <a:rPr lang="en-US" sz="2400" dirty="0" err="1">
                <a:solidFill>
                  <a:srgbClr val="202122"/>
                </a:solidFill>
                <a:latin typeface="Helvetica" pitchFamily="2" charset="0"/>
              </a:rPr>
              <a:t>Feni</a:t>
            </a:r>
            <a:r>
              <a:rPr lang="en-US" sz="2400" dirty="0">
                <a:solidFill>
                  <a:srgbClr val="202122"/>
                </a:solidFill>
                <a:latin typeface="Helvetica" pitchFamily="2" charset="0"/>
              </a:rPr>
              <a:t>, </a:t>
            </a:r>
            <a:r>
              <a:rPr lang="en-US" sz="2400" dirty="0" err="1">
                <a:solidFill>
                  <a:srgbClr val="202122"/>
                </a:solidFill>
                <a:latin typeface="Helvetica" pitchFamily="2" charset="0"/>
              </a:rPr>
              <a:t>Lakshmipur</a:t>
            </a:r>
            <a:r>
              <a:rPr lang="en-US" sz="2400" dirty="0">
                <a:solidFill>
                  <a:srgbClr val="202122"/>
                </a:solidFill>
                <a:latin typeface="Helvetica" pitchFamily="2" charset="0"/>
              </a:rPr>
              <a:t> and Noakhali  more or less showed larger impact values indicating high damage in area, livelihoods and displacements.</a:t>
            </a:r>
          </a:p>
          <a:p>
            <a:pPr marL="285750" indent="-285750">
              <a:buFont typeface="Arial" panose="020B0604020202020204" pitchFamily="34" charset="0"/>
              <a:buChar char="•"/>
            </a:pPr>
            <a:endParaRPr lang="bn-BD" sz="2400" b="1" dirty="0">
              <a:latin typeface="Helvetica" pitchFamily="2" charset="0"/>
            </a:endParaRPr>
          </a:p>
        </p:txBody>
      </p:sp>
      <p:sp>
        <p:nvSpPr>
          <p:cNvPr id="11" name="AutoShape 2" descr="{\displaystyle x'=a+{\frac {(x-{\text{min}}(x))(b-a)}{{\text{max}}(x)-{\text{min}}(x)}}}">
            <a:extLst>
              <a:ext uri="{FF2B5EF4-FFF2-40B4-BE49-F238E27FC236}">
                <a16:creationId xmlns:a16="http://schemas.microsoft.com/office/drawing/2014/main" id="{A490F04C-80F3-03C2-55B3-A17DB66B8904}"/>
              </a:ext>
            </a:extLst>
          </p:cNvPr>
          <p:cNvSpPr>
            <a:spLocks noChangeAspect="1" noChangeArrowheads="1"/>
          </p:cNvSpPr>
          <p:nvPr/>
        </p:nvSpPr>
        <p:spPr bwMode="auto">
          <a:xfrm>
            <a:off x="212725" y="-238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n-BD"/>
          </a:p>
        </p:txBody>
      </p:sp>
    </p:spTree>
    <p:extLst>
      <p:ext uri="{BB962C8B-B14F-4D97-AF65-F5344CB8AC3E}">
        <p14:creationId xmlns:p14="http://schemas.microsoft.com/office/powerpoint/2010/main" val="3093729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2280</TotalTime>
  <Words>896</Words>
  <Application>Microsoft Office PowerPoint</Application>
  <PresentationFormat>Widescreen</PresentationFormat>
  <Paragraphs>350</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Body</vt:lpstr>
      <vt:lpstr>Calibri Light</vt:lpstr>
      <vt:lpstr>Helvetica</vt:lpstr>
      <vt:lpstr>Times New Roman</vt:lpstr>
      <vt:lpstr>Vrinda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The main focus of this study is to analysis the behavior of pvc pipe under different energy   and under transverse impact load at mid-span, for a supported condition. The study will   investigate the bending behavior of PVC pipes with the same length and thickness. The   impact load will be applied using a falling hammer impactor at mid-span of the beam   from different heights. The latest analytical expressions will be used to evaluate the   energy  absorption and specific energy absorption, and the experimental outcomes will   also be considered. Overall, The study will provide insights into the behavior of PVC pipes   under low-speed impact loads and can be used to improve the design and safety of PVC   pipe  systems in various industries such as water distribution and drainage systems.</dc:title>
  <dc:creator>1800157;1800041</dc:creator>
  <cp:lastModifiedBy>Hamza Ibn Mujib</cp:lastModifiedBy>
  <cp:revision>202</cp:revision>
  <dcterms:created xsi:type="dcterms:W3CDTF">2023-03-16T06:24:06Z</dcterms:created>
  <dcterms:modified xsi:type="dcterms:W3CDTF">2025-02-16T20:13:29Z</dcterms:modified>
</cp:coreProperties>
</file>