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ko Galić" initials="MG" lastIdx="1" clrIdx="0">
    <p:extLst>
      <p:ext uri="{19B8F6BF-5375-455C-9EA6-DF929625EA0E}">
        <p15:presenceInfo xmlns:p15="http://schemas.microsoft.com/office/powerpoint/2012/main" userId="f594afda507636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17" autoAdjust="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7T15:32:18.62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04C4F-318D-49E9-BDEE-423E2652634E}" type="datetimeFigureOut">
              <a:rPr lang="hr-HR" smtClean="0"/>
              <a:t>8.7.2020.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ACF84-355B-4AD8-9275-E4B5B4FBF25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2475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8.7.2020.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949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8.7.2020.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3644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8.7.2020.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456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8.7.2020.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1135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8.7.2020.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60672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8.7.2020.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0577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8.7.2020.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06263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8.7.2020.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415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8.7.2020.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8.7.2020.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EB76B0D-68E1-4A47-878D-72A3D3952A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71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8.7.2020.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4827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8.7.2020.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655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8.7.2020.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9545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8.7.2020.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447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8.7.2020.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30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8.7.2020.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8165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8.7.2020.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95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hr-HR"/>
              <a:t>8.7.2020.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B76B0D-68E1-4A47-878D-72A3D3952A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6274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" Type="http://schemas.openxmlformats.org/officeDocument/2006/relationships/slide" Target="slide3.xml"/><Relationship Id="rId16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5" Type="http://schemas.openxmlformats.org/officeDocument/2006/relationships/slide" Target="slide17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A6D71D7-9D51-41DC-BE16-01CDB108A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405007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pl-PL" sz="3800" b="1" dirty="0">
                <a:latin typeface="Arial" panose="020B0604020202020204" pitchFamily="34" charset="0"/>
                <a:cs typeface="Arial" panose="020B0604020202020204" pitchFamily="34" charset="0"/>
              </a:rPr>
              <a:t>Implementacija napada na neuronsku mrežu analizom napajanja FPGA sklopa</a:t>
            </a:r>
            <a:br>
              <a:rPr lang="pl-PL" dirty="0"/>
            </a:b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7669B06-A82B-4763-AAE2-A8E9E7846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hr-HR" sz="2000" dirty="0">
                <a:latin typeface="Arial" panose="020B0604020202020204" pitchFamily="34" charset="0"/>
                <a:cs typeface="Arial" panose="020B0604020202020204" pitchFamily="34" charset="0"/>
              </a:rPr>
              <a:t>Mirko Galić</a:t>
            </a:r>
          </a:p>
          <a:p>
            <a:r>
              <a:rPr lang="hr-HR" sz="2000" dirty="0">
                <a:latin typeface="Arial" panose="020B0604020202020204" pitchFamily="34" charset="0"/>
                <a:cs typeface="Arial" panose="020B0604020202020204" pitchFamily="34" charset="0"/>
              </a:rPr>
              <a:t>Mentor : Adrijan Barić</a:t>
            </a:r>
          </a:p>
          <a:p>
            <a:r>
              <a:rPr lang="hr-HR" sz="2000" dirty="0">
                <a:latin typeface="Arial" panose="020B0604020202020204" pitchFamily="34" charset="0"/>
                <a:cs typeface="Arial" panose="020B0604020202020204" pitchFamily="34" charset="0"/>
              </a:rPr>
              <a:t>Neposredni voditelj : Jurica </a:t>
            </a:r>
            <a:r>
              <a:rPr lang="hr-HR" sz="2000" dirty="0" err="1">
                <a:latin typeface="Arial" panose="020B0604020202020204" pitchFamily="34" charset="0"/>
                <a:cs typeface="Arial" panose="020B0604020202020204" pitchFamily="34" charset="0"/>
              </a:rPr>
              <a:t>Kundrata</a:t>
            </a:r>
            <a:endParaRPr lang="hr-H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7B86BA2-C99D-425D-A0F5-46D14BE8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2863" y="5883275"/>
            <a:ext cx="1402793" cy="365125"/>
          </a:xfrm>
        </p:spPr>
        <p:txBody>
          <a:bodyPr/>
          <a:lstStyle/>
          <a:p>
            <a:pPr algn="ctr"/>
            <a:r>
              <a:rPr lang="hr-HR" sz="1400" dirty="0">
                <a:latin typeface="Arial" panose="020B0604020202020204" pitchFamily="34" charset="0"/>
                <a:cs typeface="Arial" panose="020B0604020202020204" pitchFamily="34" charset="0"/>
              </a:rPr>
              <a:t>8. Srpnja 2020.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C7A90C3-34A1-43D5-AC9D-A5335A2D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z="14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1471B639-2BD4-4008-8201-0FF6C311B378}"/>
              </a:ext>
            </a:extLst>
          </p:cNvPr>
          <p:cNvSpPr txBox="1"/>
          <p:nvPr/>
        </p:nvSpPr>
        <p:spPr>
          <a:xfrm>
            <a:off x="2928401" y="320842"/>
            <a:ext cx="7009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dirty="0">
                <a:latin typeface="Arial" panose="020B0604020202020204" pitchFamily="34" charset="0"/>
                <a:cs typeface="Arial" panose="020B0604020202020204" pitchFamily="34" charset="0"/>
              </a:rPr>
              <a:t>Sveučilište u Zagrebu</a:t>
            </a:r>
          </a:p>
          <a:p>
            <a:pPr algn="ctr"/>
            <a:r>
              <a:rPr lang="hr-HR" sz="2000" dirty="0">
                <a:latin typeface="Arial" panose="020B0604020202020204" pitchFamily="34" charset="0"/>
                <a:cs typeface="Arial" panose="020B0604020202020204" pitchFamily="34" charset="0"/>
              </a:rPr>
              <a:t>Fakultet elektrotehnike i računarstva</a:t>
            </a:r>
          </a:p>
        </p:txBody>
      </p:sp>
    </p:spTree>
    <p:extLst>
      <p:ext uri="{BB962C8B-B14F-4D97-AF65-F5344CB8AC3E}">
        <p14:creationId xmlns:p14="http://schemas.microsoft.com/office/powerpoint/2010/main" val="362599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5D04D80D-2751-4CE3-8B35-3C8496E1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b="1" dirty="0">
                <a:latin typeface="Arial" panose="020B0604020202020204" pitchFamily="34" charset="0"/>
                <a:cs typeface="Arial" panose="020B0604020202020204" pitchFamily="34" charset="0"/>
              </a:rPr>
              <a:t>Korelacijska analiza napajanja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F78A4BA-2935-42CB-B174-394263F31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statističko uspoređivanje hipotetskog modela napajanja s izmjerenim napajanjem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tražimo korelaciju –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Pearsonov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koeficijent korelacije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E0EE810C-20A6-4EFA-9D97-F377AFCD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B76B0D-68E1-4A47-878D-72A3D3952ACD}" type="slidenum">
              <a:rPr lang="hr-HR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10</a:t>
            </a:fld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zervirano mjesto sadržaja 6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BBE895C0-54DD-42C7-AE45-12DB98A04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816" y="1011765"/>
            <a:ext cx="3853335" cy="4546708"/>
          </a:xfrm>
          <a:prstGeom prst="rect">
            <a:avLst/>
          </a:prstGeom>
        </p:spPr>
      </p:pic>
      <p:sp>
        <p:nvSpPr>
          <p:cNvPr id="21" name="Rezervirano mjesto datuma 3">
            <a:extLst>
              <a:ext uri="{FF2B5EF4-FFF2-40B4-BE49-F238E27FC236}">
                <a16:creationId xmlns:a16="http://schemas.microsoft.com/office/drawing/2014/main" id="{051E5A74-D1D3-4EE1-BA67-64F0595C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2863" y="5883275"/>
            <a:ext cx="1402793" cy="365125"/>
          </a:xfrm>
        </p:spPr>
        <p:txBody>
          <a:bodyPr/>
          <a:lstStyle/>
          <a:p>
            <a:pPr algn="ctr"/>
            <a:r>
              <a:rPr lang="hr-HR" sz="1400" dirty="0">
                <a:latin typeface="Arial" panose="020B0604020202020204" pitchFamily="34" charset="0"/>
                <a:cs typeface="Arial" panose="020B0604020202020204" pitchFamily="34" charset="0"/>
              </a:rPr>
              <a:t>8. Srpnja 2020.</a:t>
            </a:r>
          </a:p>
        </p:txBody>
      </p:sp>
    </p:spTree>
    <p:extLst>
      <p:ext uri="{BB962C8B-B14F-4D97-AF65-F5344CB8AC3E}">
        <p14:creationId xmlns:p14="http://schemas.microsoft.com/office/powerpoint/2010/main" val="228112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BCCF1554-D6D4-451F-A162-1A188C18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hr-HR" b="1" i="1" dirty="0">
                <a:latin typeface="Arial" panose="020B0604020202020204" pitchFamily="34" charset="0"/>
                <a:cs typeface="Arial" panose="020B0604020202020204" pitchFamily="34" charset="0"/>
              </a:rPr>
              <a:t>Side – </a:t>
            </a:r>
            <a:r>
              <a:rPr lang="hr-HR" b="1" i="1" dirty="0" err="1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hr-HR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b="1" dirty="0">
                <a:latin typeface="Arial" panose="020B0604020202020204" pitchFamily="34" charset="0"/>
                <a:cs typeface="Arial" panose="020B0604020202020204" pitchFamily="34" charset="0"/>
              </a:rPr>
              <a:t>podaci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68969166-A942-4A59-B00E-ED465CC8A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666999"/>
                <a:ext cx="4278929" cy="3124201"/>
              </a:xfrm>
            </p:spPr>
            <p:txBody>
              <a:bodyPr>
                <a:normAutofit/>
              </a:bodyPr>
              <a:lstStyle/>
              <a:p>
                <a:r>
                  <a:rPr lang="hr-HR" dirty="0">
                    <a:latin typeface="Arial" panose="020B0604020202020204" pitchFamily="34" charset="0"/>
                    <a:cs typeface="Arial" panose="020B0604020202020204" pitchFamily="34" charset="0"/>
                  </a:rPr>
                  <a:t>način prikupljanja informacija pomoću izvora napajanja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𝐼𝑁𝑇</m:t>
                        </m:r>
                      </m:sub>
                    </m:sSub>
                  </m:oMath>
                </a14:m>
                <a:endParaRPr lang="hr-H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hr-HR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hr-HR">
                    <a:latin typeface="Arial" panose="020B0604020202020204" pitchFamily="34" charset="0"/>
                    <a:cs typeface="Arial" panose="020B0604020202020204" pitchFamily="34" charset="0"/>
                  </a:rPr>
                  <a:t>unjenje </a:t>
                </a:r>
                <a:r>
                  <a:rPr lang="hr-HR" dirty="0">
                    <a:latin typeface="Arial" panose="020B0604020202020204" pitchFamily="34" charset="0"/>
                    <a:cs typeface="Arial" panose="020B0604020202020204" pitchFamily="34" charset="0"/>
                  </a:rPr>
                  <a:t>i pražnjenje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𝑃𝐴𝑅</m:t>
                        </m:r>
                      </m:sub>
                    </m:sSub>
                  </m:oMath>
                </a14:m>
                <a:endParaRPr lang="hr-H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hr-HR" dirty="0">
                    <a:latin typeface="Arial" panose="020B0604020202020204" pitchFamily="34" charset="0"/>
                    <a:cs typeface="Arial" panose="020B0604020202020204" pitchFamily="34" charset="0"/>
                  </a:rPr>
                  <a:t>uklanjanje kapaciteta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𝐷𝐸𝐶</m:t>
                        </m:r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68969166-A942-4A59-B00E-ED465CC8A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666999"/>
                <a:ext cx="4278929" cy="3124201"/>
              </a:xfrm>
              <a:blipFill>
                <a:blip r:embed="rId3"/>
                <a:stretch>
                  <a:fillRect l="-356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6F92AB89-2C6E-40E6-B316-1A394B96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B76B0D-68E1-4A47-878D-72A3D3952ACD}" type="slidenum">
              <a:rPr lang="hr-HR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11</a:t>
            </a:fld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Rezervirano mjesto sadržaja 6" descr="Slika na kojoj se prikazuje sat&#10;&#10;Opis je automatski generiran">
            <a:extLst>
              <a:ext uri="{FF2B5EF4-FFF2-40B4-BE49-F238E27FC236}">
                <a16:creationId xmlns:a16="http://schemas.microsoft.com/office/drawing/2014/main" id="{A2B2093D-A682-4CF0-A974-6F88E0EFF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07" y="1790710"/>
            <a:ext cx="4744154" cy="2988817"/>
          </a:xfrm>
          <a:prstGeom prst="rect">
            <a:avLst/>
          </a:prstGeom>
        </p:spPr>
      </p:pic>
      <p:sp>
        <p:nvSpPr>
          <p:cNvPr id="21" name="Rezervirano mjesto datuma 3">
            <a:extLst>
              <a:ext uri="{FF2B5EF4-FFF2-40B4-BE49-F238E27FC236}">
                <a16:creationId xmlns:a16="http://schemas.microsoft.com/office/drawing/2014/main" id="{11472845-DD6B-4713-B445-01413A2A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2863" y="5883275"/>
            <a:ext cx="1402793" cy="365125"/>
          </a:xfrm>
        </p:spPr>
        <p:txBody>
          <a:bodyPr/>
          <a:lstStyle/>
          <a:p>
            <a:pPr algn="ctr"/>
            <a:r>
              <a:rPr lang="hr-HR" sz="1400" dirty="0">
                <a:latin typeface="Arial" panose="020B0604020202020204" pitchFamily="34" charset="0"/>
                <a:cs typeface="Arial" panose="020B0604020202020204" pitchFamily="34" charset="0"/>
              </a:rPr>
              <a:t>8. Srpnja 2020.</a:t>
            </a:r>
          </a:p>
        </p:txBody>
      </p:sp>
    </p:spTree>
    <p:extLst>
      <p:ext uri="{BB962C8B-B14F-4D97-AF65-F5344CB8AC3E}">
        <p14:creationId xmlns:p14="http://schemas.microsoft.com/office/powerpoint/2010/main" val="252559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37FF9DD0-3BE7-4092-9825-240680C5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hr-HR" b="1" dirty="0">
                <a:latin typeface="Arial" panose="020B0604020202020204" pitchFamily="34" charset="0"/>
                <a:cs typeface="Arial" panose="020B0604020202020204" pitchFamily="34" charset="0"/>
              </a:rPr>
              <a:t>Mjerenje napona napajanja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166995-1A06-4BC4-B25C-04CF406EE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256 setova ulaznih podataka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slika prikazuje množenje jednog seta s tajnim težinama neuronske mreže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772DBB5-8D52-4E35-A20D-7AC3544D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B76B0D-68E1-4A47-878D-72A3D3952ACD}" type="slidenum">
              <a:rPr lang="hr-HR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12</a:t>
            </a:fld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Rezervirano mjesto sadržaja 6">
            <a:extLst>
              <a:ext uri="{FF2B5EF4-FFF2-40B4-BE49-F238E27FC236}">
                <a16:creationId xmlns:a16="http://schemas.microsoft.com/office/drawing/2014/main" id="{A8E12F1B-42DF-4AFE-9E76-828493F81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07" y="1808501"/>
            <a:ext cx="4744154" cy="2953235"/>
          </a:xfrm>
          <a:prstGeom prst="rect">
            <a:avLst/>
          </a:prstGeom>
        </p:spPr>
      </p:pic>
      <p:sp>
        <p:nvSpPr>
          <p:cNvPr id="21" name="Rezervirano mjesto datuma 3">
            <a:extLst>
              <a:ext uri="{FF2B5EF4-FFF2-40B4-BE49-F238E27FC236}">
                <a16:creationId xmlns:a16="http://schemas.microsoft.com/office/drawing/2014/main" id="{CEC9F8F3-7F0F-424E-99BD-E1D57345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2863" y="5883275"/>
            <a:ext cx="1402793" cy="365125"/>
          </a:xfrm>
        </p:spPr>
        <p:txBody>
          <a:bodyPr/>
          <a:lstStyle/>
          <a:p>
            <a:pPr algn="ctr"/>
            <a:r>
              <a:rPr lang="hr-HR" sz="1400" dirty="0">
                <a:latin typeface="Arial" panose="020B0604020202020204" pitchFamily="34" charset="0"/>
                <a:cs typeface="Arial" panose="020B0604020202020204" pitchFamily="34" charset="0"/>
              </a:rPr>
              <a:t>8. Srpnja 2020.</a:t>
            </a:r>
          </a:p>
        </p:txBody>
      </p:sp>
    </p:spTree>
    <p:extLst>
      <p:ext uri="{BB962C8B-B14F-4D97-AF65-F5344CB8AC3E}">
        <p14:creationId xmlns:p14="http://schemas.microsoft.com/office/powerpoint/2010/main" val="70747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897796A0-E1DF-4505-B265-A262ACC7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3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Uspostavljanje </a:t>
            </a:r>
            <a:r>
              <a:rPr lang="en-US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korelacije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pomoću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Hammingovih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težina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AD4138EE-927B-4E74-9A3D-D01AC9F5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35" y="645285"/>
            <a:ext cx="3678894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320F7ACE-57AF-4594-8C48-A652A3FF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EB76B0D-68E1-4A47-878D-72A3D3952ACD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defTabSz="914400">
                <a:spcAft>
                  <a:spcPts val="600"/>
                </a:spcAft>
              </a:pPr>
              <a:t>13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Rezervirano mjesto sadržaja 6" descr="Slika na kojoj se prikazuje tekst&#10;&#10;Opis je automatski generiran">
            <a:extLst>
              <a:ext uri="{FF2B5EF4-FFF2-40B4-BE49-F238E27FC236}">
                <a16:creationId xmlns:a16="http://schemas.microsoft.com/office/drawing/2014/main" id="{D4942A50-71CF-4B9D-970C-F2EAF9DB4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24" y="3423522"/>
            <a:ext cx="3627117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1" name="Rezervirano mjesto datuma 3">
            <a:extLst>
              <a:ext uri="{FF2B5EF4-FFF2-40B4-BE49-F238E27FC236}">
                <a16:creationId xmlns:a16="http://schemas.microsoft.com/office/drawing/2014/main" id="{587617C1-F17A-4F34-9B90-5E236CBE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2863" y="5883275"/>
            <a:ext cx="1402793" cy="365125"/>
          </a:xfrm>
        </p:spPr>
        <p:txBody>
          <a:bodyPr/>
          <a:lstStyle/>
          <a:p>
            <a:pPr algn="ctr"/>
            <a:r>
              <a:rPr lang="hr-HR" sz="1400" dirty="0">
                <a:latin typeface="Arial" panose="020B0604020202020204" pitchFamily="34" charset="0"/>
                <a:cs typeface="Arial" panose="020B0604020202020204" pitchFamily="34" charset="0"/>
              </a:rPr>
              <a:t>8. Srpnja 2020.</a:t>
            </a:r>
          </a:p>
        </p:txBody>
      </p:sp>
    </p:spTree>
    <p:extLst>
      <p:ext uri="{BB962C8B-B14F-4D97-AF65-F5344CB8AC3E}">
        <p14:creationId xmlns:p14="http://schemas.microsoft.com/office/powerpoint/2010/main" val="137359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E3A9CD5-2466-421F-9960-BF77EA17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latin typeface="Arial" panose="020B0604020202020204" pitchFamily="34" charset="0"/>
                <a:cs typeface="Arial" panose="020B0604020202020204" pitchFamily="34" charset="0"/>
              </a:rPr>
              <a:t>Postupak pronalaska koeficijenta korelacije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C505D76-A7C5-48E3-AFBA-948BE750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težine su zadane kao 8 bitni brojevi što određuje 256 hipoteza za tajni ključ po težini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iterirajući po ulazima neuronske mreže, svaka hipoteza se množi s ulaznim podacima pripadnog ulaza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pronalazi se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Hammingova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težina umnoška te s vršnim vrijednostima napajanja tog ulaza traži se maksimalna korelacija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573426EA-42CF-4F2F-8455-6AC9BD56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zervirano mjesto datuma 3">
            <a:extLst>
              <a:ext uri="{FF2B5EF4-FFF2-40B4-BE49-F238E27FC236}">
                <a16:creationId xmlns:a16="http://schemas.microsoft.com/office/drawing/2014/main" id="{1E77A882-1F3A-40F9-8DC4-379A4588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2863" y="5883275"/>
            <a:ext cx="1402793" cy="365125"/>
          </a:xfrm>
        </p:spPr>
        <p:txBody>
          <a:bodyPr/>
          <a:lstStyle/>
          <a:p>
            <a:pPr algn="ctr"/>
            <a:r>
              <a:rPr lang="hr-HR" sz="1400" dirty="0">
                <a:latin typeface="Arial" panose="020B0604020202020204" pitchFamily="34" charset="0"/>
                <a:cs typeface="Arial" panose="020B0604020202020204" pitchFamily="34" charset="0"/>
              </a:rPr>
              <a:t>8. Srpnja 2020.</a:t>
            </a:r>
          </a:p>
        </p:txBody>
      </p:sp>
    </p:spTree>
    <p:extLst>
      <p:ext uri="{BB962C8B-B14F-4D97-AF65-F5344CB8AC3E}">
        <p14:creationId xmlns:p14="http://schemas.microsoft.com/office/powerpoint/2010/main" val="3688722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529D192-565D-4875-A17C-2E804BBC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88759"/>
            <a:ext cx="5747778" cy="1171073"/>
          </a:xfrm>
        </p:spPr>
        <p:txBody>
          <a:bodyPr>
            <a:normAutofit/>
          </a:bodyPr>
          <a:lstStyle/>
          <a:p>
            <a:r>
              <a:rPr lang="hr-HR" b="1" dirty="0">
                <a:latin typeface="Arial" panose="020B0604020202020204" pitchFamily="34" charset="0"/>
                <a:cs typeface="Arial" panose="020B0604020202020204" pitchFamily="34" charset="0"/>
              </a:rPr>
              <a:t>Rezultati</a:t>
            </a:r>
            <a:r>
              <a:rPr lang="hr-HR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181BE8F-8F68-4DB8-90C5-D4ABBAEE2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4105"/>
            <a:ext cx="5747778" cy="4303026"/>
          </a:xfrm>
        </p:spPr>
        <p:txBody>
          <a:bodyPr>
            <a:normAutofit/>
          </a:bodyPr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1. težina – 164 (10100100) </a:t>
            </a:r>
          </a:p>
          <a:p>
            <a:pPr lvl="1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dobiveno – 41 (00101001), 82 (01010010), 164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15. težina – 233 (11101001) </a:t>
            </a:r>
          </a:p>
          <a:p>
            <a:pPr lvl="1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dobiveno – 233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počevši od jedne vrijednosti nove možemo dobiti dijeljenjem s 2 dok god je broj djeljiv ili množenjem s 2 dok god umnožak ne pređe raspon hipoteza</a:t>
            </a:r>
          </a:p>
          <a:p>
            <a:pPr lvl="1"/>
            <a:endParaRPr lang="hr-HR" dirty="0"/>
          </a:p>
        </p:txBody>
      </p:sp>
      <p:pic>
        <p:nvPicPr>
          <p:cNvPr id="11" name="Rezervirano mjesto sadržaja 10">
            <a:extLst>
              <a:ext uri="{FF2B5EF4-FFF2-40B4-BE49-F238E27FC236}">
                <a16:creationId xmlns:a16="http://schemas.microsoft.com/office/drawing/2014/main" id="{BF5906BE-6A99-44A1-A92A-E4672E0E9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96" y="3347088"/>
            <a:ext cx="3733397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ACE7ADF8-98EA-4CAB-9A0A-0AFB2FF0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B76B0D-68E1-4A47-878D-72A3D3952ACD}" type="slidenum">
              <a:rPr lang="hr-HR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15</a:t>
            </a:fld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Slika 12">
            <a:extLst>
              <a:ext uri="{FF2B5EF4-FFF2-40B4-BE49-F238E27FC236}">
                <a16:creationId xmlns:a16="http://schemas.microsoft.com/office/drawing/2014/main" id="{87EBF52E-7573-44AF-8F3C-A879BF2F8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83" y="625744"/>
            <a:ext cx="3681456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1" name="Rezervirano mjesto datuma 3">
            <a:extLst>
              <a:ext uri="{FF2B5EF4-FFF2-40B4-BE49-F238E27FC236}">
                <a16:creationId xmlns:a16="http://schemas.microsoft.com/office/drawing/2014/main" id="{3B301F6E-50DE-4CD8-BC49-FD1E1C0B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2863" y="5883275"/>
            <a:ext cx="1402793" cy="365125"/>
          </a:xfrm>
        </p:spPr>
        <p:txBody>
          <a:bodyPr/>
          <a:lstStyle/>
          <a:p>
            <a:pPr algn="ctr"/>
            <a:r>
              <a:rPr lang="hr-HR" sz="1400" dirty="0">
                <a:latin typeface="Arial" panose="020B0604020202020204" pitchFamily="34" charset="0"/>
                <a:cs typeface="Arial" panose="020B0604020202020204" pitchFamily="34" charset="0"/>
              </a:rPr>
              <a:t>8. Srpnja 2020.</a:t>
            </a:r>
          </a:p>
        </p:txBody>
      </p:sp>
    </p:spTree>
    <p:extLst>
      <p:ext uri="{BB962C8B-B14F-4D97-AF65-F5344CB8AC3E}">
        <p14:creationId xmlns:p14="http://schemas.microsoft.com/office/powerpoint/2010/main" val="325706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E95633-2949-432C-A382-B30FDDEF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latin typeface="Arial" panose="020B0604020202020204" pitchFamily="34" charset="0"/>
                <a:cs typeface="Arial" panose="020B0604020202020204" pitchFamily="34" charset="0"/>
              </a:rPr>
              <a:t>Korištena oprema i programska podrška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0F594FE-F071-412D-AFAB-F0D5E8DD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FPGA pločica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Artix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– 7, platforma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Arty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A7 – 35T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programski jezik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Verilog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osciloskop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Yokogawa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DLM403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programski jezik Python</a:t>
            </a:r>
          </a:p>
          <a:p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E6A0B1B3-6040-4812-A6F6-61F225ED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z="14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zervirano mjesto datuma 3">
            <a:extLst>
              <a:ext uri="{FF2B5EF4-FFF2-40B4-BE49-F238E27FC236}">
                <a16:creationId xmlns:a16="http://schemas.microsoft.com/office/drawing/2014/main" id="{1EB2E7C2-9A84-4F10-9542-4099E9F6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2863" y="5883275"/>
            <a:ext cx="1402793" cy="365125"/>
          </a:xfrm>
        </p:spPr>
        <p:txBody>
          <a:bodyPr/>
          <a:lstStyle/>
          <a:p>
            <a:pPr algn="ctr"/>
            <a:r>
              <a:rPr lang="hr-HR" sz="1400" dirty="0">
                <a:latin typeface="Arial" panose="020B0604020202020204" pitchFamily="34" charset="0"/>
                <a:cs typeface="Arial" panose="020B0604020202020204" pitchFamily="34" charset="0"/>
              </a:rPr>
              <a:t>8. Srpnja 2020.</a:t>
            </a:r>
          </a:p>
        </p:txBody>
      </p:sp>
    </p:spTree>
    <p:extLst>
      <p:ext uri="{BB962C8B-B14F-4D97-AF65-F5344CB8AC3E}">
        <p14:creationId xmlns:p14="http://schemas.microsoft.com/office/powerpoint/2010/main" val="402060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650604E-0C43-4B4D-9E79-4B38A87D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latin typeface="Arial" panose="020B0604020202020204" pitchFamily="34" charset="0"/>
                <a:cs typeface="Arial" panose="020B0604020202020204" pitchFamily="34" charset="0"/>
              </a:rPr>
              <a:t>Stečena znanja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0159048-27B3-4BE1-B97A-DC8291AAC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41822"/>
          </a:xfrm>
        </p:spPr>
        <p:txBody>
          <a:bodyPr>
            <a:normAutofit lnSpcReduction="10000"/>
          </a:bodyPr>
          <a:lstStyle/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upoznavanje s HDL jezikom </a:t>
            </a:r>
            <a:r>
              <a:rPr lang="hr-HR" sz="2600" dirty="0" err="1">
                <a:latin typeface="Arial" panose="020B0604020202020204" pitchFamily="34" charset="0"/>
                <a:cs typeface="Arial" panose="020B0604020202020204" pitchFamily="34" charset="0"/>
              </a:rPr>
              <a:t>Verilog</a:t>
            </a:r>
            <a:endParaRPr lang="hr-H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mogućnost napada na digitalne sklopove na temelju ranjivosti sklopovske podrške</a:t>
            </a:r>
          </a:p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postojanje korelacije između vršnih vrijednosti izmjerenog napona operacije množenja i </a:t>
            </a:r>
            <a:r>
              <a:rPr lang="hr-HR" sz="2600" dirty="0" err="1">
                <a:latin typeface="Arial" panose="020B0604020202020204" pitchFamily="34" charset="0"/>
                <a:cs typeface="Arial" panose="020B0604020202020204" pitchFamily="34" charset="0"/>
              </a:rPr>
              <a:t>Hammingovih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 težina množenja</a:t>
            </a:r>
          </a:p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upoznavanje s </a:t>
            </a:r>
            <a:r>
              <a:rPr lang="hr-HR" sz="2600" dirty="0" err="1">
                <a:latin typeface="Arial" panose="020B0604020202020204" pitchFamily="34" charset="0"/>
                <a:cs typeface="Arial" panose="020B0604020202020204" pitchFamily="34" charset="0"/>
              </a:rPr>
              <a:t>Pearsonovim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 koeficijentom korelacije </a:t>
            </a:r>
          </a:p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analiza podataka u programskom jeziku Python, pronalazak korelacija, skrivenih ključeva te crtanje grafova</a:t>
            </a:r>
          </a:p>
          <a:p>
            <a:endParaRPr lang="hr-HR" dirty="0"/>
          </a:p>
          <a:p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703E34EC-160D-468C-A6A4-37BED848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z="14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zervirano mjesto datuma 3">
            <a:extLst>
              <a:ext uri="{FF2B5EF4-FFF2-40B4-BE49-F238E27FC236}">
                <a16:creationId xmlns:a16="http://schemas.microsoft.com/office/drawing/2014/main" id="{4BD5873A-F636-4E51-9557-B321D645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2863" y="5883275"/>
            <a:ext cx="1402793" cy="365125"/>
          </a:xfrm>
        </p:spPr>
        <p:txBody>
          <a:bodyPr/>
          <a:lstStyle/>
          <a:p>
            <a:pPr algn="ctr"/>
            <a:r>
              <a:rPr lang="hr-HR" sz="1400" dirty="0">
                <a:latin typeface="Arial" panose="020B0604020202020204" pitchFamily="34" charset="0"/>
                <a:cs typeface="Arial" panose="020B0604020202020204" pitchFamily="34" charset="0"/>
              </a:rPr>
              <a:t>8. Srpnja 2020.</a:t>
            </a:r>
          </a:p>
        </p:txBody>
      </p:sp>
    </p:spTree>
    <p:extLst>
      <p:ext uri="{BB962C8B-B14F-4D97-AF65-F5344CB8AC3E}">
        <p14:creationId xmlns:p14="http://schemas.microsoft.com/office/powerpoint/2010/main" val="2151010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E13919-0846-434F-83B3-4C9C1606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63316"/>
          </a:xfrm>
        </p:spPr>
        <p:txBody>
          <a:bodyPr/>
          <a:lstStyle/>
          <a:p>
            <a:r>
              <a:rPr lang="hr-HR" b="1" dirty="0">
                <a:latin typeface="Arial" panose="020B0604020202020204" pitchFamily="34" charset="0"/>
                <a:cs typeface="Arial" panose="020B0604020202020204" pitchFamily="34" charset="0"/>
              </a:rPr>
              <a:t>Zaključak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7ABDE458-30A2-40AF-98C5-C5DBEC0D6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84421"/>
                <a:ext cx="10018713" cy="448777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hr-HR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mogućnost reverznog inženjerstva neuronske mreže</a:t>
                </a:r>
              </a:p>
              <a:p>
                <a:r>
                  <a:rPr lang="hr-HR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uklanjanjem kapaciteta zaduženog za uklanjanje smetnji mjere se smetnje</a:t>
                </a:r>
              </a:p>
              <a:p>
                <a:r>
                  <a:rPr lang="hr-HR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korelacijska analiza napajanja pronalazi sve potencijalne težine :</a:t>
                </a:r>
              </a:p>
              <a:p>
                <a:pPr lvl="1"/>
                <a:r>
                  <a:rPr lang="hr-HR" dirty="0">
                    <a:latin typeface="Arial" panose="020B0604020202020204" pitchFamily="34" charset="0"/>
                    <a:cs typeface="Arial" panose="020B0604020202020204" pitchFamily="34" charset="0"/>
                  </a:rPr>
                  <a:t>djeljive 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r-HR" dirty="0">
                    <a:latin typeface="Arial" panose="020B0604020202020204" pitchFamily="34" charset="0"/>
                    <a:cs typeface="Arial" panose="020B0604020202020204" pitchFamily="34" charset="0"/>
                  </a:rPr>
                  <a:t> ili množenjem 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hr-H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r-HR" dirty="0">
                    <a:latin typeface="Arial" panose="020B0604020202020204" pitchFamily="34" charset="0"/>
                    <a:cs typeface="Arial" panose="020B0604020202020204" pitchFamily="34" charset="0"/>
                  </a:rPr>
                  <a:t> ne prelaze raspon ključeva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−&gt;</m:t>
                    </m:r>
                  </m:oMath>
                </a14:m>
                <a:r>
                  <a:rPr lang="hr-HR" dirty="0">
                    <a:latin typeface="Arial" panose="020B0604020202020204" pitchFamily="34" charset="0"/>
                    <a:cs typeface="Arial" panose="020B0604020202020204" pitchFamily="34" charset="0"/>
                  </a:rPr>
                  <a:t> odgovara pomaku binarnog broja u desno, odnosno u lijevo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−&gt;</m:t>
                    </m:r>
                  </m:oMath>
                </a14:m>
                <a:r>
                  <a:rPr lang="hr-HR" dirty="0">
                    <a:latin typeface="Arial" panose="020B0604020202020204" pitchFamily="34" charset="0"/>
                    <a:cs typeface="Arial" panose="020B0604020202020204" pitchFamily="34" charset="0"/>
                  </a:rPr>
                  <a:t> ne mijenja </a:t>
                </a:r>
                <a:r>
                  <a:rPr lang="hr-H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Hammingovu</a:t>
                </a:r>
                <a:r>
                  <a:rPr lang="hr-HR" dirty="0">
                    <a:latin typeface="Arial" panose="020B0604020202020204" pitchFamily="34" charset="0"/>
                    <a:cs typeface="Arial" panose="020B0604020202020204" pitchFamily="34" charset="0"/>
                  </a:rPr>
                  <a:t> težinu umnoška</a:t>
                </a:r>
              </a:p>
              <a:p>
                <a:r>
                  <a:rPr lang="hr-HR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CPA analiza smanjuje broj potencijalnih ključeva na 1 u najboljem slučaju, a u najgorem slučaju broj kandidata se suzi 32 puta za 8 bitni tajni ključ</a:t>
                </a:r>
              </a:p>
              <a:p>
                <a:r>
                  <a:rPr lang="hr-HR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poboljšanja sigurnosti na sklopovskoj razini potrebna</a:t>
                </a:r>
              </a:p>
            </p:txBody>
          </p:sp>
        </mc:Choice>
        <mc:Fallback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7ABDE458-30A2-40AF-98C5-C5DBEC0D6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84421"/>
                <a:ext cx="10018713" cy="4487778"/>
              </a:xfrm>
              <a:blipFill>
                <a:blip r:embed="rId2"/>
                <a:stretch>
                  <a:fillRect l="-1521" t="-1902" r="-61" b="-231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E5769611-FC7D-4FEE-9E40-8E232640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z="140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zervirano mjesto datuma 3">
            <a:extLst>
              <a:ext uri="{FF2B5EF4-FFF2-40B4-BE49-F238E27FC236}">
                <a16:creationId xmlns:a16="http://schemas.microsoft.com/office/drawing/2014/main" id="{23FA3BEE-B450-4A49-8628-9D282031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2863" y="5883275"/>
            <a:ext cx="1402793" cy="365125"/>
          </a:xfrm>
        </p:spPr>
        <p:txBody>
          <a:bodyPr/>
          <a:lstStyle/>
          <a:p>
            <a:pPr algn="ctr"/>
            <a:r>
              <a:rPr lang="hr-HR" sz="1400" dirty="0">
                <a:latin typeface="Arial" panose="020B0604020202020204" pitchFamily="34" charset="0"/>
                <a:cs typeface="Arial" panose="020B0604020202020204" pitchFamily="34" charset="0"/>
              </a:rPr>
              <a:t>8. Srpnja 2020.</a:t>
            </a:r>
          </a:p>
        </p:txBody>
      </p:sp>
    </p:spTree>
    <p:extLst>
      <p:ext uri="{BB962C8B-B14F-4D97-AF65-F5344CB8AC3E}">
        <p14:creationId xmlns:p14="http://schemas.microsoft.com/office/powerpoint/2010/main" val="3685956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A0B1911-7E29-452A-A988-CE041C3E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C08BB4D-06C2-4560-9452-4EC2D421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Batina, L.,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Bhasin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Jap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, D., Picek, S. {CSI}{NN}: Reverse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Network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Architectures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Electromagnetic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Side Channel. 28th {USENIX} Security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Symposium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({USENIX} Security 19), 2019,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. 515-532 </a:t>
            </a:r>
          </a:p>
          <a:p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Mangard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, S., Oswald, E.,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Popp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, T. Power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attacks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Revealing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secrets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cards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, Springer Science &amp; Business Media. vol. 31, 2008.  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Kundrata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Fujimoto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, D.,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Hayashi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, Y., Barić, A.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Pearson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coefficient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distance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Power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on Digital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Multiplier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. 2020.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Bašić, B. D., Čupić, M., Šnajder, J. Umjetne neuronske mreže. Zagreb, 2008. </a:t>
            </a:r>
          </a:p>
          <a:p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Brier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, E.,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Clavier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, C., Olivier F.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leakage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model. International Workshop on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Cryptographic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Hardware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Embedded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Systems, Springer, Berlin, Heidelberg, 200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148BA5C7-65F2-42F2-8ADF-05B9A590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z="140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zervirano mjesto datuma 3">
            <a:extLst>
              <a:ext uri="{FF2B5EF4-FFF2-40B4-BE49-F238E27FC236}">
                <a16:creationId xmlns:a16="http://schemas.microsoft.com/office/drawing/2014/main" id="{7D01CF54-C3EC-48ED-9DDB-BBD64832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2863" y="5883275"/>
            <a:ext cx="1402793" cy="365125"/>
          </a:xfrm>
        </p:spPr>
        <p:txBody>
          <a:bodyPr/>
          <a:lstStyle/>
          <a:p>
            <a:pPr algn="ctr"/>
            <a:r>
              <a:rPr lang="hr-HR" sz="1400" dirty="0">
                <a:latin typeface="Arial" panose="020B0604020202020204" pitchFamily="34" charset="0"/>
                <a:cs typeface="Arial" panose="020B0604020202020204" pitchFamily="34" charset="0"/>
              </a:rPr>
              <a:t>8. Srpnja 2020.</a:t>
            </a:r>
          </a:p>
        </p:txBody>
      </p:sp>
    </p:spTree>
    <p:extLst>
      <p:ext uri="{BB962C8B-B14F-4D97-AF65-F5344CB8AC3E}">
        <p14:creationId xmlns:p14="http://schemas.microsoft.com/office/powerpoint/2010/main" val="147837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07FD21B-9959-4649-83CB-44773F43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306285"/>
          </a:xfrm>
        </p:spPr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512F816-9F14-4E50-A299-E44C521C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22120"/>
            <a:ext cx="10018713" cy="3738154"/>
          </a:xfrm>
        </p:spPr>
        <p:txBody>
          <a:bodyPr>
            <a:normAutofit fontScale="25000" lnSpcReduction="20000"/>
          </a:bodyPr>
          <a:lstStyle/>
          <a:p>
            <a:r>
              <a:rPr lang="hr-HR" sz="5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Uvod – završni zadatak</a:t>
            </a:r>
            <a:endParaRPr lang="hr-HR" sz="5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5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Umjetna neuronska mreža</a:t>
            </a:r>
            <a:endParaRPr lang="hr-HR" sz="5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5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Implementacija u </a:t>
            </a:r>
            <a:r>
              <a:rPr lang="hr-HR" sz="52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Verilogu</a:t>
            </a:r>
            <a:endParaRPr lang="hr-HR" sz="5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5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Blok Sheme dijagrama</a:t>
            </a:r>
            <a:endParaRPr lang="hr-HR" sz="5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Testbench</a:t>
            </a:r>
            <a:endParaRPr lang="hr-HR" sz="5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5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Napad analizom napajanja</a:t>
            </a:r>
            <a:endParaRPr lang="hr-HR" sz="5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hr-HR" sz="5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Korelacijska analiza napajanja</a:t>
            </a:r>
            <a:endParaRPr lang="hr-HR" sz="5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hr-HR" sz="52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Side – </a:t>
            </a:r>
            <a:r>
              <a:rPr lang="hr-HR" sz="5200" b="1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hr-HR" sz="52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hr-HR" sz="5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podaci</a:t>
            </a:r>
            <a:endParaRPr lang="en-US" sz="5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5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Mjerenje napona napajanja</a:t>
            </a:r>
            <a:endParaRPr lang="hr-HR" sz="5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Uspostavljanje </a:t>
            </a:r>
            <a:r>
              <a:rPr lang="en-US" sz="52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korelacije</a:t>
            </a:r>
            <a:r>
              <a:rPr lang="en-US" sz="5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52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pomoću</a:t>
            </a:r>
            <a:r>
              <a:rPr lang="en-US" sz="5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52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Hammingovih</a:t>
            </a:r>
            <a:r>
              <a:rPr lang="en-US" sz="5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52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težina</a:t>
            </a:r>
            <a:endParaRPr lang="hr-HR" sz="5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5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Postupak pronalaska koeficijenta korelacije</a:t>
            </a:r>
            <a:endParaRPr lang="hr-HR" sz="5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5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Rezultati</a:t>
            </a:r>
            <a:endParaRPr lang="hr-HR" sz="5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5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Korištena oprema i programska podrška</a:t>
            </a:r>
            <a:endParaRPr lang="hr-HR" sz="5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5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Stečena znanja</a:t>
            </a:r>
            <a:endParaRPr lang="hr-HR" sz="5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5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Zaključak</a:t>
            </a:r>
            <a:endParaRPr lang="hr-HR" sz="5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5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Literatura</a:t>
            </a:r>
            <a:endParaRPr lang="en-US" sz="5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dirty="0"/>
          </a:p>
          <a:p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BF37098-159E-4AEE-8061-5529E77A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EB76B0D-68E1-4A47-878D-72A3D3952ACD}" type="slidenum">
              <a:rPr lang="hr-HR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zervirano mjesto datuma 3">
            <a:extLst>
              <a:ext uri="{FF2B5EF4-FFF2-40B4-BE49-F238E27FC236}">
                <a16:creationId xmlns:a16="http://schemas.microsoft.com/office/drawing/2014/main" id="{0006ED65-5571-492D-93ED-2697D951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2863" y="5883275"/>
            <a:ext cx="1402793" cy="365125"/>
          </a:xfrm>
        </p:spPr>
        <p:txBody>
          <a:bodyPr/>
          <a:lstStyle/>
          <a:p>
            <a:pPr algn="ctr"/>
            <a:r>
              <a:rPr lang="hr-HR" sz="1400" dirty="0">
                <a:latin typeface="Arial" panose="020B0604020202020204" pitchFamily="34" charset="0"/>
                <a:cs typeface="Arial" panose="020B0604020202020204" pitchFamily="34" charset="0"/>
              </a:rPr>
              <a:t>8. Srpnja 2020.</a:t>
            </a:r>
          </a:p>
        </p:txBody>
      </p:sp>
    </p:spTree>
    <p:extLst>
      <p:ext uri="{BB962C8B-B14F-4D97-AF65-F5344CB8AC3E}">
        <p14:creationId xmlns:p14="http://schemas.microsoft.com/office/powerpoint/2010/main" val="123895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4262DB-2AE4-4B5A-B108-1DF2A1CE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latin typeface="Arial" panose="020B0604020202020204" pitchFamily="34" charset="0"/>
                <a:cs typeface="Arial" panose="020B0604020202020204" pitchFamily="34" charset="0"/>
              </a:rPr>
              <a:t>Uvod – završni zadatak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AE882F9-093E-48F4-AD11-E58E2E1F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implementirati jednoslojnu neuronsku mrežu na FPGA pločicu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prikazati ranjivost digitalnog sustava na razini sklopovske podrške – 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side – </a:t>
            </a:r>
            <a:r>
              <a:rPr lang="hr-HR" i="1" dirty="0" err="1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napadi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izvesti mjerenja napona napajanja 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projektirati programsku podršku za obradu mjerenja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cilj – izvući tajne težine neuronske mreže korelacijskom analizom napajanja   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EED20261-1B25-4FB8-B9AA-CA1838BB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B0D-68E1-4A47-878D-72A3D3952ACD}" type="slidenum">
              <a:rPr lang="hr-HR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zervirano mjesto datuma 3">
            <a:extLst>
              <a:ext uri="{FF2B5EF4-FFF2-40B4-BE49-F238E27FC236}">
                <a16:creationId xmlns:a16="http://schemas.microsoft.com/office/drawing/2014/main" id="{F8A691A0-5FF9-4BA4-8CDC-1D67DF73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2863" y="5883275"/>
            <a:ext cx="1402793" cy="365125"/>
          </a:xfrm>
        </p:spPr>
        <p:txBody>
          <a:bodyPr/>
          <a:lstStyle/>
          <a:p>
            <a:pPr algn="ctr"/>
            <a:r>
              <a:rPr lang="hr-HR" sz="1400" dirty="0">
                <a:latin typeface="Arial" panose="020B0604020202020204" pitchFamily="34" charset="0"/>
                <a:cs typeface="Arial" panose="020B0604020202020204" pitchFamily="34" charset="0"/>
              </a:rPr>
              <a:t>8. Srpnja 2020.</a:t>
            </a:r>
          </a:p>
        </p:txBody>
      </p:sp>
    </p:spTree>
    <p:extLst>
      <p:ext uri="{BB962C8B-B14F-4D97-AF65-F5344CB8AC3E}">
        <p14:creationId xmlns:p14="http://schemas.microsoft.com/office/powerpoint/2010/main" val="347606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EB7C381A-B702-4CDE-8442-0C708173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997" y="652462"/>
            <a:ext cx="3132429" cy="1752599"/>
          </a:xfrm>
        </p:spPr>
        <p:txBody>
          <a:bodyPr>
            <a:noAutofit/>
          </a:bodyPr>
          <a:lstStyle/>
          <a:p>
            <a:r>
              <a:rPr lang="hr-HR" b="1" dirty="0">
                <a:latin typeface="Arial" panose="020B0604020202020204" pitchFamily="34" charset="0"/>
                <a:cs typeface="Arial" panose="020B0604020202020204" pitchFamily="34" charset="0"/>
              </a:rPr>
              <a:t>Umjetna neuronska mreža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58DF2F0C-27A1-4AE8-AD1F-288F20B467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666999"/>
                <a:ext cx="2936826" cy="312420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∈[0,15]</m:t>
                    </m:r>
                  </m:oMath>
                </a14:m>
                <a:endParaRPr lang="hr-H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hr-HR" dirty="0">
                    <a:latin typeface="Arial" panose="020B0604020202020204" pitchFamily="34" charset="0"/>
                    <a:cs typeface="Arial" panose="020B0604020202020204" pitchFamily="34" charset="0"/>
                  </a:rPr>
                  <a:t>prag = 0</a:t>
                </a:r>
              </a:p>
              <a:p>
                <a:r>
                  <a:rPr lang="hr-HR" dirty="0">
                    <a:latin typeface="Arial" panose="020B0604020202020204" pitchFamily="34" charset="0"/>
                    <a:cs typeface="Arial" panose="020B0604020202020204" pitchFamily="34" charset="0"/>
                  </a:rPr>
                  <a:t>prijenosna funkcija – linearna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58DF2F0C-27A1-4AE8-AD1F-288F20B46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666999"/>
                <a:ext cx="2936826" cy="3124201"/>
              </a:xfrm>
              <a:blipFill>
                <a:blip r:embed="rId3"/>
                <a:stretch>
                  <a:fillRect l="-5187" r="-560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F1EF161C-BD3E-4A7C-A0EA-4AAFF239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B76B0D-68E1-4A47-878D-72A3D3952ACD}" type="slidenum">
              <a:rPr lang="hr-HR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4</a:t>
            </a:fld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zervirano mjesto sadržaja 6" descr="Slika na kojoj se prikazuje karta, sat&#10;&#10;Opis je automatski generiran">
            <a:extLst>
              <a:ext uri="{FF2B5EF4-FFF2-40B4-BE49-F238E27FC236}">
                <a16:creationId xmlns:a16="http://schemas.microsoft.com/office/drawing/2014/main" id="{84360E90-9B6D-4C4F-B729-3D617D8E6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02" y="1741373"/>
            <a:ext cx="6237359" cy="3087492"/>
          </a:xfrm>
          <a:prstGeom prst="rect">
            <a:avLst/>
          </a:prstGeom>
        </p:spPr>
      </p:pic>
      <p:sp>
        <p:nvSpPr>
          <p:cNvPr id="23" name="Rezervirano mjesto datuma 3">
            <a:extLst>
              <a:ext uri="{FF2B5EF4-FFF2-40B4-BE49-F238E27FC236}">
                <a16:creationId xmlns:a16="http://schemas.microsoft.com/office/drawing/2014/main" id="{67E3BDA6-3414-431D-94D8-A7879646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2863" y="5883275"/>
            <a:ext cx="1402793" cy="365125"/>
          </a:xfrm>
        </p:spPr>
        <p:txBody>
          <a:bodyPr/>
          <a:lstStyle/>
          <a:p>
            <a:pPr algn="ctr"/>
            <a:r>
              <a:rPr lang="hr-HR" sz="1400" dirty="0">
                <a:latin typeface="Arial" panose="020B0604020202020204" pitchFamily="34" charset="0"/>
                <a:cs typeface="Arial" panose="020B0604020202020204" pitchFamily="34" charset="0"/>
              </a:rPr>
              <a:t>8. Srpnja 2020.</a:t>
            </a:r>
          </a:p>
        </p:txBody>
      </p:sp>
    </p:spTree>
    <p:extLst>
      <p:ext uri="{BB962C8B-B14F-4D97-AF65-F5344CB8AC3E}">
        <p14:creationId xmlns:p14="http://schemas.microsoft.com/office/powerpoint/2010/main" val="269643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B1EA68CC-F162-4611-AB8D-57218815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hr-HR" b="1" dirty="0">
                <a:latin typeface="Arial" panose="020B0604020202020204" pitchFamily="34" charset="0"/>
                <a:cs typeface="Arial" panose="020B0604020202020204" pitchFamily="34" charset="0"/>
              </a:rPr>
              <a:t>Implementacija u </a:t>
            </a:r>
            <a:r>
              <a:rPr lang="hr-HR" b="1" dirty="0" err="1">
                <a:latin typeface="Arial" panose="020B0604020202020204" pitchFamily="34" charset="0"/>
                <a:cs typeface="Arial" panose="020B0604020202020204" pitchFamily="34" charset="0"/>
              </a:rPr>
              <a:t>Verilogu</a:t>
            </a:r>
            <a:endParaRPr lang="hr-H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A5DD397-E224-4A76-A3C9-6F3EFE27F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FPGA pločica modela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Artix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– 7 na razvojnoj platformi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Arty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A7 – 35T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74E0FAA5-F739-4F6A-9831-EC78C656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B76B0D-68E1-4A47-878D-72A3D3952ACD}" type="slidenum">
              <a:rPr lang="hr-HR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5</a:t>
            </a:fld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zervirano mjesto sadržaja 8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845F1039-CB90-43C1-B611-E0AF2FE45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66" y="1011765"/>
            <a:ext cx="3887435" cy="4546708"/>
          </a:xfrm>
          <a:prstGeom prst="rect">
            <a:avLst/>
          </a:prstGeom>
        </p:spPr>
      </p:pic>
      <p:sp>
        <p:nvSpPr>
          <p:cNvPr id="23" name="Rezervirano mjesto datuma 3">
            <a:extLst>
              <a:ext uri="{FF2B5EF4-FFF2-40B4-BE49-F238E27FC236}">
                <a16:creationId xmlns:a16="http://schemas.microsoft.com/office/drawing/2014/main" id="{78D9D6F3-3CD2-423D-9F26-DF76091A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2863" y="5883275"/>
            <a:ext cx="1402793" cy="365125"/>
          </a:xfrm>
        </p:spPr>
        <p:txBody>
          <a:bodyPr/>
          <a:lstStyle/>
          <a:p>
            <a:pPr algn="ctr"/>
            <a:r>
              <a:rPr lang="hr-HR" sz="1400" dirty="0">
                <a:latin typeface="Arial" panose="020B0604020202020204" pitchFamily="34" charset="0"/>
                <a:cs typeface="Arial" panose="020B0604020202020204" pitchFamily="34" charset="0"/>
              </a:rPr>
              <a:t>8. Srpnja 2020.</a:t>
            </a:r>
          </a:p>
        </p:txBody>
      </p:sp>
    </p:spTree>
    <p:extLst>
      <p:ext uri="{BB962C8B-B14F-4D97-AF65-F5344CB8AC3E}">
        <p14:creationId xmlns:p14="http://schemas.microsoft.com/office/powerpoint/2010/main" val="319882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8E950F8-9840-4541-873A-A6FC1BDD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hr-HR" b="1" dirty="0">
                <a:latin typeface="Arial" panose="020B0604020202020204" pitchFamily="34" charset="0"/>
                <a:cs typeface="Arial" panose="020B0604020202020204" pitchFamily="34" charset="0"/>
              </a:rPr>
              <a:t>Blok Sheme dijagrama</a:t>
            </a:r>
          </a:p>
        </p:txBody>
      </p:sp>
      <p:sp>
        <p:nvSpPr>
          <p:cNvPr id="23" name="Content Placeholder 20">
            <a:extLst>
              <a:ext uri="{FF2B5EF4-FFF2-40B4-BE49-F238E27FC236}">
                <a16:creationId xmlns:a16="http://schemas.microsoft.com/office/drawing/2014/main" id="{D09022DB-52D8-476B-AA39-0ECBB7764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UART – asinkroni prijemnik/odašiljač 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Blok shema digitalnog sklopa neuronske mreže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3088E589-8886-433B-982F-D17F04D2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B76B0D-68E1-4A47-878D-72A3D3952ACD}" type="slidenum">
              <a:rPr lang="hr-HR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6</a:t>
            </a:fld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61DCA37C-CB0B-475A-B462-77C9CBA37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Slika 16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943FD282-BA3A-4ABF-9DB1-07B41D4F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48" y="1011765"/>
            <a:ext cx="2714295" cy="2191058"/>
          </a:xfrm>
          <a:prstGeom prst="rect">
            <a:avLst/>
          </a:prstGeom>
        </p:spPr>
      </p:pic>
      <p:pic>
        <p:nvPicPr>
          <p:cNvPr id="15" name="Rezervirano mjesto sadržaja 14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34B5C340-BEB1-495D-AEF7-BB9AF2307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01" y="3460587"/>
            <a:ext cx="3341190" cy="2004714"/>
          </a:xfrm>
          <a:prstGeom prst="rect">
            <a:avLst/>
          </a:prstGeom>
        </p:spPr>
      </p:pic>
      <p:sp>
        <p:nvSpPr>
          <p:cNvPr id="22" name="Rezervirano mjesto datuma 3">
            <a:extLst>
              <a:ext uri="{FF2B5EF4-FFF2-40B4-BE49-F238E27FC236}">
                <a16:creationId xmlns:a16="http://schemas.microsoft.com/office/drawing/2014/main" id="{CD9F4A6C-21CF-4F16-A737-916E259B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2863" y="5883275"/>
            <a:ext cx="1402793" cy="365125"/>
          </a:xfrm>
        </p:spPr>
        <p:txBody>
          <a:bodyPr/>
          <a:lstStyle/>
          <a:p>
            <a:pPr algn="ctr"/>
            <a:r>
              <a:rPr lang="hr-HR" sz="1400" dirty="0">
                <a:latin typeface="Arial" panose="020B0604020202020204" pitchFamily="34" charset="0"/>
                <a:cs typeface="Arial" panose="020B0604020202020204" pitchFamily="34" charset="0"/>
              </a:rPr>
              <a:t>8. Srpnja 2020.</a:t>
            </a:r>
          </a:p>
        </p:txBody>
      </p:sp>
    </p:spTree>
    <p:extLst>
      <p:ext uri="{BB962C8B-B14F-4D97-AF65-F5344CB8AC3E}">
        <p14:creationId xmlns:p14="http://schemas.microsoft.com/office/powerpoint/2010/main" val="239490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AF90DCD-29CA-4DA2-A59D-81816AA4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Testbench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zervirano mjesto sadržaja 6" descr="Slika na kojoj se prikazuje snimka zaslona, monitor&#10;&#10;Opis je automatski generiran">
            <a:extLst>
              <a:ext uri="{FF2B5EF4-FFF2-40B4-BE49-F238E27FC236}">
                <a16:creationId xmlns:a16="http://schemas.microsoft.com/office/drawing/2014/main" id="{41F14C66-D8FB-4055-8784-BD4F3DAAB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0" y="1835220"/>
            <a:ext cx="6202778" cy="2899798"/>
          </a:xfrm>
          <a:prstGeom prst="rect">
            <a:avLst/>
          </a:prstGeom>
        </p:spPr>
      </p:pic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373854C9-6D13-4132-B3D6-568ADD20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EB76B0D-68E1-4A47-878D-72A3D3952ACD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defTabSz="914400">
                <a:spcAft>
                  <a:spcPts val="600"/>
                </a:spcAft>
              </a:pPr>
              <a:t>7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zervirano mjesto datuma 3">
            <a:extLst>
              <a:ext uri="{FF2B5EF4-FFF2-40B4-BE49-F238E27FC236}">
                <a16:creationId xmlns:a16="http://schemas.microsoft.com/office/drawing/2014/main" id="{7020CB32-DEF5-42A2-B94B-6D850476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2863" y="5883275"/>
            <a:ext cx="1402793" cy="365125"/>
          </a:xfrm>
        </p:spPr>
        <p:txBody>
          <a:bodyPr/>
          <a:lstStyle/>
          <a:p>
            <a:pPr algn="ctr"/>
            <a:r>
              <a:rPr lang="hr-HR" sz="1400" dirty="0">
                <a:latin typeface="Arial" panose="020B0604020202020204" pitchFamily="34" charset="0"/>
                <a:cs typeface="Arial" panose="020B0604020202020204" pitchFamily="34" charset="0"/>
              </a:rPr>
              <a:t>8. Srpnja 2020.</a:t>
            </a:r>
          </a:p>
        </p:txBody>
      </p:sp>
    </p:spTree>
    <p:extLst>
      <p:ext uri="{BB962C8B-B14F-4D97-AF65-F5344CB8AC3E}">
        <p14:creationId xmlns:p14="http://schemas.microsoft.com/office/powerpoint/2010/main" val="321177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53196FE-2C54-42AC-89F0-58004F96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Testbench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zervirano mjesto sadržaja 6" descr="Slika na kojoj se prikazuje snimka zaslona, monitor&#10;&#10;Opis je automatski generiran">
            <a:extLst>
              <a:ext uri="{FF2B5EF4-FFF2-40B4-BE49-F238E27FC236}">
                <a16:creationId xmlns:a16="http://schemas.microsoft.com/office/drawing/2014/main" id="{62A2F10E-CD53-4CD2-8D85-0A4F020AE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0" y="1835220"/>
            <a:ext cx="6202778" cy="2899798"/>
          </a:xfrm>
          <a:prstGeom prst="rect">
            <a:avLst/>
          </a:prstGeom>
        </p:spPr>
      </p:pic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2C2370D8-B575-4B46-906E-D54E9A7A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EB76B0D-68E1-4A47-878D-72A3D3952ACD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defTabSz="914400">
                <a:spcAft>
                  <a:spcPts val="600"/>
                </a:spcAft>
              </a:pPr>
              <a:t>8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zervirano mjesto datuma 3">
            <a:extLst>
              <a:ext uri="{FF2B5EF4-FFF2-40B4-BE49-F238E27FC236}">
                <a16:creationId xmlns:a16="http://schemas.microsoft.com/office/drawing/2014/main" id="{EE2C53B3-C7A2-479B-B8FE-410FB787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2863" y="5883275"/>
            <a:ext cx="1402793" cy="365125"/>
          </a:xfrm>
        </p:spPr>
        <p:txBody>
          <a:bodyPr/>
          <a:lstStyle/>
          <a:p>
            <a:pPr algn="ctr"/>
            <a:r>
              <a:rPr lang="hr-HR" sz="1400" dirty="0">
                <a:latin typeface="Arial" panose="020B0604020202020204" pitchFamily="34" charset="0"/>
                <a:cs typeface="Arial" panose="020B0604020202020204" pitchFamily="34" charset="0"/>
              </a:rPr>
              <a:t>8. Srpnja 2020.</a:t>
            </a:r>
          </a:p>
        </p:txBody>
      </p:sp>
    </p:spTree>
    <p:extLst>
      <p:ext uri="{BB962C8B-B14F-4D97-AF65-F5344CB8AC3E}">
        <p14:creationId xmlns:p14="http://schemas.microsoft.com/office/powerpoint/2010/main" val="76237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9CB89A1-BC61-47AA-823E-D944A701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01053"/>
            <a:ext cx="3333496" cy="1796715"/>
          </a:xfrm>
        </p:spPr>
        <p:txBody>
          <a:bodyPr>
            <a:noAutofit/>
          </a:bodyPr>
          <a:lstStyle/>
          <a:p>
            <a:r>
              <a:rPr lang="hr-HR" b="1" dirty="0">
                <a:latin typeface="Arial" panose="020B0604020202020204" pitchFamily="34" charset="0"/>
                <a:cs typeface="Arial" panose="020B0604020202020204" pitchFamily="34" charset="0"/>
              </a:rPr>
              <a:t>Napad analizom napajanja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4682D2C-13F4-4EE7-ACF9-785697E4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216276"/>
          </a:xfrm>
        </p:spPr>
        <p:txBody>
          <a:bodyPr anchor="t">
            <a:normAutofit/>
          </a:bodyPr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jednostavna analiza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diferencijalna analiza </a:t>
            </a:r>
          </a:p>
          <a:p>
            <a:pPr lvl="1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veliki broj valnih oblika napajanja</a:t>
            </a:r>
          </a:p>
          <a:p>
            <a:pPr lvl="1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korelacijska analiza napajanja</a:t>
            </a:r>
          </a:p>
          <a:p>
            <a:pPr lvl="1"/>
            <a:endParaRPr lang="hr-HR" sz="1600" dirty="0"/>
          </a:p>
        </p:txBody>
      </p:sp>
      <p:pic>
        <p:nvPicPr>
          <p:cNvPr id="7" name="Slika 6" descr="Slika na kojoj se prikazuje snimka zaslona, računalo, stol, radni stol&#10;&#10;Opis je automatski generiran">
            <a:extLst>
              <a:ext uri="{FF2B5EF4-FFF2-40B4-BE49-F238E27FC236}">
                <a16:creationId xmlns:a16="http://schemas.microsoft.com/office/drawing/2014/main" id="{39328AB9-D8C1-4342-B990-A8765BA19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33" y="1105990"/>
            <a:ext cx="6240990" cy="421266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312884C7-0494-40DD-94C5-9FF331FD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B76B0D-68E1-4A47-878D-72A3D3952ACD}" type="slidenum">
              <a:rPr lang="hr-HR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9</a:t>
            </a:fld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zervirano mjesto datuma 3">
            <a:extLst>
              <a:ext uri="{FF2B5EF4-FFF2-40B4-BE49-F238E27FC236}">
                <a16:creationId xmlns:a16="http://schemas.microsoft.com/office/drawing/2014/main" id="{528575AA-82B5-4B96-B245-9D7D18D3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2863" y="5883275"/>
            <a:ext cx="1402793" cy="365125"/>
          </a:xfrm>
        </p:spPr>
        <p:txBody>
          <a:bodyPr/>
          <a:lstStyle/>
          <a:p>
            <a:pPr algn="ctr"/>
            <a:r>
              <a:rPr lang="hr-HR" sz="1400" dirty="0">
                <a:latin typeface="Arial" panose="020B0604020202020204" pitchFamily="34" charset="0"/>
                <a:cs typeface="Arial" panose="020B0604020202020204" pitchFamily="34" charset="0"/>
              </a:rPr>
              <a:t>8. Srpnja 2020.</a:t>
            </a:r>
          </a:p>
        </p:txBody>
      </p:sp>
    </p:spTree>
    <p:extLst>
      <p:ext uri="{BB962C8B-B14F-4D97-AF65-F5344CB8AC3E}">
        <p14:creationId xmlns:p14="http://schemas.microsoft.com/office/powerpoint/2010/main" val="315395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800</Words>
  <Application>Microsoft Office PowerPoint</Application>
  <PresentationFormat>Široki zaslon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Corbel</vt:lpstr>
      <vt:lpstr>Paralaksa</vt:lpstr>
      <vt:lpstr>Implementacija napada na neuronsku mrežu analizom napajanja FPGA sklopa </vt:lpstr>
      <vt:lpstr>Sadržaj</vt:lpstr>
      <vt:lpstr>Uvod – završni zadatak</vt:lpstr>
      <vt:lpstr>Umjetna neuronska mreža</vt:lpstr>
      <vt:lpstr>Implementacija u Verilogu</vt:lpstr>
      <vt:lpstr>Blok Sheme dijagrama</vt:lpstr>
      <vt:lpstr>Testbench</vt:lpstr>
      <vt:lpstr>Testbench</vt:lpstr>
      <vt:lpstr>Napad analizom napajanja</vt:lpstr>
      <vt:lpstr>Korelacijska analiza napajanja</vt:lpstr>
      <vt:lpstr>Side – channel podaci</vt:lpstr>
      <vt:lpstr>Mjerenje napona napajanja</vt:lpstr>
      <vt:lpstr>Uspostavljanje korelacije pomoću Hammingovih težina</vt:lpstr>
      <vt:lpstr>Postupak pronalaska koeficijenta korelacije</vt:lpstr>
      <vt:lpstr>Rezultati </vt:lpstr>
      <vt:lpstr>Korištena oprema i programska podrška</vt:lpstr>
      <vt:lpstr>Stečena znanja</vt:lpstr>
      <vt:lpstr>Zaključak 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IMPLEMENTACIJA NAPADA NA NEURONSKU MREŽU ANALIZOM NAPAJANJA FPGA SKLOPA </dc:title>
  <dc:creator>Mirko Galić</dc:creator>
  <cp:lastModifiedBy>Mirko Galić</cp:lastModifiedBy>
  <cp:revision>13</cp:revision>
  <dcterms:created xsi:type="dcterms:W3CDTF">2020-07-07T21:02:34Z</dcterms:created>
  <dcterms:modified xsi:type="dcterms:W3CDTF">2020-07-07T23:56:53Z</dcterms:modified>
</cp:coreProperties>
</file>