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92" r:id="rId2"/>
    <p:sldId id="293" r:id="rId3"/>
    <p:sldId id="258" r:id="rId4"/>
    <p:sldId id="259" r:id="rId5"/>
    <p:sldId id="260" r:id="rId6"/>
    <p:sldId id="261" r:id="rId7"/>
    <p:sldId id="265" r:id="rId8"/>
    <p:sldId id="269" r:id="rId9"/>
    <p:sldId id="294" r:id="rId10"/>
    <p:sldId id="275" r:id="rId11"/>
    <p:sldId id="276" r:id="rId12"/>
    <p:sldId id="283" r:id="rId13"/>
    <p:sldId id="287" r:id="rId14"/>
    <p:sldId id="295" r:id="rId1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9870F-DEA4-4110-B729-BA1F7B6BEAB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3F71F43-0281-4687-A064-AF050521F2E5}">
      <dgm:prSet custT="1"/>
      <dgm:spPr/>
      <dgm:t>
        <a:bodyPr/>
        <a:lstStyle/>
        <a:p>
          <a:r>
            <a:rPr lang="en-IN" sz="1500" b="1" i="0" kern="1200" dirty="0"/>
            <a:t>Logistic Regression</a:t>
          </a:r>
          <a:r>
            <a:rPr lang="en-IN" sz="1500" b="0" i="0" kern="1200" dirty="0"/>
            <a:t>:</a:t>
          </a:r>
          <a:br>
            <a:rPr lang="en-IN" sz="1500" b="0" i="0" kern="1200" dirty="0"/>
          </a:br>
          <a:r>
            <a:rPr lang="en-US" sz="1500" b="0" i="0" kern="1200" dirty="0"/>
            <a:t>It is used for Binary classification.</a:t>
          </a:r>
          <a:br>
            <a:rPr lang="en-US" sz="1500" b="0" i="0" kern="1200" dirty="0"/>
          </a:br>
          <a:r>
            <a:rPr lang="en-US" sz="1500" b="0" i="0" kern="1200" dirty="0"/>
            <a:t>Outputs have a nice probabilistic interpretation, and the algorithm can be regularized to avoid </a:t>
          </a:r>
          <a:r>
            <a:rPr lang="en-US" sz="900" b="1" kern="1200" cap="all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over</a:t>
          </a:r>
          <a:r>
            <a:rPr lang="en-US" sz="1500" b="0" i="0" kern="1200" dirty="0"/>
            <a:t> fitting.</a:t>
          </a:r>
          <a:br>
            <a:rPr lang="en-US" sz="1500" b="0" i="0" kern="1200" dirty="0"/>
          </a:br>
          <a:r>
            <a:rPr lang="en-US" sz="1500" b="0" i="0" kern="1200" dirty="0"/>
            <a:t>In logistic regression the hypothesis is that the conditional probability p of class belongs to ”1”</a:t>
          </a:r>
          <a:br>
            <a:rPr lang="en-US" sz="1500" b="0" i="0" kern="1200" dirty="0"/>
          </a:br>
          <a:r>
            <a:rPr lang="en-US" sz="1500" b="0" i="0" kern="1200" dirty="0"/>
            <a:t>if probability is greater than threshold probability, generally 0.5, else it belongs to the class ”0”.</a:t>
          </a:r>
          <a:br>
            <a:rPr lang="en-US" sz="1500" b="0" i="0" kern="1200" dirty="0"/>
          </a:br>
          <a:endParaRPr lang="en-IN" sz="1500" kern="1200" dirty="0"/>
        </a:p>
      </dgm:t>
    </dgm:pt>
    <dgm:pt modelId="{AE643888-2959-43FD-ACB9-3E08340BB7B6}" type="parTrans" cxnId="{49522F54-93EE-42ED-A649-5AA1C1BF5329}">
      <dgm:prSet/>
      <dgm:spPr/>
      <dgm:t>
        <a:bodyPr/>
        <a:lstStyle/>
        <a:p>
          <a:endParaRPr lang="en-IN"/>
        </a:p>
      </dgm:t>
    </dgm:pt>
    <dgm:pt modelId="{F21E672A-28F3-4EA3-A819-C7A0FDD48F4A}" type="sibTrans" cxnId="{49522F54-93EE-42ED-A649-5AA1C1BF5329}">
      <dgm:prSet/>
      <dgm:spPr/>
      <dgm:t>
        <a:bodyPr/>
        <a:lstStyle/>
        <a:p>
          <a:endParaRPr lang="en-IN"/>
        </a:p>
      </dgm:t>
    </dgm:pt>
    <dgm:pt modelId="{21178583-0F3A-417C-8EB1-1D744D706CA6}" type="pres">
      <dgm:prSet presAssocID="{CD59870F-DEA4-4110-B729-BA1F7B6BEABE}" presName="linear" presStyleCnt="0">
        <dgm:presLayoutVars>
          <dgm:animLvl val="lvl"/>
          <dgm:resizeHandles val="exact"/>
        </dgm:presLayoutVars>
      </dgm:prSet>
      <dgm:spPr/>
    </dgm:pt>
    <dgm:pt modelId="{AC7B2015-8B54-4C74-84FC-D2565AB5FCA3}" type="pres">
      <dgm:prSet presAssocID="{D3F71F43-0281-4687-A064-AF050521F2E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0DE717-61D5-435B-AE14-3B69E3154D1D}" type="presOf" srcId="{D3F71F43-0281-4687-A064-AF050521F2E5}" destId="{AC7B2015-8B54-4C74-84FC-D2565AB5FCA3}" srcOrd="0" destOrd="0" presId="urn:microsoft.com/office/officeart/2005/8/layout/vList2"/>
    <dgm:cxn modelId="{49522F54-93EE-42ED-A649-5AA1C1BF5329}" srcId="{CD59870F-DEA4-4110-B729-BA1F7B6BEABE}" destId="{D3F71F43-0281-4687-A064-AF050521F2E5}" srcOrd="0" destOrd="0" parTransId="{AE643888-2959-43FD-ACB9-3E08340BB7B6}" sibTransId="{F21E672A-28F3-4EA3-A819-C7A0FDD48F4A}"/>
    <dgm:cxn modelId="{1063D4A3-B2F9-4AD0-AC5E-D46265FB3931}" type="presOf" srcId="{CD59870F-DEA4-4110-B729-BA1F7B6BEABE}" destId="{21178583-0F3A-417C-8EB1-1D744D706CA6}" srcOrd="0" destOrd="0" presId="urn:microsoft.com/office/officeart/2005/8/layout/vList2"/>
    <dgm:cxn modelId="{CBE6EA81-16CE-4236-A541-D6973E5BFFC2}" type="presParOf" srcId="{21178583-0F3A-417C-8EB1-1D744D706CA6}" destId="{AC7B2015-8B54-4C74-84FC-D2565AB5FCA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DF36F-22CC-4E2B-9C5B-3118CD689E8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64CD44-F9F3-4221-9499-832F538FE1DF}">
      <dgm:prSet custT="1"/>
      <dgm:spPr/>
      <dgm:t>
        <a:bodyPr/>
        <a:lstStyle/>
        <a:p>
          <a:r>
            <a:rPr lang="en-IN" sz="1200" b="1" baseline="0" dirty="0">
              <a:latin typeface="Calibri" panose="020F0502020204030204" pitchFamily="34" charset="0"/>
              <a:cs typeface="Calibri" panose="020F0502020204030204" pitchFamily="34" charset="0"/>
            </a:rPr>
            <a:t>Decision Tree Classifier:</a:t>
          </a:r>
          <a:endParaRPr lang="en-IN" sz="1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277728-A0FB-470B-BFEE-43ABB75C1EC6}" type="parTrans" cxnId="{DF38D3E9-F2A1-439D-905E-36111C24B708}">
      <dgm:prSet/>
      <dgm:spPr/>
      <dgm:t>
        <a:bodyPr/>
        <a:lstStyle/>
        <a:p>
          <a:endParaRPr lang="en-IN"/>
        </a:p>
      </dgm:t>
    </dgm:pt>
    <dgm:pt modelId="{1B24AE25-861C-4C62-9A4E-61D31D3C1EE6}" type="sibTrans" cxnId="{DF38D3E9-F2A1-439D-905E-36111C24B708}">
      <dgm:prSet/>
      <dgm:spPr/>
      <dgm:t>
        <a:bodyPr/>
        <a:lstStyle/>
        <a:p>
          <a:endParaRPr lang="en-IN"/>
        </a:p>
      </dgm:t>
    </dgm:pt>
    <dgm:pt modelId="{913DE914-5437-479A-B8F3-E779F154CCD7}">
      <dgm:prSet/>
      <dgm:spPr/>
      <dgm:t>
        <a:bodyPr/>
        <a:lstStyle/>
        <a:p>
          <a:r>
            <a:rPr lang="en-US" b="0" baseline="0" dirty="0"/>
            <a:t>the branch represents a decision rule, and each leaf node represents the outcome. The topmost node in a decision tree is known as the root node</a:t>
          </a:r>
          <a:r>
            <a:rPr lang="en-US" b="0" baseline="0"/>
            <a:t>. </a:t>
          </a:r>
          <a:endParaRPr lang="en-IN"/>
        </a:p>
      </dgm:t>
    </dgm:pt>
    <dgm:pt modelId="{AA34DAA2-9140-42C2-87DF-41914185A32F}" type="sibTrans" cxnId="{15D9D02C-7FB3-4881-BF57-0D5E785275BC}">
      <dgm:prSet/>
      <dgm:spPr/>
      <dgm:t>
        <a:bodyPr/>
        <a:lstStyle/>
        <a:p>
          <a:endParaRPr lang="en-IN"/>
        </a:p>
      </dgm:t>
    </dgm:pt>
    <dgm:pt modelId="{80A6AF23-D796-4633-8BBF-E9A13EA55C1C}" type="parTrans" cxnId="{15D9D02C-7FB3-4881-BF57-0D5E785275BC}">
      <dgm:prSet/>
      <dgm:spPr/>
      <dgm:t>
        <a:bodyPr/>
        <a:lstStyle/>
        <a:p>
          <a:endParaRPr lang="en-IN"/>
        </a:p>
      </dgm:t>
    </dgm:pt>
    <dgm:pt modelId="{660DB29F-ADFC-4807-AAC5-2BA03AF1DF9B}">
      <dgm:prSet/>
      <dgm:spPr/>
      <dgm:t>
        <a:bodyPr/>
        <a:lstStyle/>
        <a:p>
          <a:r>
            <a:rPr lang="en-US" b="0" baseline="0" dirty="0"/>
            <a:t>A decision tree is a flowchart-like tree structure where an internal node represents feature.</a:t>
          </a:r>
          <a:endParaRPr lang="en-IN" dirty="0"/>
        </a:p>
      </dgm:t>
    </dgm:pt>
    <dgm:pt modelId="{9BEEE6AE-47A9-4B86-A919-7A65A1AB8117}" type="sibTrans" cxnId="{B1BA8F8A-4B47-4637-B064-F44B70BDFEC8}">
      <dgm:prSet/>
      <dgm:spPr/>
      <dgm:t>
        <a:bodyPr/>
        <a:lstStyle/>
        <a:p>
          <a:endParaRPr lang="en-IN"/>
        </a:p>
      </dgm:t>
    </dgm:pt>
    <dgm:pt modelId="{4592DD99-1D5B-4495-BD76-8876C7B7C183}" type="parTrans" cxnId="{B1BA8F8A-4B47-4637-B064-F44B70BDFEC8}">
      <dgm:prSet/>
      <dgm:spPr/>
      <dgm:t>
        <a:bodyPr/>
        <a:lstStyle/>
        <a:p>
          <a:endParaRPr lang="en-IN"/>
        </a:p>
      </dgm:t>
    </dgm:pt>
    <dgm:pt modelId="{7DFCAF26-6B9B-49F7-B4FC-EC703BE3BE82}">
      <dgm:prSet/>
      <dgm:spPr/>
      <dgm:t>
        <a:bodyPr/>
        <a:lstStyle/>
        <a:p>
          <a:r>
            <a:rPr lang="en-US" b="0" baseline="0" dirty="0"/>
            <a:t>It's visualization like a flowchart diagram which easily mimics the human level thinking. </a:t>
          </a:r>
          <a:endParaRPr lang="en-IN" dirty="0"/>
        </a:p>
      </dgm:t>
    </dgm:pt>
    <dgm:pt modelId="{395FACD7-CB5E-45F0-8D6B-FDA3FE0CBFCE}" type="sibTrans" cxnId="{E23E5A46-3B02-4926-B294-011703EEA0D8}">
      <dgm:prSet/>
      <dgm:spPr/>
      <dgm:t>
        <a:bodyPr/>
        <a:lstStyle/>
        <a:p>
          <a:endParaRPr lang="en-IN"/>
        </a:p>
      </dgm:t>
    </dgm:pt>
    <dgm:pt modelId="{72A143EA-B4F1-44AA-9BBE-FDF057977371}" type="parTrans" cxnId="{E23E5A46-3B02-4926-B294-011703EEA0D8}">
      <dgm:prSet/>
      <dgm:spPr/>
      <dgm:t>
        <a:bodyPr/>
        <a:lstStyle/>
        <a:p>
          <a:endParaRPr lang="en-IN"/>
        </a:p>
      </dgm:t>
    </dgm:pt>
    <dgm:pt modelId="{A31E00CF-9029-4D06-AAF6-32E227A6B752}">
      <dgm:prSet/>
      <dgm:spPr/>
      <dgm:t>
        <a:bodyPr/>
        <a:lstStyle/>
        <a:p>
          <a:r>
            <a:rPr lang="en-US" b="0" baseline="0"/>
            <a:t>This flowchart-like structure helps you in decision making. </a:t>
          </a:r>
          <a:endParaRPr lang="en-IN"/>
        </a:p>
      </dgm:t>
    </dgm:pt>
    <dgm:pt modelId="{68A06620-0891-4002-962C-86F5A0A2E7A0}" type="parTrans" cxnId="{F2121C6B-0986-4DA2-B0B4-A53CC1D06A1B}">
      <dgm:prSet/>
      <dgm:spPr/>
      <dgm:t>
        <a:bodyPr/>
        <a:lstStyle/>
        <a:p>
          <a:endParaRPr lang="en-IN"/>
        </a:p>
      </dgm:t>
    </dgm:pt>
    <dgm:pt modelId="{CDBBCF94-CB84-4291-9E13-010DCF8E4FA0}" type="sibTrans" cxnId="{F2121C6B-0986-4DA2-B0B4-A53CC1D06A1B}">
      <dgm:prSet/>
      <dgm:spPr/>
      <dgm:t>
        <a:bodyPr/>
        <a:lstStyle/>
        <a:p>
          <a:endParaRPr lang="en-IN"/>
        </a:p>
      </dgm:t>
    </dgm:pt>
    <dgm:pt modelId="{9F5157F9-6737-4C8A-B975-B434751761A4}" type="pres">
      <dgm:prSet presAssocID="{6A3DF36F-22CC-4E2B-9C5B-3118CD689E8E}" presName="linear" presStyleCnt="0">
        <dgm:presLayoutVars>
          <dgm:animLvl val="lvl"/>
          <dgm:resizeHandles val="exact"/>
        </dgm:presLayoutVars>
      </dgm:prSet>
      <dgm:spPr/>
    </dgm:pt>
    <dgm:pt modelId="{D4B6C2BA-F6BA-47D7-946A-72BA4F67895C}" type="pres">
      <dgm:prSet presAssocID="{E864CD44-F9F3-4221-9499-832F538FE1DF}" presName="parentText" presStyleLbl="node1" presStyleIdx="0" presStyleCnt="5" custScaleY="164296">
        <dgm:presLayoutVars>
          <dgm:chMax val="0"/>
          <dgm:bulletEnabled val="1"/>
        </dgm:presLayoutVars>
      </dgm:prSet>
      <dgm:spPr/>
    </dgm:pt>
    <dgm:pt modelId="{FEC62725-B668-416D-9EAB-6EDCB0618F14}" type="pres">
      <dgm:prSet presAssocID="{1B24AE25-861C-4C62-9A4E-61D31D3C1EE6}" presName="spacer" presStyleCnt="0"/>
      <dgm:spPr/>
    </dgm:pt>
    <dgm:pt modelId="{5114E5C1-54F9-4948-9475-5FAFD27B0BC1}" type="pres">
      <dgm:prSet presAssocID="{660DB29F-ADFC-4807-AAC5-2BA03AF1DF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0E0B85-F7C9-488C-94B3-D4D086CE1373}" type="pres">
      <dgm:prSet presAssocID="{9BEEE6AE-47A9-4B86-A919-7A65A1AB8117}" presName="spacer" presStyleCnt="0"/>
      <dgm:spPr/>
    </dgm:pt>
    <dgm:pt modelId="{E38F0275-039F-4FBE-8350-B300C8262532}" type="pres">
      <dgm:prSet presAssocID="{913DE914-5437-479A-B8F3-E779F154CC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F65464-6CA1-4DD8-BACA-D5E58C4C039F}" type="pres">
      <dgm:prSet presAssocID="{AA34DAA2-9140-42C2-87DF-41914185A32F}" presName="spacer" presStyleCnt="0"/>
      <dgm:spPr/>
    </dgm:pt>
    <dgm:pt modelId="{5884A1F5-B7E1-40F3-966F-4684EF9F0928}" type="pres">
      <dgm:prSet presAssocID="{A31E00CF-9029-4D06-AAF6-32E227A6B7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8C04DE-D662-4A83-9A03-5221F76AB395}" type="pres">
      <dgm:prSet presAssocID="{CDBBCF94-CB84-4291-9E13-010DCF8E4FA0}" presName="spacer" presStyleCnt="0"/>
      <dgm:spPr/>
    </dgm:pt>
    <dgm:pt modelId="{0BD39E4D-43DD-443D-85A1-E7095BC997FB}" type="pres">
      <dgm:prSet presAssocID="{7DFCAF26-6B9B-49F7-B4FC-EC703BE3BE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D9D02C-7FB3-4881-BF57-0D5E785275BC}" srcId="{6A3DF36F-22CC-4E2B-9C5B-3118CD689E8E}" destId="{913DE914-5437-479A-B8F3-E779F154CCD7}" srcOrd="2" destOrd="0" parTransId="{80A6AF23-D796-4633-8BBF-E9A13EA55C1C}" sibTransId="{AA34DAA2-9140-42C2-87DF-41914185A32F}"/>
    <dgm:cxn modelId="{E23E5A46-3B02-4926-B294-011703EEA0D8}" srcId="{6A3DF36F-22CC-4E2B-9C5B-3118CD689E8E}" destId="{7DFCAF26-6B9B-49F7-B4FC-EC703BE3BE82}" srcOrd="4" destOrd="0" parTransId="{72A143EA-B4F1-44AA-9BBE-FDF057977371}" sibTransId="{395FACD7-CB5E-45F0-8D6B-FDA3FE0CBFCE}"/>
    <dgm:cxn modelId="{F2121C6B-0986-4DA2-B0B4-A53CC1D06A1B}" srcId="{6A3DF36F-22CC-4E2B-9C5B-3118CD689E8E}" destId="{A31E00CF-9029-4D06-AAF6-32E227A6B752}" srcOrd="3" destOrd="0" parTransId="{68A06620-0891-4002-962C-86F5A0A2E7A0}" sibTransId="{CDBBCF94-CB84-4291-9E13-010DCF8E4FA0}"/>
    <dgm:cxn modelId="{80CF6286-14C2-4E69-A19B-BDE96D8E0168}" type="presOf" srcId="{A31E00CF-9029-4D06-AAF6-32E227A6B752}" destId="{5884A1F5-B7E1-40F3-966F-4684EF9F0928}" srcOrd="0" destOrd="0" presId="urn:microsoft.com/office/officeart/2005/8/layout/vList2"/>
    <dgm:cxn modelId="{B1BA8F8A-4B47-4637-B064-F44B70BDFEC8}" srcId="{6A3DF36F-22CC-4E2B-9C5B-3118CD689E8E}" destId="{660DB29F-ADFC-4807-AAC5-2BA03AF1DF9B}" srcOrd="1" destOrd="0" parTransId="{4592DD99-1D5B-4495-BD76-8876C7B7C183}" sibTransId="{9BEEE6AE-47A9-4B86-A919-7A65A1AB8117}"/>
    <dgm:cxn modelId="{D3FE1A9A-6867-4C91-827F-9B7B8AA826C4}" type="presOf" srcId="{913DE914-5437-479A-B8F3-E779F154CCD7}" destId="{E38F0275-039F-4FBE-8350-B300C8262532}" srcOrd="0" destOrd="0" presId="urn:microsoft.com/office/officeart/2005/8/layout/vList2"/>
    <dgm:cxn modelId="{6E3917C5-1D4E-44EA-9694-CEBE2B5C0757}" type="presOf" srcId="{6A3DF36F-22CC-4E2B-9C5B-3118CD689E8E}" destId="{9F5157F9-6737-4C8A-B975-B434751761A4}" srcOrd="0" destOrd="0" presId="urn:microsoft.com/office/officeart/2005/8/layout/vList2"/>
    <dgm:cxn modelId="{7A20DED7-0E3E-4B6F-9935-C76F06280497}" type="presOf" srcId="{660DB29F-ADFC-4807-AAC5-2BA03AF1DF9B}" destId="{5114E5C1-54F9-4948-9475-5FAFD27B0BC1}" srcOrd="0" destOrd="0" presId="urn:microsoft.com/office/officeart/2005/8/layout/vList2"/>
    <dgm:cxn modelId="{BFA625DC-6714-43CC-B301-B307DAE190F8}" type="presOf" srcId="{7DFCAF26-6B9B-49F7-B4FC-EC703BE3BE82}" destId="{0BD39E4D-43DD-443D-85A1-E7095BC997FB}" srcOrd="0" destOrd="0" presId="urn:microsoft.com/office/officeart/2005/8/layout/vList2"/>
    <dgm:cxn modelId="{60D261DF-1E8D-4884-82C4-41077BCDED2E}" type="presOf" srcId="{E864CD44-F9F3-4221-9499-832F538FE1DF}" destId="{D4B6C2BA-F6BA-47D7-946A-72BA4F67895C}" srcOrd="0" destOrd="0" presId="urn:microsoft.com/office/officeart/2005/8/layout/vList2"/>
    <dgm:cxn modelId="{DF38D3E9-F2A1-439D-905E-36111C24B708}" srcId="{6A3DF36F-22CC-4E2B-9C5B-3118CD689E8E}" destId="{E864CD44-F9F3-4221-9499-832F538FE1DF}" srcOrd="0" destOrd="0" parTransId="{AF277728-A0FB-470B-BFEE-43ABB75C1EC6}" sibTransId="{1B24AE25-861C-4C62-9A4E-61D31D3C1EE6}"/>
    <dgm:cxn modelId="{BAB3FFCD-9167-47FF-BA11-19A8E2EF0BC6}" type="presParOf" srcId="{9F5157F9-6737-4C8A-B975-B434751761A4}" destId="{D4B6C2BA-F6BA-47D7-946A-72BA4F67895C}" srcOrd="0" destOrd="0" presId="urn:microsoft.com/office/officeart/2005/8/layout/vList2"/>
    <dgm:cxn modelId="{A0A2AB5F-697B-4955-83B6-10D501205DE5}" type="presParOf" srcId="{9F5157F9-6737-4C8A-B975-B434751761A4}" destId="{FEC62725-B668-416D-9EAB-6EDCB0618F14}" srcOrd="1" destOrd="0" presId="urn:microsoft.com/office/officeart/2005/8/layout/vList2"/>
    <dgm:cxn modelId="{5E679A3F-6753-46FC-81C1-D5CF4A04D61E}" type="presParOf" srcId="{9F5157F9-6737-4C8A-B975-B434751761A4}" destId="{5114E5C1-54F9-4948-9475-5FAFD27B0BC1}" srcOrd="2" destOrd="0" presId="urn:microsoft.com/office/officeart/2005/8/layout/vList2"/>
    <dgm:cxn modelId="{7E987A33-AAA0-4B4A-B8E5-BF30A609698A}" type="presParOf" srcId="{9F5157F9-6737-4C8A-B975-B434751761A4}" destId="{0C0E0B85-F7C9-488C-94B3-D4D086CE1373}" srcOrd="3" destOrd="0" presId="urn:microsoft.com/office/officeart/2005/8/layout/vList2"/>
    <dgm:cxn modelId="{3BD442D3-3F62-462A-84E0-9AEB55D62248}" type="presParOf" srcId="{9F5157F9-6737-4C8A-B975-B434751761A4}" destId="{E38F0275-039F-4FBE-8350-B300C8262532}" srcOrd="4" destOrd="0" presId="urn:microsoft.com/office/officeart/2005/8/layout/vList2"/>
    <dgm:cxn modelId="{38C7CBD4-36A8-480A-984F-A596CCA065F7}" type="presParOf" srcId="{9F5157F9-6737-4C8A-B975-B434751761A4}" destId="{01F65464-6CA1-4DD8-BACA-D5E58C4C039F}" srcOrd="5" destOrd="0" presId="urn:microsoft.com/office/officeart/2005/8/layout/vList2"/>
    <dgm:cxn modelId="{71DEFA17-8D25-43D2-82B4-CF7241FCA510}" type="presParOf" srcId="{9F5157F9-6737-4C8A-B975-B434751761A4}" destId="{5884A1F5-B7E1-40F3-966F-4684EF9F0928}" srcOrd="6" destOrd="0" presId="urn:microsoft.com/office/officeart/2005/8/layout/vList2"/>
    <dgm:cxn modelId="{CC27B243-8EBB-4B6E-B722-EF723A954E42}" type="presParOf" srcId="{9F5157F9-6737-4C8A-B975-B434751761A4}" destId="{E08C04DE-D662-4A83-9A03-5221F76AB395}" srcOrd="7" destOrd="0" presId="urn:microsoft.com/office/officeart/2005/8/layout/vList2"/>
    <dgm:cxn modelId="{3F0F63B7-67C6-461D-927E-21FB32240122}" type="presParOf" srcId="{9F5157F9-6737-4C8A-B975-B434751761A4}" destId="{0BD39E4D-43DD-443D-85A1-E7095BC997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B2015-8B54-4C74-84FC-D2565AB5FCA3}">
      <dsp:nvSpPr>
        <dsp:cNvPr id="0" name=""/>
        <dsp:cNvSpPr/>
      </dsp:nvSpPr>
      <dsp:spPr>
        <a:xfrm>
          <a:off x="0" y="46323"/>
          <a:ext cx="6477804" cy="212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Logistic Regression</a:t>
          </a:r>
          <a:r>
            <a:rPr lang="en-IN" sz="1500" b="0" i="0" kern="1200" dirty="0"/>
            <a:t>:</a:t>
          </a:r>
          <a:br>
            <a:rPr lang="en-IN" sz="1500" b="0" i="0" kern="1200" dirty="0"/>
          </a:br>
          <a:r>
            <a:rPr lang="en-US" sz="1500" b="0" i="0" kern="1200" dirty="0"/>
            <a:t>It is used for Binary classification.</a:t>
          </a:r>
          <a:br>
            <a:rPr lang="en-US" sz="1500" b="0" i="0" kern="1200" dirty="0"/>
          </a:br>
          <a:r>
            <a:rPr lang="en-US" sz="1500" b="0" i="0" kern="1200" dirty="0"/>
            <a:t>Outputs have a nice probabilistic interpretation, and the algorithm can be regularized to avoid </a:t>
          </a:r>
          <a:r>
            <a:rPr lang="en-US" sz="900" b="1" kern="1200" cap="all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over</a:t>
          </a:r>
          <a:r>
            <a:rPr lang="en-US" sz="1500" b="0" i="0" kern="1200" dirty="0"/>
            <a:t> fitting.</a:t>
          </a:r>
          <a:br>
            <a:rPr lang="en-US" sz="1500" b="0" i="0" kern="1200" dirty="0"/>
          </a:br>
          <a:r>
            <a:rPr lang="en-US" sz="1500" b="0" i="0" kern="1200" dirty="0"/>
            <a:t>In logistic regression the hypothesis is that the conditional probability p of class belongs to ”1”</a:t>
          </a:r>
          <a:br>
            <a:rPr lang="en-US" sz="1500" b="0" i="0" kern="1200" dirty="0"/>
          </a:br>
          <a:r>
            <a:rPr lang="en-US" sz="1500" b="0" i="0" kern="1200" dirty="0"/>
            <a:t>if probability is greater than threshold probability, generally 0.5, else it belongs to the class ”0”.</a:t>
          </a:r>
          <a:br>
            <a:rPr lang="en-US" sz="1500" b="0" i="0" kern="1200" dirty="0"/>
          </a:br>
          <a:endParaRPr lang="en-IN" sz="1500" kern="1200" dirty="0"/>
        </a:p>
      </dsp:txBody>
      <dsp:txXfrm>
        <a:off x="103949" y="150272"/>
        <a:ext cx="6269906" cy="1921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C2BA-F6BA-47D7-946A-72BA4F67895C}">
      <dsp:nvSpPr>
        <dsp:cNvPr id="0" name=""/>
        <dsp:cNvSpPr/>
      </dsp:nvSpPr>
      <dsp:spPr>
        <a:xfrm>
          <a:off x="0" y="11539"/>
          <a:ext cx="6477804" cy="4767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Decision Tree Classifier:</a:t>
          </a:r>
          <a:endParaRPr lang="en-IN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272" y="34811"/>
        <a:ext cx="6431260" cy="430177"/>
      </dsp:txXfrm>
    </dsp:sp>
    <dsp:sp modelId="{5114E5C1-54F9-4948-9475-5FAFD27B0BC1}">
      <dsp:nvSpPr>
        <dsp:cNvPr id="0" name=""/>
        <dsp:cNvSpPr/>
      </dsp:nvSpPr>
      <dsp:spPr>
        <a:xfrm>
          <a:off x="0" y="511300"/>
          <a:ext cx="6477804" cy="29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baseline="0" dirty="0"/>
            <a:t>A decision tree is a flowchart-like tree structure where an internal node represents feature.</a:t>
          </a:r>
          <a:endParaRPr lang="en-IN" sz="800" kern="1200" dirty="0"/>
        </a:p>
      </dsp:txBody>
      <dsp:txXfrm>
        <a:off x="14164" y="525464"/>
        <a:ext cx="6449476" cy="261832"/>
      </dsp:txXfrm>
    </dsp:sp>
    <dsp:sp modelId="{E38F0275-039F-4FBE-8350-B300C8262532}">
      <dsp:nvSpPr>
        <dsp:cNvPr id="0" name=""/>
        <dsp:cNvSpPr/>
      </dsp:nvSpPr>
      <dsp:spPr>
        <a:xfrm>
          <a:off x="0" y="824500"/>
          <a:ext cx="6477804" cy="29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baseline="0" dirty="0"/>
            <a:t>the branch represents a decision rule, and each leaf node represents the outcome. The topmost node in a decision tree is known as the root node</a:t>
          </a:r>
          <a:r>
            <a:rPr lang="en-US" sz="800" b="0" kern="1200" baseline="0"/>
            <a:t>. </a:t>
          </a:r>
          <a:endParaRPr lang="en-IN" sz="800" kern="1200"/>
        </a:p>
      </dsp:txBody>
      <dsp:txXfrm>
        <a:off x="14164" y="838664"/>
        <a:ext cx="6449476" cy="261832"/>
      </dsp:txXfrm>
    </dsp:sp>
    <dsp:sp modelId="{5884A1F5-B7E1-40F3-966F-4684EF9F0928}">
      <dsp:nvSpPr>
        <dsp:cNvPr id="0" name=""/>
        <dsp:cNvSpPr/>
      </dsp:nvSpPr>
      <dsp:spPr>
        <a:xfrm>
          <a:off x="0" y="1137700"/>
          <a:ext cx="6477804" cy="29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baseline="0"/>
            <a:t>This flowchart-like structure helps you in decision making. </a:t>
          </a:r>
          <a:endParaRPr lang="en-IN" sz="800" kern="1200"/>
        </a:p>
      </dsp:txBody>
      <dsp:txXfrm>
        <a:off x="14164" y="1151864"/>
        <a:ext cx="6449476" cy="261832"/>
      </dsp:txXfrm>
    </dsp:sp>
    <dsp:sp modelId="{0BD39E4D-43DD-443D-85A1-E7095BC997FB}">
      <dsp:nvSpPr>
        <dsp:cNvPr id="0" name=""/>
        <dsp:cNvSpPr/>
      </dsp:nvSpPr>
      <dsp:spPr>
        <a:xfrm>
          <a:off x="0" y="1450900"/>
          <a:ext cx="6477804" cy="290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baseline="0" dirty="0"/>
            <a:t>It's visualization like a flowchart diagram which easily mimics the human level thinking. </a:t>
          </a:r>
          <a:endParaRPr lang="en-IN" sz="800" kern="1200" dirty="0"/>
        </a:p>
      </dsp:txBody>
      <dsp:txXfrm>
        <a:off x="14164" y="1465064"/>
        <a:ext cx="6449476" cy="26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7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7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vidhya.com/blog/2016/03/introduction-deep-learning-fundamentals-neural-" TargetMode="External"/><Relationship Id="rId2" Type="http://schemas.openxmlformats.org/officeDocument/2006/relationships/hyperlink" Target="https://www.kaggle.com/uciml/default-of-credit-card-clients-datas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F94-6E4E-452E-87FE-940EA70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Micro-Credit Defaulter Model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Using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8698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1688" y="703580"/>
            <a:ext cx="296608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u="none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none" spc="-45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5602" y="1294638"/>
            <a:ext cx="7857490" cy="287001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1800" b="0" spc="-20" dirty="0">
                <a:latin typeface="Calibri Light"/>
                <a:cs typeface="Calibri Light"/>
              </a:rPr>
              <a:t>Evaluation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Metrics:</a:t>
            </a:r>
            <a:endParaRPr sz="1800" dirty="0">
              <a:latin typeface="Calibri Light"/>
              <a:cs typeface="Calibri Light"/>
            </a:endParaRPr>
          </a:p>
          <a:p>
            <a:pPr marL="376555" indent="-285750">
              <a:lnSpc>
                <a:spcPct val="100000"/>
              </a:lnSpc>
              <a:spcBef>
                <a:spcPts val="138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434340" algn="l"/>
                <a:tab pos="434975" algn="l"/>
              </a:tabLst>
            </a:pPr>
            <a:r>
              <a:rPr sz="1500" b="1" spc="-10" dirty="0">
                <a:latin typeface="Calibri"/>
                <a:cs typeface="Calibri"/>
              </a:rPr>
              <a:t>Accuracy: </a:t>
            </a:r>
            <a:r>
              <a:rPr sz="1500" spc="-5" dirty="0">
                <a:latin typeface="Calibri"/>
                <a:cs typeface="Calibri"/>
              </a:rPr>
              <a:t>Accuracy determine how often </a:t>
            </a:r>
            <a:r>
              <a:rPr sz="1500" dirty="0">
                <a:latin typeface="Calibri"/>
                <a:cs typeface="Calibri"/>
              </a:rPr>
              <a:t>the model </a:t>
            </a:r>
            <a:r>
              <a:rPr sz="1500" spc="-5" dirty="0">
                <a:latin typeface="Calibri"/>
                <a:cs typeface="Calibri"/>
              </a:rPr>
              <a:t>predicts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non-default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correctly.</a:t>
            </a:r>
            <a:endParaRPr lang="en-IN" sz="1500" spc="-15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138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434340" algn="l"/>
                <a:tab pos="434975" algn="l"/>
              </a:tabLst>
            </a:pPr>
            <a:r>
              <a:rPr sz="1500" b="1" spc="-5" dirty="0">
                <a:latin typeface="Calibri"/>
                <a:cs typeface="Calibri"/>
              </a:rPr>
              <a:t>Precision: </a:t>
            </a:r>
            <a:r>
              <a:rPr sz="1500" spc="-5" dirty="0">
                <a:latin typeface="Calibri"/>
                <a:cs typeface="Calibri"/>
              </a:rPr>
              <a:t>Precision calculates whenever our </a:t>
            </a:r>
            <a:r>
              <a:rPr sz="1500" dirty="0">
                <a:latin typeface="Calibri"/>
                <a:cs typeface="Calibri"/>
              </a:rPr>
              <a:t>models </a:t>
            </a:r>
            <a:r>
              <a:rPr sz="1500" spc="-5" dirty="0">
                <a:latin typeface="Calibri"/>
                <a:cs typeface="Calibri"/>
              </a:rPr>
              <a:t>predicts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how often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-5" dirty="0">
                <a:latin typeface="Calibri"/>
                <a:cs typeface="Calibri"/>
              </a:rPr>
              <a:t>correct.</a:t>
            </a:r>
            <a:endParaRPr lang="en-IN" sz="1500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138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434340" algn="l"/>
                <a:tab pos="434975" algn="l"/>
              </a:tabLst>
            </a:pPr>
            <a:r>
              <a:rPr sz="1500" b="1" spc="-10" dirty="0">
                <a:latin typeface="Calibri"/>
                <a:cs typeface="Calibri"/>
              </a:rPr>
              <a:t>Recall: </a:t>
            </a:r>
            <a:r>
              <a:rPr sz="1500" spc="-10" dirty="0">
                <a:latin typeface="Calibri"/>
                <a:cs typeface="Calibri"/>
              </a:rPr>
              <a:t>Recall regulate </a:t>
            </a:r>
            <a:r>
              <a:rPr sz="1500" dirty="0">
                <a:latin typeface="Calibri"/>
                <a:cs typeface="Calibri"/>
              </a:rPr>
              <a:t>the actual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the model is actually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predict.</a:t>
            </a:r>
            <a:endParaRPr lang="en-IN" sz="1500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spcBef>
                <a:spcPts val="138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434340" algn="l"/>
                <a:tab pos="434975" algn="l"/>
              </a:tabLst>
            </a:pPr>
            <a:r>
              <a:rPr sz="1500" b="1" spc="-5" dirty="0">
                <a:latin typeface="Calibri"/>
                <a:cs typeface="Calibri"/>
              </a:rPr>
              <a:t>Precision </a:t>
            </a:r>
            <a:r>
              <a:rPr sz="1500" b="1" spc="-10" dirty="0">
                <a:latin typeface="Calibri"/>
                <a:cs typeface="Calibri"/>
              </a:rPr>
              <a:t>Recall </a:t>
            </a:r>
            <a:r>
              <a:rPr sz="1500" b="1" spc="-5" dirty="0">
                <a:latin typeface="Calibri"/>
                <a:cs typeface="Calibri"/>
              </a:rPr>
              <a:t>Curve: </a:t>
            </a:r>
            <a:r>
              <a:rPr sz="1500" spc="-5" dirty="0">
                <a:latin typeface="Calibri"/>
                <a:cs typeface="Calibri"/>
              </a:rPr>
              <a:t>PRC </a:t>
            </a:r>
            <a:r>
              <a:rPr sz="1500" dirty="0">
                <a:latin typeface="Calibri"/>
                <a:cs typeface="Calibri"/>
              </a:rPr>
              <a:t>will </a:t>
            </a:r>
            <a:r>
              <a:rPr sz="1500" spc="-5" dirty="0">
                <a:latin typeface="Calibri"/>
                <a:cs typeface="Calibri"/>
              </a:rPr>
              <a:t>display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tradeoff between </a:t>
            </a:r>
            <a:r>
              <a:rPr sz="1500" spc="-5" dirty="0">
                <a:latin typeface="Calibri"/>
                <a:cs typeface="Calibri"/>
              </a:rPr>
              <a:t>precision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recall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threshold.</a:t>
            </a:r>
            <a:endParaRPr sz="1500" dirty="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994"/>
              </a:spcBef>
            </a:pPr>
            <a:r>
              <a:rPr sz="1800" b="0" spc="-15" dirty="0">
                <a:latin typeface="Calibri Light"/>
                <a:cs typeface="Calibri Light"/>
              </a:rPr>
              <a:t>Cross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Validation:</a:t>
            </a:r>
            <a:endParaRPr sz="1800" dirty="0">
              <a:latin typeface="Calibri Light"/>
              <a:cs typeface="Calibri Light"/>
            </a:endParaRPr>
          </a:p>
          <a:p>
            <a:pPr marL="297815" indent="-285750">
              <a:lnSpc>
                <a:spcPct val="100000"/>
              </a:lnSpc>
              <a:spcBef>
                <a:spcPts val="1410"/>
              </a:spcBef>
              <a:buClr>
                <a:schemeClr val="accent1">
                  <a:lumMod val="7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297180" algn="l"/>
                <a:tab pos="297815" algn="l"/>
              </a:tabLst>
            </a:pPr>
            <a:r>
              <a:rPr sz="1400" dirty="0">
                <a:latin typeface="Calibri"/>
                <a:cs typeface="Calibri"/>
              </a:rPr>
              <a:t>K </a:t>
            </a:r>
            <a:r>
              <a:rPr sz="1400" spc="-10" dirty="0">
                <a:latin typeface="Calibri"/>
                <a:cs typeface="Calibri"/>
              </a:rPr>
              <a:t>Fold cross </a:t>
            </a:r>
            <a:r>
              <a:rPr sz="1400" spc="-5" dirty="0">
                <a:latin typeface="Calibri"/>
                <a:cs typeface="Calibri"/>
              </a:rPr>
              <a:t>validation; </a:t>
            </a:r>
            <a:r>
              <a:rPr sz="1400" dirty="0">
                <a:latin typeface="Calibri"/>
                <a:cs typeface="Calibri"/>
              </a:rPr>
              <a:t>k 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lang="en-IN" sz="1400" spc="-25" dirty="0">
                <a:latin typeface="Calibri"/>
                <a:cs typeface="Calibri"/>
              </a:rPr>
              <a:t>10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4105" y="730453"/>
            <a:ext cx="292671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u="none" spc="-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none" spc="-35" dirty="0"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39" y="1264487"/>
            <a:ext cx="6071870" cy="14090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b="1" spc="-25" dirty="0">
                <a:solidFill>
                  <a:srgbClr val="404040"/>
                </a:solidFill>
                <a:latin typeface="Calibri"/>
                <a:cs typeface="Calibri"/>
              </a:rPr>
              <a:t>True </a:t>
            </a:r>
            <a:r>
              <a:rPr sz="1500" b="1" spc="-5" dirty="0">
                <a:solidFill>
                  <a:srgbClr val="404040"/>
                </a:solidFill>
                <a:latin typeface="Calibri"/>
                <a:cs typeface="Calibri"/>
              </a:rPr>
              <a:t>Positive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– A </a:t>
            </a:r>
            <a:r>
              <a:rPr sz="1500" b="1" spc="-5" dirty="0">
                <a:solidFill>
                  <a:srgbClr val="404040"/>
                </a:solidFill>
                <a:latin typeface="Calibri"/>
                <a:cs typeface="Calibri"/>
              </a:rPr>
              <a:t>person who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defaulter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predicted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5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404040"/>
                </a:solidFill>
                <a:latin typeface="Calibri"/>
                <a:cs typeface="Calibri"/>
              </a:rPr>
              <a:t>defaulter.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50700"/>
              </a:lnSpc>
              <a:spcBef>
                <a:spcPts val="15"/>
              </a:spcBef>
            </a:pP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True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Negative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– A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person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who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non-defaulter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predicted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non-defaulter. 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False Positive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– A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person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who is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predicted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defaulter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5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non-defaulter.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False Negative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– A </a:t>
            </a:r>
            <a:r>
              <a:rPr sz="1500" b="1" spc="-5" dirty="0">
                <a:solidFill>
                  <a:srgbClr val="404040"/>
                </a:solidFill>
                <a:latin typeface="Calibri"/>
                <a:cs typeface="Calibri"/>
              </a:rPr>
              <a:t>person who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predicted non-defaulter </a:t>
            </a:r>
            <a:r>
              <a:rPr sz="15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5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404040"/>
                </a:solidFill>
                <a:latin typeface="Calibri"/>
                <a:cs typeface="Calibri"/>
              </a:rPr>
              <a:t>defaulter.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8180"/>
              </p:ext>
            </p:extLst>
          </p:nvPr>
        </p:nvGraphicFramePr>
        <p:xfrm>
          <a:off x="816610" y="3040888"/>
          <a:ext cx="6646543" cy="1112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Non-defaulter (predicted)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35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Defaulter 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(predicted)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35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b="1" spc="-5" dirty="0">
                          <a:latin typeface="Calibri"/>
                          <a:cs typeface="Calibri"/>
                        </a:rPr>
                        <a:t>Non-defaulter </a:t>
                      </a:r>
                      <a:r>
                        <a:rPr sz="1350" b="1" dirty="0">
                          <a:latin typeface="Calibri"/>
                          <a:cs typeface="Calibri"/>
                        </a:rPr>
                        <a:t>(actual) -</a:t>
                      </a:r>
                      <a:r>
                        <a:rPr sz="135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latin typeface="Calibri"/>
                          <a:cs typeface="Calibri"/>
                        </a:rPr>
                        <a:t>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TN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FP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b="1" spc="-10" dirty="0">
                          <a:latin typeface="Calibri"/>
                          <a:cs typeface="Calibri"/>
                        </a:rPr>
                        <a:t>Defaulter </a:t>
                      </a:r>
                      <a:r>
                        <a:rPr sz="1350" b="1" dirty="0">
                          <a:latin typeface="Calibri"/>
                          <a:cs typeface="Calibri"/>
                        </a:rPr>
                        <a:t>(actual) -</a:t>
                      </a:r>
                      <a:r>
                        <a:rPr sz="135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b="1" dirty="0">
                          <a:latin typeface="Calibri"/>
                          <a:cs typeface="Calibri"/>
                        </a:rPr>
                        <a:t>FN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TP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096" y="703580"/>
            <a:ext cx="17716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350758"/>
            <a:ext cx="8065770" cy="2585707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54"/>
              </a:spcBef>
              <a:buClr>
                <a:schemeClr val="accent1">
                  <a:lumMod val="75000"/>
                </a:schemeClr>
              </a:buClr>
              <a:buSzPct val="13846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10" dirty="0">
                <a:latin typeface="Calibri"/>
                <a:cs typeface="Calibri"/>
              </a:rPr>
              <a:t>investigated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data, </a:t>
            </a:r>
            <a:r>
              <a:rPr sz="1300" dirty="0">
                <a:latin typeface="Calibri"/>
                <a:cs typeface="Calibri"/>
              </a:rPr>
              <a:t>checking </a:t>
            </a:r>
            <a:r>
              <a:rPr sz="1300" spc="-15" dirty="0">
                <a:latin typeface="Calibri"/>
                <a:cs typeface="Calibri"/>
              </a:rPr>
              <a:t>for </a:t>
            </a:r>
            <a:r>
              <a:rPr sz="1300" spc="-10" dirty="0">
                <a:latin typeface="Calibri"/>
                <a:cs typeface="Calibri"/>
              </a:rPr>
              <a:t>data </a:t>
            </a:r>
            <a:r>
              <a:rPr sz="1300" dirty="0">
                <a:latin typeface="Calibri"/>
                <a:cs typeface="Calibri"/>
              </a:rPr>
              <a:t>unbalancing, visualizing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features </a:t>
            </a:r>
            <a:r>
              <a:rPr sz="1300" spc="-5" dirty="0">
                <a:latin typeface="Calibri"/>
                <a:cs typeface="Calibri"/>
              </a:rPr>
              <a:t>and understanding</a:t>
            </a:r>
            <a:r>
              <a:rPr sz="1300" spc="1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endParaRPr sz="13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Calibri"/>
                <a:cs typeface="Calibri"/>
              </a:rPr>
              <a:t>relationship </a:t>
            </a:r>
            <a:r>
              <a:rPr sz="1300" spc="-10" dirty="0">
                <a:latin typeface="Calibri"/>
                <a:cs typeface="Calibri"/>
              </a:rPr>
              <a:t>between different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features.</a:t>
            </a:r>
            <a:endParaRPr lang="en-US"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400" dirty="0">
              <a:latin typeface="Calibri"/>
              <a:cs typeface="Calibri"/>
            </a:endParaRPr>
          </a:p>
          <a:p>
            <a:pPr marL="297815" marR="6350" indent="-285750">
              <a:lnSpc>
                <a:spcPct val="110000"/>
              </a:lnSpc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13846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300" spc="-30" dirty="0">
                <a:latin typeface="Calibri"/>
                <a:cs typeface="Calibri"/>
              </a:rPr>
              <a:t>We </a:t>
            </a:r>
            <a:r>
              <a:rPr lang="en-US" sz="1300" spc="-5" dirty="0">
                <a:latin typeface="Calibri"/>
                <a:cs typeface="Calibri"/>
              </a:rPr>
              <a:t>used both train-validation split and cross-validation to </a:t>
            </a:r>
            <a:r>
              <a:rPr lang="en-US" sz="1300" spc="-10" dirty="0">
                <a:latin typeface="Calibri"/>
                <a:cs typeface="Calibri"/>
              </a:rPr>
              <a:t>evaluate </a:t>
            </a:r>
            <a:r>
              <a:rPr lang="en-US" sz="1300" dirty="0">
                <a:latin typeface="Calibri"/>
                <a:cs typeface="Calibri"/>
              </a:rPr>
              <a:t>the </a:t>
            </a:r>
            <a:r>
              <a:rPr lang="en-US" sz="1300" spc="-5" dirty="0">
                <a:latin typeface="Calibri"/>
                <a:cs typeface="Calibri"/>
              </a:rPr>
              <a:t>model effectiveness </a:t>
            </a:r>
            <a:r>
              <a:rPr lang="en-US" sz="1300" spc="-10" dirty="0">
                <a:latin typeface="Calibri"/>
                <a:cs typeface="Calibri"/>
              </a:rPr>
              <a:t>to </a:t>
            </a:r>
            <a:r>
              <a:rPr lang="en-US" sz="1300" spc="-5" dirty="0">
                <a:latin typeface="Calibri"/>
                <a:cs typeface="Calibri"/>
              </a:rPr>
              <a:t>predict the </a:t>
            </a:r>
            <a:r>
              <a:rPr lang="en-US" sz="1300" spc="-10" dirty="0">
                <a:latin typeface="Calibri"/>
                <a:cs typeface="Calibri"/>
              </a:rPr>
              <a:t>target  value.</a:t>
            </a:r>
            <a:endParaRPr lang="en-US"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Char char="●"/>
            </a:pPr>
            <a:endParaRPr sz="15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3846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5" dirty="0">
                <a:latin typeface="Calibri"/>
                <a:cs typeface="Calibri"/>
              </a:rPr>
              <a:t>then </a:t>
            </a:r>
            <a:r>
              <a:rPr sz="1300" spc="-10" dirty="0">
                <a:latin typeface="Calibri"/>
                <a:cs typeface="Calibri"/>
              </a:rPr>
              <a:t>investigated five </a:t>
            </a:r>
            <a:r>
              <a:rPr sz="1300" spc="-5" dirty="0">
                <a:latin typeface="Calibri"/>
                <a:cs typeface="Calibri"/>
              </a:rPr>
              <a:t>predictive</a:t>
            </a:r>
            <a:r>
              <a:rPr sz="1300" spc="1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models:</a:t>
            </a:r>
            <a:endParaRPr sz="1300" dirty="0">
              <a:latin typeface="Calibri"/>
              <a:cs typeface="Calibri"/>
            </a:endParaRPr>
          </a:p>
          <a:p>
            <a:pPr marL="780415" marR="5080" lvl="1" indent="-285750">
              <a:lnSpc>
                <a:spcPct val="110000"/>
              </a:lnSpc>
              <a:spcBef>
                <a:spcPts val="1610"/>
              </a:spcBef>
              <a:buClr>
                <a:schemeClr val="accent1">
                  <a:lumMod val="75000"/>
                </a:schemeClr>
              </a:buClr>
              <a:buSzPct val="107692"/>
              <a:buFont typeface="Wingdings" panose="05000000000000000000" pitchFamily="2" charset="2"/>
              <a:buChar char="q"/>
              <a:tabLst>
                <a:tab pos="812165" algn="l"/>
                <a:tab pos="8128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10" dirty="0">
                <a:latin typeface="Calibri"/>
                <a:cs typeface="Calibri"/>
              </a:rPr>
              <a:t>started </a:t>
            </a:r>
            <a:r>
              <a:rPr sz="1300" spc="-5" dirty="0">
                <a:latin typeface="Calibri"/>
                <a:cs typeface="Calibri"/>
              </a:rPr>
              <a:t>with Logistic Regression, </a:t>
            </a:r>
            <a:r>
              <a:rPr lang="en-IN" sz="1300" spc="-5" dirty="0" err="1">
                <a:latin typeface="Calibri"/>
                <a:cs typeface="Calibri"/>
              </a:rPr>
              <a:t>Decission</a:t>
            </a:r>
            <a:r>
              <a:rPr lang="en-IN" sz="1300" spc="-5" dirty="0">
                <a:latin typeface="Calibri"/>
                <a:cs typeface="Calibri"/>
              </a:rPr>
              <a:t> Tree</a:t>
            </a:r>
            <a:r>
              <a:rPr sz="1300" spc="-10" dirty="0">
                <a:latin typeface="Calibri"/>
                <a:cs typeface="Calibri"/>
              </a:rPr>
              <a:t>, </a:t>
            </a:r>
            <a:r>
              <a:rPr lang="en-IN" sz="1300" spc="-10" dirty="0">
                <a:latin typeface="Calibri"/>
                <a:cs typeface="Calibri"/>
              </a:rPr>
              <a:t>SVM, </a:t>
            </a:r>
            <a:r>
              <a:rPr lang="en-IN" sz="1300" spc="-5" dirty="0">
                <a:latin typeface="Calibri"/>
                <a:cs typeface="Calibri"/>
              </a:rPr>
              <a:t>Random Forest </a:t>
            </a:r>
            <a:r>
              <a:rPr sz="1300" spc="-5" dirty="0">
                <a:latin typeface="Calibri"/>
                <a:cs typeface="Calibri"/>
              </a:rPr>
              <a:t>accuracy is </a:t>
            </a:r>
            <a:r>
              <a:rPr sz="1300" spc="-10" dirty="0">
                <a:latin typeface="Calibri"/>
                <a:cs typeface="Calibri"/>
              </a:rPr>
              <a:t>almost</a:t>
            </a:r>
            <a:r>
              <a:rPr sz="1300" spc="1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same.</a:t>
            </a:r>
            <a:endParaRPr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38312"/>
              </a:buClr>
              <a:buFont typeface="Calibri"/>
              <a:buChar char="○"/>
            </a:pPr>
            <a:endParaRPr sz="1400" dirty="0">
              <a:latin typeface="Calibri"/>
              <a:cs typeface="Calibri"/>
            </a:endParaRPr>
          </a:p>
          <a:p>
            <a:pPr marL="780415" lvl="1" indent="-285750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7692"/>
              <a:buFont typeface="Wingdings" panose="05000000000000000000" pitchFamily="2" charset="2"/>
              <a:buChar char="q"/>
              <a:tabLst>
                <a:tab pos="812165" algn="l"/>
                <a:tab pos="8128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5" dirty="0">
                <a:latin typeface="Calibri"/>
                <a:cs typeface="Calibri"/>
              </a:rPr>
              <a:t>choose based model based on </a:t>
            </a:r>
            <a:r>
              <a:rPr sz="1300" b="1" spc="-5" dirty="0">
                <a:latin typeface="Calibri"/>
                <a:cs typeface="Calibri"/>
              </a:rPr>
              <a:t>minimum </a:t>
            </a:r>
            <a:r>
              <a:rPr sz="1300" b="1" spc="-10" dirty="0">
                <a:latin typeface="Calibri"/>
                <a:cs typeface="Calibri"/>
              </a:rPr>
              <a:t>value </a:t>
            </a:r>
            <a:r>
              <a:rPr sz="1300" b="1" spc="-5" dirty="0">
                <a:latin typeface="Calibri"/>
                <a:cs typeface="Calibri"/>
              </a:rPr>
              <a:t>of </a:t>
            </a:r>
            <a:r>
              <a:rPr sz="1300" b="1" spc="-10" dirty="0">
                <a:latin typeface="Calibri"/>
                <a:cs typeface="Calibri"/>
              </a:rPr>
              <a:t>False </a:t>
            </a:r>
            <a:r>
              <a:rPr sz="1300" b="1" spc="-15" dirty="0">
                <a:latin typeface="Calibri"/>
                <a:cs typeface="Calibri"/>
              </a:rPr>
              <a:t>Negative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value</a:t>
            </a:r>
            <a:r>
              <a:rPr lang="en-IN" sz="1300" b="1" spc="-10" dirty="0">
                <a:latin typeface="Calibri"/>
                <a:cs typeface="Calibri"/>
              </a:rPr>
              <a:t> and AUC curve</a:t>
            </a:r>
            <a:r>
              <a:rPr sz="1300" spc="-10" dirty="0">
                <a:latin typeface="Calibri"/>
                <a:cs typeface="Calibri"/>
              </a:rPr>
              <a:t>.</a:t>
            </a:r>
            <a:endParaRPr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</a:pP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4523" y="427989"/>
            <a:ext cx="1779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6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349120"/>
            <a:ext cx="8248015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412750" indent="-285750">
              <a:lnSpc>
                <a:spcPct val="100000"/>
              </a:lnSpc>
              <a:spcBef>
                <a:spcPts val="105"/>
              </a:spcBef>
              <a:buClr>
                <a:schemeClr val="accent1">
                  <a:lumMod val="7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Li, Xiao-Lin, and </a:t>
            </a:r>
            <a:r>
              <a:rPr sz="1400" spc="-35" dirty="0">
                <a:latin typeface="Calibri"/>
                <a:cs typeface="Calibri"/>
              </a:rPr>
              <a:t>Yu </a:t>
            </a:r>
            <a:r>
              <a:rPr sz="1400" spc="-5" dirty="0">
                <a:latin typeface="Calibri"/>
                <a:cs typeface="Calibri"/>
              </a:rPr>
              <a:t>Zhong.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overview of personal </a:t>
            </a:r>
            <a:r>
              <a:rPr sz="1400" spc="-10" dirty="0">
                <a:latin typeface="Calibri"/>
                <a:cs typeface="Calibri"/>
              </a:rPr>
              <a:t>credit </a:t>
            </a:r>
            <a:r>
              <a:rPr sz="1400" spc="-5" dirty="0">
                <a:latin typeface="Calibri"/>
                <a:cs typeface="Calibri"/>
              </a:rPr>
              <a:t>scoring: techniques and </a:t>
            </a:r>
            <a:r>
              <a:rPr sz="1400" spc="-10" dirty="0">
                <a:latin typeface="Calibri"/>
                <a:cs typeface="Calibri"/>
              </a:rPr>
              <a:t>future </a:t>
            </a:r>
            <a:r>
              <a:rPr sz="1400" spc="-5" dirty="0">
                <a:latin typeface="Calibri"/>
                <a:cs typeface="Calibri"/>
              </a:rPr>
              <a:t>work. </a:t>
            </a:r>
            <a:r>
              <a:rPr sz="1400" dirty="0">
                <a:latin typeface="Calibri"/>
                <a:cs typeface="Calibri"/>
              </a:rPr>
              <a:t>Journal:  </a:t>
            </a:r>
            <a:r>
              <a:rPr sz="1400" spc="-5" dirty="0">
                <a:latin typeface="Calibri"/>
                <a:cs typeface="Calibri"/>
              </a:rPr>
              <a:t>International </a:t>
            </a:r>
            <a:r>
              <a:rPr sz="1400" dirty="0">
                <a:latin typeface="Calibri"/>
                <a:cs typeface="Calibri"/>
              </a:rPr>
              <a:t>Journal of </a:t>
            </a:r>
            <a:r>
              <a:rPr sz="1400" spc="-10" dirty="0">
                <a:latin typeface="Calibri"/>
                <a:cs typeface="Calibri"/>
              </a:rPr>
              <a:t>Intelligence </a:t>
            </a:r>
            <a:r>
              <a:rPr sz="1400" spc="-5" dirty="0">
                <a:latin typeface="Calibri"/>
                <a:cs typeface="Calibri"/>
              </a:rPr>
              <a:t>Science ISSN 2163-0283.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2012.</a:t>
            </a:r>
            <a:endParaRPr lang="en-IN" sz="1400" dirty="0">
              <a:latin typeface="Calibri"/>
              <a:cs typeface="Calibri"/>
            </a:endParaRPr>
          </a:p>
          <a:p>
            <a:pPr marL="297815" marR="412750" indent="-285750">
              <a:lnSpc>
                <a:spcPct val="100000"/>
              </a:lnSpc>
              <a:spcBef>
                <a:spcPts val="105"/>
              </a:spcBef>
              <a:buClr>
                <a:schemeClr val="accent1">
                  <a:lumMod val="7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Federal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Reserve.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(2017)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“Report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Congress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Profitability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Credit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Card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Depository</a:t>
            </a:r>
            <a:r>
              <a:rPr lang="en-IN"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Institutions”.</a:t>
            </a:r>
            <a:endParaRPr lang="en-IN" sz="1400" dirty="0">
              <a:latin typeface="Calibri"/>
              <a:cs typeface="Calibri"/>
            </a:endParaRPr>
          </a:p>
          <a:p>
            <a:pPr marL="297815" marR="412750" indent="-285750">
              <a:lnSpc>
                <a:spcPct val="100000"/>
              </a:lnSpc>
              <a:spcBef>
                <a:spcPts val="105"/>
              </a:spcBef>
              <a:buClr>
                <a:schemeClr val="accent1">
                  <a:lumMod val="7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400" spc="-25" dirty="0">
                <a:latin typeface="Calibri"/>
                <a:cs typeface="Calibri"/>
              </a:rPr>
              <a:t>Taiwo </a:t>
            </a:r>
            <a:r>
              <a:rPr sz="1400" spc="-5" dirty="0">
                <a:latin typeface="Calibri"/>
                <a:cs typeface="Calibri"/>
              </a:rPr>
              <a:t>Oladipupo </a:t>
            </a:r>
            <a:r>
              <a:rPr sz="1400" spc="-10" dirty="0">
                <a:latin typeface="Calibri"/>
                <a:cs typeface="Calibri"/>
              </a:rPr>
              <a:t>Ayodele. </a:t>
            </a:r>
            <a:r>
              <a:rPr sz="1400" spc="-5" dirty="0">
                <a:latin typeface="Calibri"/>
                <a:cs typeface="Calibri"/>
              </a:rPr>
              <a:t>(2010) “Types of Machine Learning </a:t>
            </a:r>
            <a:r>
              <a:rPr sz="1400" spc="-15" dirty="0">
                <a:latin typeface="Calibri"/>
                <a:cs typeface="Calibri"/>
              </a:rPr>
              <a:t>Algorithms”, </a:t>
            </a:r>
            <a:r>
              <a:rPr sz="1400" spc="-5" dirty="0">
                <a:latin typeface="Calibri"/>
                <a:cs typeface="Calibri"/>
              </a:rPr>
              <a:t>New Advances In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</a:t>
            </a:r>
            <a:endParaRPr sz="14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Learning, </a:t>
            </a:r>
            <a:r>
              <a:rPr sz="1400" spc="-25" dirty="0">
                <a:latin typeface="Calibri"/>
                <a:cs typeface="Calibri"/>
              </a:rPr>
              <a:t>Yagang </a:t>
            </a:r>
            <a:r>
              <a:rPr sz="1400" spc="-5" dirty="0">
                <a:latin typeface="Calibri"/>
                <a:cs typeface="Calibri"/>
              </a:rPr>
              <a:t>Zhang </a:t>
            </a:r>
            <a:r>
              <a:rPr sz="1400" spc="-10" dirty="0">
                <a:latin typeface="Calibri"/>
                <a:cs typeface="Calibri"/>
              </a:rPr>
              <a:t>(Ed.),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 err="1">
                <a:latin typeface="Calibri"/>
                <a:cs typeface="Calibri"/>
              </a:rPr>
              <a:t>IntechDefault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Credit </a:t>
            </a:r>
            <a:r>
              <a:rPr sz="1400" spc="-10" dirty="0">
                <a:latin typeface="Calibri"/>
                <a:cs typeface="Calibri"/>
              </a:rPr>
              <a:t>Card </a:t>
            </a:r>
            <a:r>
              <a:rPr sz="1400" spc="-5" dirty="0">
                <a:latin typeface="Calibri"/>
                <a:cs typeface="Calibri"/>
              </a:rPr>
              <a:t>Clients Dataset,</a:t>
            </a:r>
            <a:r>
              <a:rPr sz="1400" spc="200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https://www.kaggle.com/uciml/default-of-credit-card-clients-dataset/</a:t>
            </a:r>
            <a:endParaRPr lang="en-IN" sz="1400" u="sng" spc="-10" dirty="0">
              <a:solidFill>
                <a:srgbClr val="2997E2"/>
              </a:solidFill>
              <a:uFill>
                <a:solidFill>
                  <a:srgbClr val="2997E2"/>
                </a:solidFill>
              </a:uFill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https://</a:t>
            </a:r>
            <a:r>
              <a:rPr sz="1500" spc="-5" dirty="0">
                <a:latin typeface="Calibri"/>
                <a:cs typeface="Calibri"/>
                <a:hlinkClick r:id="rId3"/>
              </a:rPr>
              <a:t>www.analyticsvidhya.com/blog/2016/03/introduction-deep-learning-fundamentals-neural-</a:t>
            </a:r>
            <a:endParaRPr sz="15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networks/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482D-47F4-47C0-9E16-6FBD3A45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2196960"/>
          </a:xfrm>
        </p:spPr>
        <p:txBody>
          <a:bodyPr/>
          <a:lstStyle/>
          <a:p>
            <a:pPr algn="ctr"/>
            <a:r>
              <a:rPr lang="en-IN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6717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AEA5488-74F3-4434-8203-C0D4DDD4E236}"/>
              </a:ext>
            </a:extLst>
          </p:cNvPr>
          <p:cNvSpPr txBox="1">
            <a:spLocks/>
          </p:cNvSpPr>
          <p:nvPr/>
        </p:nvSpPr>
        <p:spPr>
          <a:xfrm>
            <a:off x="381000" y="344297"/>
            <a:ext cx="1438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20" dirty="0">
                <a:solidFill>
                  <a:srgbClr val="000000"/>
                </a:solidFill>
              </a:rPr>
              <a:t>A</a:t>
            </a:r>
            <a:r>
              <a:rPr lang="en-IN" spc="-5" dirty="0">
                <a:solidFill>
                  <a:srgbClr val="000000"/>
                </a:solidFill>
              </a:rPr>
              <a:t>G</a:t>
            </a:r>
            <a:r>
              <a:rPr lang="en-IN" spc="5" dirty="0">
                <a:solidFill>
                  <a:srgbClr val="000000"/>
                </a:solidFill>
              </a:rPr>
              <a:t>E</a:t>
            </a:r>
            <a:r>
              <a:rPr lang="en-IN" spc="-5" dirty="0">
                <a:solidFill>
                  <a:srgbClr val="000000"/>
                </a:solidFill>
              </a:rPr>
              <a:t>N</a:t>
            </a:r>
            <a:r>
              <a:rPr lang="en-IN" spc="-45" dirty="0">
                <a:solidFill>
                  <a:srgbClr val="000000"/>
                </a:solidFill>
              </a:rPr>
              <a:t>D</a:t>
            </a:r>
            <a:r>
              <a:rPr lang="en-IN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7F1972B7-F44D-4EE9-9AA4-8269C8E5A8FF}"/>
              </a:ext>
            </a:extLst>
          </p:cNvPr>
          <p:cNvSpPr/>
          <p:nvPr/>
        </p:nvSpPr>
        <p:spPr>
          <a:xfrm>
            <a:off x="3710940" y="1825751"/>
            <a:ext cx="1722120" cy="1489075"/>
          </a:xfrm>
          <a:custGeom>
            <a:avLst/>
            <a:gdLst/>
            <a:ahLst/>
            <a:cxnLst/>
            <a:rect l="l" t="t" r="r" b="b"/>
            <a:pathLst>
              <a:path w="1722120" h="1489075">
                <a:moveTo>
                  <a:pt x="1296670" y="0"/>
                </a:moveTo>
                <a:lnTo>
                  <a:pt x="425450" y="0"/>
                </a:lnTo>
                <a:lnTo>
                  <a:pt x="0" y="744474"/>
                </a:lnTo>
                <a:lnTo>
                  <a:pt x="425450" y="1488948"/>
                </a:lnTo>
                <a:lnTo>
                  <a:pt x="1296670" y="1488948"/>
                </a:lnTo>
                <a:lnTo>
                  <a:pt x="1722120" y="744474"/>
                </a:lnTo>
                <a:lnTo>
                  <a:pt x="129667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42EA2D34-004B-4E40-B2AD-1614C46D9A50}"/>
              </a:ext>
            </a:extLst>
          </p:cNvPr>
          <p:cNvSpPr txBox="1"/>
          <p:nvPr/>
        </p:nvSpPr>
        <p:spPr>
          <a:xfrm>
            <a:off x="4154170" y="2137029"/>
            <a:ext cx="835660" cy="8255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24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Card  Default  Problem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(DEMO)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2" name="object 8">
            <a:extLst>
              <a:ext uri="{FF2B5EF4-FFF2-40B4-BE49-F238E27FC236}">
                <a16:creationId xmlns:a16="http://schemas.microsoft.com/office/drawing/2014/main" id="{1DD02B74-CC34-427E-8723-4A8968931613}"/>
              </a:ext>
            </a:extLst>
          </p:cNvPr>
          <p:cNvGrpSpPr/>
          <p:nvPr/>
        </p:nvGrpSpPr>
        <p:grpSpPr>
          <a:xfrm>
            <a:off x="3861815" y="461772"/>
            <a:ext cx="1577340" cy="1237615"/>
            <a:chOff x="3861815" y="461772"/>
            <a:chExt cx="1577340" cy="1237615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4F931FAD-90D3-42B4-A352-C1ECE581BF81}"/>
                </a:ext>
              </a:extLst>
            </p:cNvPr>
            <p:cNvSpPr/>
            <p:nvPr/>
          </p:nvSpPr>
          <p:spPr>
            <a:xfrm>
              <a:off x="4789931" y="1112520"/>
              <a:ext cx="649605" cy="559435"/>
            </a:xfrm>
            <a:custGeom>
              <a:avLst/>
              <a:gdLst/>
              <a:ahLst/>
              <a:cxnLst/>
              <a:rect l="l" t="t" r="r" b="b"/>
              <a:pathLst>
                <a:path w="649604" h="559435">
                  <a:moveTo>
                    <a:pt x="487552" y="0"/>
                  </a:moveTo>
                  <a:lnTo>
                    <a:pt x="161670" y="0"/>
                  </a:lnTo>
                  <a:lnTo>
                    <a:pt x="0" y="279653"/>
                  </a:lnTo>
                  <a:lnTo>
                    <a:pt x="161670" y="559307"/>
                  </a:lnTo>
                  <a:lnTo>
                    <a:pt x="487552" y="559307"/>
                  </a:lnTo>
                  <a:lnTo>
                    <a:pt x="649223" y="279653"/>
                  </a:lnTo>
                  <a:lnTo>
                    <a:pt x="487552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BE50E770-A215-4247-B919-2F7C72C88F46}"/>
                </a:ext>
              </a:extLst>
            </p:cNvPr>
            <p:cNvSpPr/>
            <p:nvPr/>
          </p:nvSpPr>
          <p:spPr>
            <a:xfrm>
              <a:off x="3869435" y="469392"/>
              <a:ext cx="1411605" cy="1222375"/>
            </a:xfrm>
            <a:custGeom>
              <a:avLst/>
              <a:gdLst/>
              <a:ahLst/>
              <a:cxnLst/>
              <a:rect l="l" t="t" r="r" b="b"/>
              <a:pathLst>
                <a:path w="1411604" h="1222375">
                  <a:moveTo>
                    <a:pt x="1061974" y="0"/>
                  </a:moveTo>
                  <a:lnTo>
                    <a:pt x="349250" y="0"/>
                  </a:lnTo>
                  <a:lnTo>
                    <a:pt x="0" y="611124"/>
                  </a:lnTo>
                  <a:lnTo>
                    <a:pt x="349250" y="1222248"/>
                  </a:lnTo>
                  <a:lnTo>
                    <a:pt x="1061974" y="1222248"/>
                  </a:lnTo>
                  <a:lnTo>
                    <a:pt x="1411224" y="611124"/>
                  </a:lnTo>
                  <a:lnTo>
                    <a:pt x="106197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37131992-8830-49F5-AFC0-3147CB58B23D}"/>
                </a:ext>
              </a:extLst>
            </p:cNvPr>
            <p:cNvSpPr/>
            <p:nvPr/>
          </p:nvSpPr>
          <p:spPr>
            <a:xfrm>
              <a:off x="3869435" y="469392"/>
              <a:ext cx="1411605" cy="1222375"/>
            </a:xfrm>
            <a:custGeom>
              <a:avLst/>
              <a:gdLst/>
              <a:ahLst/>
              <a:cxnLst/>
              <a:rect l="l" t="t" r="r" b="b"/>
              <a:pathLst>
                <a:path w="1411604" h="1222375">
                  <a:moveTo>
                    <a:pt x="0" y="611124"/>
                  </a:moveTo>
                  <a:lnTo>
                    <a:pt x="349250" y="0"/>
                  </a:lnTo>
                  <a:lnTo>
                    <a:pt x="1061974" y="0"/>
                  </a:lnTo>
                  <a:lnTo>
                    <a:pt x="1411224" y="611124"/>
                  </a:lnTo>
                  <a:lnTo>
                    <a:pt x="1061974" y="1222248"/>
                  </a:lnTo>
                  <a:lnTo>
                    <a:pt x="349250" y="1222248"/>
                  </a:lnTo>
                  <a:lnTo>
                    <a:pt x="0" y="611124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2">
            <a:extLst>
              <a:ext uri="{FF2B5EF4-FFF2-40B4-BE49-F238E27FC236}">
                <a16:creationId xmlns:a16="http://schemas.microsoft.com/office/drawing/2014/main" id="{6B1FC798-AF66-4E88-A07D-7EA8A7972FB3}"/>
              </a:ext>
            </a:extLst>
          </p:cNvPr>
          <p:cNvSpPr txBox="1"/>
          <p:nvPr/>
        </p:nvSpPr>
        <p:spPr>
          <a:xfrm>
            <a:off x="4220083" y="842263"/>
            <a:ext cx="7105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Problem  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7" name="object 13">
            <a:extLst>
              <a:ext uri="{FF2B5EF4-FFF2-40B4-BE49-F238E27FC236}">
                <a16:creationId xmlns:a16="http://schemas.microsoft.com/office/drawing/2014/main" id="{DC9EC72D-B7F9-446B-BF53-5C7659CA6B9E}"/>
              </a:ext>
            </a:extLst>
          </p:cNvPr>
          <p:cNvGrpSpPr/>
          <p:nvPr/>
        </p:nvGrpSpPr>
        <p:grpSpPr>
          <a:xfrm>
            <a:off x="5155691" y="1213103"/>
            <a:ext cx="1428115" cy="1506220"/>
            <a:chOff x="5155691" y="1213103"/>
            <a:chExt cx="1428115" cy="1506220"/>
          </a:xfrm>
        </p:grpSpPr>
        <p:sp>
          <p:nvSpPr>
            <p:cNvPr id="38" name="object 14">
              <a:extLst>
                <a:ext uri="{FF2B5EF4-FFF2-40B4-BE49-F238E27FC236}">
                  <a16:creationId xmlns:a16="http://schemas.microsoft.com/office/drawing/2014/main" id="{370F6793-D03B-4295-BDE2-BEE95ED117D8}"/>
                </a:ext>
              </a:extLst>
            </p:cNvPr>
            <p:cNvSpPr/>
            <p:nvPr/>
          </p:nvSpPr>
          <p:spPr>
            <a:xfrm>
              <a:off x="5547359" y="2159507"/>
              <a:ext cx="650875" cy="559435"/>
            </a:xfrm>
            <a:custGeom>
              <a:avLst/>
              <a:gdLst/>
              <a:ahLst/>
              <a:cxnLst/>
              <a:rect l="l" t="t" r="r" b="b"/>
              <a:pathLst>
                <a:path w="650875" h="559435">
                  <a:moveTo>
                    <a:pt x="489076" y="0"/>
                  </a:moveTo>
                  <a:lnTo>
                    <a:pt x="161670" y="0"/>
                  </a:lnTo>
                  <a:lnTo>
                    <a:pt x="0" y="279654"/>
                  </a:lnTo>
                  <a:lnTo>
                    <a:pt x="161670" y="559308"/>
                  </a:lnTo>
                  <a:lnTo>
                    <a:pt x="489076" y="559308"/>
                  </a:lnTo>
                  <a:lnTo>
                    <a:pt x="650748" y="279654"/>
                  </a:lnTo>
                  <a:lnTo>
                    <a:pt x="489076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5">
              <a:extLst>
                <a:ext uri="{FF2B5EF4-FFF2-40B4-BE49-F238E27FC236}">
                  <a16:creationId xmlns:a16="http://schemas.microsoft.com/office/drawing/2014/main" id="{6F1A5120-8FF6-4CF4-822D-1408AE6E8B34}"/>
                </a:ext>
              </a:extLst>
            </p:cNvPr>
            <p:cNvSpPr/>
            <p:nvPr/>
          </p:nvSpPr>
          <p:spPr>
            <a:xfrm>
              <a:off x="5163311" y="1220723"/>
              <a:ext cx="1412875" cy="1222375"/>
            </a:xfrm>
            <a:custGeom>
              <a:avLst/>
              <a:gdLst/>
              <a:ahLst/>
              <a:cxnLst/>
              <a:rect l="l" t="t" r="r" b="b"/>
              <a:pathLst>
                <a:path w="1412875" h="1222375">
                  <a:moveTo>
                    <a:pt x="1063498" y="0"/>
                  </a:moveTo>
                  <a:lnTo>
                    <a:pt x="349250" y="0"/>
                  </a:lnTo>
                  <a:lnTo>
                    <a:pt x="0" y="611124"/>
                  </a:lnTo>
                  <a:lnTo>
                    <a:pt x="349250" y="1222248"/>
                  </a:lnTo>
                  <a:lnTo>
                    <a:pt x="1063498" y="1222248"/>
                  </a:lnTo>
                  <a:lnTo>
                    <a:pt x="1412747" y="611124"/>
                  </a:lnTo>
                  <a:lnTo>
                    <a:pt x="106349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16">
              <a:extLst>
                <a:ext uri="{FF2B5EF4-FFF2-40B4-BE49-F238E27FC236}">
                  <a16:creationId xmlns:a16="http://schemas.microsoft.com/office/drawing/2014/main" id="{CB061E98-4115-4218-AAA1-200883719505}"/>
                </a:ext>
              </a:extLst>
            </p:cNvPr>
            <p:cNvSpPr/>
            <p:nvPr/>
          </p:nvSpPr>
          <p:spPr>
            <a:xfrm>
              <a:off x="5163311" y="1220723"/>
              <a:ext cx="1412875" cy="1222375"/>
            </a:xfrm>
            <a:custGeom>
              <a:avLst/>
              <a:gdLst/>
              <a:ahLst/>
              <a:cxnLst/>
              <a:rect l="l" t="t" r="r" b="b"/>
              <a:pathLst>
                <a:path w="1412875" h="1222375">
                  <a:moveTo>
                    <a:pt x="0" y="611124"/>
                  </a:moveTo>
                  <a:lnTo>
                    <a:pt x="349250" y="0"/>
                  </a:lnTo>
                  <a:lnTo>
                    <a:pt x="1063498" y="0"/>
                  </a:lnTo>
                  <a:lnTo>
                    <a:pt x="1412747" y="611124"/>
                  </a:lnTo>
                  <a:lnTo>
                    <a:pt x="1063498" y="1222248"/>
                  </a:lnTo>
                  <a:lnTo>
                    <a:pt x="349250" y="1222248"/>
                  </a:lnTo>
                  <a:lnTo>
                    <a:pt x="0" y="611124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7">
            <a:extLst>
              <a:ext uri="{FF2B5EF4-FFF2-40B4-BE49-F238E27FC236}">
                <a16:creationId xmlns:a16="http://schemas.microsoft.com/office/drawing/2014/main" id="{A67CC095-C571-4CBE-9B95-1FD9CA8E9494}"/>
              </a:ext>
            </a:extLst>
          </p:cNvPr>
          <p:cNvSpPr txBox="1"/>
          <p:nvPr/>
        </p:nvSpPr>
        <p:spPr>
          <a:xfrm>
            <a:off x="5515102" y="1593291"/>
            <a:ext cx="710565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>
              <a:lnSpc>
                <a:spcPts val="161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2" name="object 18">
            <a:extLst>
              <a:ext uri="{FF2B5EF4-FFF2-40B4-BE49-F238E27FC236}">
                <a16:creationId xmlns:a16="http://schemas.microsoft.com/office/drawing/2014/main" id="{54215C43-6952-4393-A21D-2703C80111AC}"/>
              </a:ext>
            </a:extLst>
          </p:cNvPr>
          <p:cNvGrpSpPr/>
          <p:nvPr/>
        </p:nvGrpSpPr>
        <p:grpSpPr>
          <a:xfrm>
            <a:off x="5020055" y="2689860"/>
            <a:ext cx="1564005" cy="1237615"/>
            <a:chOff x="5020055" y="2689860"/>
            <a:chExt cx="1564005" cy="1237615"/>
          </a:xfrm>
        </p:grpSpPr>
        <p:sp>
          <p:nvSpPr>
            <p:cNvPr id="43" name="object 19">
              <a:extLst>
                <a:ext uri="{FF2B5EF4-FFF2-40B4-BE49-F238E27FC236}">
                  <a16:creationId xmlns:a16="http://schemas.microsoft.com/office/drawing/2014/main" id="{A2F7E33C-CA3F-4223-830E-6D3D87637D15}"/>
                </a:ext>
              </a:extLst>
            </p:cNvPr>
            <p:cNvSpPr/>
            <p:nvPr/>
          </p:nvSpPr>
          <p:spPr>
            <a:xfrm>
              <a:off x="5020055" y="3340608"/>
              <a:ext cx="650875" cy="561340"/>
            </a:xfrm>
            <a:custGeom>
              <a:avLst/>
              <a:gdLst/>
              <a:ahLst/>
              <a:cxnLst/>
              <a:rect l="l" t="t" r="r" b="b"/>
              <a:pathLst>
                <a:path w="650875" h="561339">
                  <a:moveTo>
                    <a:pt x="488696" y="0"/>
                  </a:moveTo>
                  <a:lnTo>
                    <a:pt x="162052" y="0"/>
                  </a:lnTo>
                  <a:lnTo>
                    <a:pt x="0" y="280416"/>
                  </a:lnTo>
                  <a:lnTo>
                    <a:pt x="162052" y="560832"/>
                  </a:lnTo>
                  <a:lnTo>
                    <a:pt x="488696" y="560832"/>
                  </a:lnTo>
                  <a:lnTo>
                    <a:pt x="650748" y="280416"/>
                  </a:lnTo>
                  <a:lnTo>
                    <a:pt x="488696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0">
              <a:extLst>
                <a:ext uri="{FF2B5EF4-FFF2-40B4-BE49-F238E27FC236}">
                  <a16:creationId xmlns:a16="http://schemas.microsoft.com/office/drawing/2014/main" id="{32F3A20A-56A1-4FD0-8BE1-92A6702D8A8B}"/>
                </a:ext>
              </a:extLst>
            </p:cNvPr>
            <p:cNvSpPr/>
            <p:nvPr/>
          </p:nvSpPr>
          <p:spPr>
            <a:xfrm>
              <a:off x="5163311" y="2697480"/>
              <a:ext cx="1412875" cy="1222375"/>
            </a:xfrm>
            <a:custGeom>
              <a:avLst/>
              <a:gdLst/>
              <a:ahLst/>
              <a:cxnLst/>
              <a:rect l="l" t="t" r="r" b="b"/>
              <a:pathLst>
                <a:path w="1412875" h="1222375">
                  <a:moveTo>
                    <a:pt x="1063498" y="0"/>
                  </a:moveTo>
                  <a:lnTo>
                    <a:pt x="349250" y="0"/>
                  </a:lnTo>
                  <a:lnTo>
                    <a:pt x="0" y="611124"/>
                  </a:lnTo>
                  <a:lnTo>
                    <a:pt x="349250" y="1222248"/>
                  </a:lnTo>
                  <a:lnTo>
                    <a:pt x="1063498" y="1222248"/>
                  </a:lnTo>
                  <a:lnTo>
                    <a:pt x="1412747" y="611124"/>
                  </a:lnTo>
                  <a:lnTo>
                    <a:pt x="106349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21">
              <a:extLst>
                <a:ext uri="{FF2B5EF4-FFF2-40B4-BE49-F238E27FC236}">
                  <a16:creationId xmlns:a16="http://schemas.microsoft.com/office/drawing/2014/main" id="{AF5A2E9E-1B9A-4C73-8692-AEB0468EC8B0}"/>
                </a:ext>
              </a:extLst>
            </p:cNvPr>
            <p:cNvSpPr/>
            <p:nvPr/>
          </p:nvSpPr>
          <p:spPr>
            <a:xfrm>
              <a:off x="5163311" y="2697480"/>
              <a:ext cx="1412875" cy="1222375"/>
            </a:xfrm>
            <a:custGeom>
              <a:avLst/>
              <a:gdLst/>
              <a:ahLst/>
              <a:cxnLst/>
              <a:rect l="l" t="t" r="r" b="b"/>
              <a:pathLst>
                <a:path w="1412875" h="1222375">
                  <a:moveTo>
                    <a:pt x="0" y="611124"/>
                  </a:moveTo>
                  <a:lnTo>
                    <a:pt x="349250" y="0"/>
                  </a:lnTo>
                  <a:lnTo>
                    <a:pt x="1063498" y="0"/>
                  </a:lnTo>
                  <a:lnTo>
                    <a:pt x="1412747" y="611124"/>
                  </a:lnTo>
                  <a:lnTo>
                    <a:pt x="1063498" y="1222248"/>
                  </a:lnTo>
                  <a:lnTo>
                    <a:pt x="349250" y="1222248"/>
                  </a:lnTo>
                  <a:lnTo>
                    <a:pt x="0" y="611124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2">
            <a:extLst>
              <a:ext uri="{FF2B5EF4-FFF2-40B4-BE49-F238E27FC236}">
                <a16:creationId xmlns:a16="http://schemas.microsoft.com/office/drawing/2014/main" id="{6043EAE5-B284-422F-9100-52972ECA5EAB}"/>
              </a:ext>
            </a:extLst>
          </p:cNvPr>
          <p:cNvSpPr txBox="1"/>
          <p:nvPr/>
        </p:nvSpPr>
        <p:spPr>
          <a:xfrm>
            <a:off x="5432805" y="3070987"/>
            <a:ext cx="8750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55904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 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7" name="object 23">
            <a:extLst>
              <a:ext uri="{FF2B5EF4-FFF2-40B4-BE49-F238E27FC236}">
                <a16:creationId xmlns:a16="http://schemas.microsoft.com/office/drawing/2014/main" id="{7F059B1D-BF3C-40AA-BF83-95ECC6801101}"/>
              </a:ext>
            </a:extLst>
          </p:cNvPr>
          <p:cNvGrpSpPr/>
          <p:nvPr/>
        </p:nvGrpSpPr>
        <p:grpSpPr>
          <a:xfrm>
            <a:off x="3869436" y="3450335"/>
            <a:ext cx="1411605" cy="1221105"/>
            <a:chOff x="3869436" y="3450335"/>
            <a:chExt cx="1411605" cy="1221105"/>
          </a:xfrm>
          <a:solidFill>
            <a:schemeClr val="accent1">
              <a:lumMod val="75000"/>
            </a:schemeClr>
          </a:solidFill>
        </p:grpSpPr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5A8CC103-2C62-4A4F-865F-EF183C74D576}"/>
                </a:ext>
              </a:extLst>
            </p:cNvPr>
            <p:cNvSpPr/>
            <p:nvPr/>
          </p:nvSpPr>
          <p:spPr>
            <a:xfrm>
              <a:off x="3869436" y="3450335"/>
              <a:ext cx="1411605" cy="1221105"/>
            </a:xfrm>
            <a:custGeom>
              <a:avLst/>
              <a:gdLst/>
              <a:ahLst/>
              <a:cxnLst/>
              <a:rect l="l" t="t" r="r" b="b"/>
              <a:pathLst>
                <a:path w="1411604" h="1221104">
                  <a:moveTo>
                    <a:pt x="1062481" y="0"/>
                  </a:moveTo>
                  <a:lnTo>
                    <a:pt x="348741" y="0"/>
                  </a:lnTo>
                  <a:lnTo>
                    <a:pt x="0" y="610361"/>
                  </a:lnTo>
                  <a:lnTo>
                    <a:pt x="348741" y="1220723"/>
                  </a:lnTo>
                  <a:lnTo>
                    <a:pt x="1062481" y="1220723"/>
                  </a:lnTo>
                  <a:lnTo>
                    <a:pt x="1411224" y="610361"/>
                  </a:lnTo>
                  <a:lnTo>
                    <a:pt x="1062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211BF219-6BCF-4C64-8B69-3EDED74B87B0}"/>
                </a:ext>
              </a:extLst>
            </p:cNvPr>
            <p:cNvSpPr/>
            <p:nvPr/>
          </p:nvSpPr>
          <p:spPr>
            <a:xfrm>
              <a:off x="3869436" y="3450335"/>
              <a:ext cx="1411605" cy="1221105"/>
            </a:xfrm>
            <a:custGeom>
              <a:avLst/>
              <a:gdLst/>
              <a:ahLst/>
              <a:cxnLst/>
              <a:rect l="l" t="t" r="r" b="b"/>
              <a:pathLst>
                <a:path w="1411604" h="1221104">
                  <a:moveTo>
                    <a:pt x="0" y="610361"/>
                  </a:moveTo>
                  <a:lnTo>
                    <a:pt x="348741" y="0"/>
                  </a:lnTo>
                  <a:lnTo>
                    <a:pt x="1062481" y="0"/>
                  </a:lnTo>
                  <a:lnTo>
                    <a:pt x="1411224" y="610361"/>
                  </a:lnTo>
                  <a:lnTo>
                    <a:pt x="1062481" y="1220723"/>
                  </a:lnTo>
                  <a:lnTo>
                    <a:pt x="348741" y="1220723"/>
                  </a:lnTo>
                  <a:lnTo>
                    <a:pt x="0" y="610361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7">
            <a:extLst>
              <a:ext uri="{FF2B5EF4-FFF2-40B4-BE49-F238E27FC236}">
                <a16:creationId xmlns:a16="http://schemas.microsoft.com/office/drawing/2014/main" id="{E972842F-BCCC-4067-8E55-31BF16AF29D4}"/>
              </a:ext>
            </a:extLst>
          </p:cNvPr>
          <p:cNvSpPr txBox="1"/>
          <p:nvPr/>
        </p:nvSpPr>
        <p:spPr>
          <a:xfrm>
            <a:off x="4220083" y="3823208"/>
            <a:ext cx="71120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5725" marR="5080" indent="-7366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sed  Models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2" name="object 28">
            <a:extLst>
              <a:ext uri="{FF2B5EF4-FFF2-40B4-BE49-F238E27FC236}">
                <a16:creationId xmlns:a16="http://schemas.microsoft.com/office/drawing/2014/main" id="{1C15D2C3-752C-4F76-B9B0-F7563500146A}"/>
              </a:ext>
            </a:extLst>
          </p:cNvPr>
          <p:cNvGrpSpPr/>
          <p:nvPr/>
        </p:nvGrpSpPr>
        <p:grpSpPr>
          <a:xfrm>
            <a:off x="2560320" y="2417064"/>
            <a:ext cx="1428115" cy="1510665"/>
            <a:chOff x="2560320" y="2417064"/>
            <a:chExt cx="1428115" cy="1510665"/>
          </a:xfrm>
        </p:grpSpPr>
        <p:sp>
          <p:nvSpPr>
            <p:cNvPr id="53" name="object 29">
              <a:extLst>
                <a:ext uri="{FF2B5EF4-FFF2-40B4-BE49-F238E27FC236}">
                  <a16:creationId xmlns:a16="http://schemas.microsoft.com/office/drawing/2014/main" id="{A4D10B1B-4D98-4116-811F-EF993F82D5CE}"/>
                </a:ext>
              </a:extLst>
            </p:cNvPr>
            <p:cNvSpPr/>
            <p:nvPr/>
          </p:nvSpPr>
          <p:spPr>
            <a:xfrm>
              <a:off x="2942844" y="2417064"/>
              <a:ext cx="649605" cy="561340"/>
            </a:xfrm>
            <a:custGeom>
              <a:avLst/>
              <a:gdLst/>
              <a:ahLst/>
              <a:cxnLst/>
              <a:rect l="l" t="t" r="r" b="b"/>
              <a:pathLst>
                <a:path w="649604" h="561339">
                  <a:moveTo>
                    <a:pt x="487171" y="0"/>
                  </a:moveTo>
                  <a:lnTo>
                    <a:pt x="162051" y="0"/>
                  </a:lnTo>
                  <a:lnTo>
                    <a:pt x="0" y="280416"/>
                  </a:lnTo>
                  <a:lnTo>
                    <a:pt x="162051" y="560832"/>
                  </a:lnTo>
                  <a:lnTo>
                    <a:pt x="487171" y="560832"/>
                  </a:lnTo>
                  <a:lnTo>
                    <a:pt x="649223" y="280416"/>
                  </a:lnTo>
                  <a:lnTo>
                    <a:pt x="487171" y="0"/>
                  </a:lnTo>
                  <a:close/>
                </a:path>
              </a:pathLst>
            </a:custGeom>
            <a:solidFill>
              <a:srgbClr val="F5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0">
              <a:extLst>
                <a:ext uri="{FF2B5EF4-FFF2-40B4-BE49-F238E27FC236}">
                  <a16:creationId xmlns:a16="http://schemas.microsoft.com/office/drawing/2014/main" id="{3BDEFF8C-CA2A-4422-B91B-64836A41B60C}"/>
                </a:ext>
              </a:extLst>
            </p:cNvPr>
            <p:cNvSpPr/>
            <p:nvPr/>
          </p:nvSpPr>
          <p:spPr>
            <a:xfrm>
              <a:off x="2567940" y="2699004"/>
              <a:ext cx="1412875" cy="1221105"/>
            </a:xfrm>
            <a:custGeom>
              <a:avLst/>
              <a:gdLst/>
              <a:ahLst/>
              <a:cxnLst/>
              <a:rect l="l" t="t" r="r" b="b"/>
              <a:pathLst>
                <a:path w="1412875" h="1221104">
                  <a:moveTo>
                    <a:pt x="1064006" y="0"/>
                  </a:moveTo>
                  <a:lnTo>
                    <a:pt x="348742" y="0"/>
                  </a:lnTo>
                  <a:lnTo>
                    <a:pt x="0" y="610362"/>
                  </a:lnTo>
                  <a:lnTo>
                    <a:pt x="348742" y="1220723"/>
                  </a:lnTo>
                  <a:lnTo>
                    <a:pt x="1064006" y="1220723"/>
                  </a:lnTo>
                  <a:lnTo>
                    <a:pt x="1412748" y="610362"/>
                  </a:lnTo>
                  <a:lnTo>
                    <a:pt x="10640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1">
              <a:extLst>
                <a:ext uri="{FF2B5EF4-FFF2-40B4-BE49-F238E27FC236}">
                  <a16:creationId xmlns:a16="http://schemas.microsoft.com/office/drawing/2014/main" id="{427F8417-4C03-4BAD-B710-E1C764619330}"/>
                </a:ext>
              </a:extLst>
            </p:cNvPr>
            <p:cNvSpPr/>
            <p:nvPr/>
          </p:nvSpPr>
          <p:spPr>
            <a:xfrm>
              <a:off x="2567940" y="2699004"/>
              <a:ext cx="1412875" cy="1221105"/>
            </a:xfrm>
            <a:custGeom>
              <a:avLst/>
              <a:gdLst/>
              <a:ahLst/>
              <a:cxnLst/>
              <a:rect l="l" t="t" r="r" b="b"/>
              <a:pathLst>
                <a:path w="1412875" h="1221104">
                  <a:moveTo>
                    <a:pt x="0" y="610362"/>
                  </a:moveTo>
                  <a:lnTo>
                    <a:pt x="348742" y="0"/>
                  </a:lnTo>
                  <a:lnTo>
                    <a:pt x="1064006" y="0"/>
                  </a:lnTo>
                  <a:lnTo>
                    <a:pt x="1412748" y="610362"/>
                  </a:lnTo>
                  <a:lnTo>
                    <a:pt x="1064006" y="1220723"/>
                  </a:lnTo>
                  <a:lnTo>
                    <a:pt x="348742" y="1220723"/>
                  </a:lnTo>
                  <a:lnTo>
                    <a:pt x="0" y="61036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32">
            <a:extLst>
              <a:ext uri="{FF2B5EF4-FFF2-40B4-BE49-F238E27FC236}">
                <a16:creationId xmlns:a16="http://schemas.microsoft.com/office/drawing/2014/main" id="{96485E7D-AD55-4E8A-ACC7-7B4B8B660C4E}"/>
              </a:ext>
            </a:extLst>
          </p:cNvPr>
          <p:cNvSpPr txBox="1"/>
          <p:nvPr/>
        </p:nvSpPr>
        <p:spPr>
          <a:xfrm>
            <a:off x="2885694" y="3169412"/>
            <a:ext cx="777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7" name="object 33">
            <a:extLst>
              <a:ext uri="{FF2B5EF4-FFF2-40B4-BE49-F238E27FC236}">
                <a16:creationId xmlns:a16="http://schemas.microsoft.com/office/drawing/2014/main" id="{2AAF8986-0445-46D1-A8EA-576F5C6A2F57}"/>
              </a:ext>
            </a:extLst>
          </p:cNvPr>
          <p:cNvGrpSpPr/>
          <p:nvPr/>
        </p:nvGrpSpPr>
        <p:grpSpPr>
          <a:xfrm>
            <a:off x="2560320" y="1211580"/>
            <a:ext cx="1428115" cy="1236345"/>
            <a:chOff x="2560320" y="1211580"/>
            <a:chExt cx="1428115" cy="1236345"/>
          </a:xfrm>
        </p:grpSpPr>
        <p:sp>
          <p:nvSpPr>
            <p:cNvPr id="58" name="object 34">
              <a:extLst>
                <a:ext uri="{FF2B5EF4-FFF2-40B4-BE49-F238E27FC236}">
                  <a16:creationId xmlns:a16="http://schemas.microsoft.com/office/drawing/2014/main" id="{806FFF8F-CB2F-41F2-AC8C-8C1F647BA9B2}"/>
                </a:ext>
              </a:extLst>
            </p:cNvPr>
            <p:cNvSpPr/>
            <p:nvPr/>
          </p:nvSpPr>
          <p:spPr>
            <a:xfrm>
              <a:off x="2567940" y="1219200"/>
              <a:ext cx="1412875" cy="1221105"/>
            </a:xfrm>
            <a:custGeom>
              <a:avLst/>
              <a:gdLst/>
              <a:ahLst/>
              <a:cxnLst/>
              <a:rect l="l" t="t" r="r" b="b"/>
              <a:pathLst>
                <a:path w="1412875" h="1221105">
                  <a:moveTo>
                    <a:pt x="1064006" y="0"/>
                  </a:moveTo>
                  <a:lnTo>
                    <a:pt x="348742" y="0"/>
                  </a:lnTo>
                  <a:lnTo>
                    <a:pt x="0" y="610362"/>
                  </a:lnTo>
                  <a:lnTo>
                    <a:pt x="348742" y="1220724"/>
                  </a:lnTo>
                  <a:lnTo>
                    <a:pt x="1064006" y="1220724"/>
                  </a:lnTo>
                  <a:lnTo>
                    <a:pt x="1412748" y="610362"/>
                  </a:lnTo>
                  <a:lnTo>
                    <a:pt x="10640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35">
              <a:extLst>
                <a:ext uri="{FF2B5EF4-FFF2-40B4-BE49-F238E27FC236}">
                  <a16:creationId xmlns:a16="http://schemas.microsoft.com/office/drawing/2014/main" id="{0C227BE5-FE79-4CC9-8F0D-FBFFDDE89C21}"/>
                </a:ext>
              </a:extLst>
            </p:cNvPr>
            <p:cNvSpPr/>
            <p:nvPr/>
          </p:nvSpPr>
          <p:spPr>
            <a:xfrm>
              <a:off x="2567940" y="1219200"/>
              <a:ext cx="1412875" cy="1221105"/>
            </a:xfrm>
            <a:custGeom>
              <a:avLst/>
              <a:gdLst/>
              <a:ahLst/>
              <a:cxnLst/>
              <a:rect l="l" t="t" r="r" b="b"/>
              <a:pathLst>
                <a:path w="1412875" h="1221105">
                  <a:moveTo>
                    <a:pt x="0" y="610362"/>
                  </a:moveTo>
                  <a:lnTo>
                    <a:pt x="348742" y="0"/>
                  </a:lnTo>
                  <a:lnTo>
                    <a:pt x="1064006" y="0"/>
                  </a:lnTo>
                  <a:lnTo>
                    <a:pt x="1412748" y="610362"/>
                  </a:lnTo>
                  <a:lnTo>
                    <a:pt x="1064006" y="1220724"/>
                  </a:lnTo>
                  <a:lnTo>
                    <a:pt x="348742" y="1220724"/>
                  </a:lnTo>
                  <a:lnTo>
                    <a:pt x="0" y="610362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36">
            <a:extLst>
              <a:ext uri="{FF2B5EF4-FFF2-40B4-BE49-F238E27FC236}">
                <a16:creationId xmlns:a16="http://schemas.microsoft.com/office/drawing/2014/main" id="{FB2714AA-25BB-45AA-BA2E-27B679B0ADFD}"/>
              </a:ext>
            </a:extLst>
          </p:cNvPr>
          <p:cNvSpPr txBox="1"/>
          <p:nvPr/>
        </p:nvSpPr>
        <p:spPr>
          <a:xfrm>
            <a:off x="2867405" y="1689303"/>
            <a:ext cx="815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0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5872" y="590550"/>
            <a:ext cx="1532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/>
              <a:t>O</a:t>
            </a:r>
            <a:r>
              <a:rPr u="none" spc="-80" dirty="0"/>
              <a:t>v</a:t>
            </a:r>
            <a:r>
              <a:rPr u="none" spc="-40" dirty="0"/>
              <a:t>e</a:t>
            </a:r>
            <a:r>
              <a:rPr u="none" dirty="0"/>
              <a:t>r</a:t>
            </a:r>
            <a:r>
              <a:rPr u="none" spc="-45" dirty="0"/>
              <a:t>v</a:t>
            </a:r>
            <a:r>
              <a:rPr u="none" spc="-35" dirty="0"/>
              <a:t>i</a:t>
            </a:r>
            <a:r>
              <a:rPr u="none" spc="-50" dirty="0"/>
              <a:t>e</a:t>
            </a:r>
            <a:r>
              <a:rPr u="none"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389286"/>
            <a:ext cx="7801609" cy="2073003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Microfinance Institution (MFI) is an organization that offers financial services to low-income populations. MFS becomes very useful when targeting especially the unbanked poor families living in remote areas with not much sources of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Microfinance services (MFS) provided by MFI are Group Loans, Agricultural Loans, Individual Business Loans and so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Telecom Industry is collaborating with an MFI to provide micro-credit on mobile balances to be paid back in 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Consumer is believed to be defaulter if he deviates from the path of paying back the loaned amount within the time duration of 5 days. 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8967" y="714501"/>
            <a:ext cx="771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45" dirty="0">
                <a:latin typeface="Calibri"/>
                <a:cs typeface="Calibri"/>
              </a:rPr>
              <a:t>G</a:t>
            </a:r>
            <a:r>
              <a:rPr b="0" u="none" spc="-35" dirty="0">
                <a:latin typeface="Calibri"/>
                <a:cs typeface="Calibri"/>
              </a:rPr>
              <a:t>o</a:t>
            </a:r>
            <a:r>
              <a:rPr b="0" u="none" spc="-40" dirty="0">
                <a:latin typeface="Calibri"/>
                <a:cs typeface="Calibri"/>
              </a:rPr>
              <a:t>a</a:t>
            </a:r>
            <a:r>
              <a:rPr b="0" u="none" dirty="0">
                <a:latin typeface="Calibri"/>
                <a:cs typeface="Calibri"/>
              </a:rPr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531365"/>
            <a:ext cx="7921625" cy="6931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ts val="1620"/>
              </a:lnSpc>
              <a:spcBef>
                <a:spcPts val="305"/>
              </a:spcBef>
              <a:buClr>
                <a:srgbClr val="E38312"/>
              </a:buClr>
              <a:buSzPct val="120000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/>
                <a:cs typeface="Calibri"/>
              </a:rPr>
              <a:t>The </a:t>
            </a:r>
            <a:r>
              <a:rPr lang="en-US" sz="2000" dirty="0">
                <a:latin typeface="Calibri"/>
                <a:cs typeface="Calibri"/>
              </a:rPr>
              <a:t>model </a:t>
            </a:r>
            <a:r>
              <a:rPr lang="en-US" sz="2000" spc="-10" dirty="0">
                <a:latin typeface="Calibri"/>
                <a:cs typeface="Calibri"/>
              </a:rPr>
              <a:t>we </a:t>
            </a:r>
            <a:r>
              <a:rPr lang="en-US" sz="2000" dirty="0">
                <a:latin typeface="Calibri"/>
                <a:cs typeface="Calibri"/>
              </a:rPr>
              <a:t>built </a:t>
            </a:r>
            <a:r>
              <a:rPr lang="en-US" sz="2000" spc="-10" dirty="0">
                <a:latin typeface="Calibri"/>
                <a:cs typeface="Calibri"/>
              </a:rPr>
              <a:t>here </a:t>
            </a:r>
            <a:r>
              <a:rPr lang="en-US" sz="2000" dirty="0">
                <a:latin typeface="Calibri"/>
                <a:cs typeface="Calibri"/>
              </a:rPr>
              <a:t>will </a:t>
            </a:r>
            <a:r>
              <a:rPr lang="en-US" sz="2000" spc="-5" dirty="0">
                <a:latin typeface="Calibri"/>
                <a:cs typeface="Calibri"/>
              </a:rPr>
              <a:t>use </a:t>
            </a:r>
            <a:r>
              <a:rPr lang="en-US" sz="2000" dirty="0">
                <a:latin typeface="Calibri"/>
                <a:cs typeface="Calibri"/>
              </a:rPr>
              <a:t>all </a:t>
            </a:r>
            <a:r>
              <a:rPr lang="en-US" sz="2000" spc="-5" dirty="0">
                <a:latin typeface="Calibri"/>
                <a:cs typeface="Calibri"/>
              </a:rPr>
              <a:t>possible </a:t>
            </a:r>
            <a:r>
              <a:rPr lang="en-US" sz="2000" spc="-10" dirty="0">
                <a:latin typeface="Calibri"/>
                <a:cs typeface="Calibri"/>
              </a:rPr>
              <a:t>factors to </a:t>
            </a:r>
            <a:r>
              <a:rPr lang="en-US" sz="2000" spc="-5" dirty="0">
                <a:latin typeface="Calibri"/>
                <a:cs typeface="Calibri"/>
              </a:rPr>
              <a:t>predict </a:t>
            </a:r>
            <a:r>
              <a:rPr lang="en-US" sz="2000" spc="-15" dirty="0">
                <a:latin typeface="Calibri"/>
                <a:cs typeface="Calibri"/>
              </a:rPr>
              <a:t>data </a:t>
            </a:r>
            <a:r>
              <a:rPr lang="en-US" sz="2000" dirty="0">
                <a:latin typeface="Calibri"/>
                <a:cs typeface="Calibri"/>
              </a:rPr>
              <a:t>on </a:t>
            </a:r>
            <a:r>
              <a:rPr lang="en-US" sz="2000" spc="-10" dirty="0">
                <a:latin typeface="Calibri"/>
                <a:cs typeface="Calibri"/>
              </a:rPr>
              <a:t>customers to </a:t>
            </a:r>
            <a:r>
              <a:rPr lang="en-US" sz="2000" spc="-5" dirty="0">
                <a:latin typeface="Calibri"/>
                <a:cs typeface="Calibri"/>
              </a:rPr>
              <a:t>find who </a:t>
            </a:r>
            <a:r>
              <a:rPr lang="en-US" sz="2000" spc="-10" dirty="0">
                <a:latin typeface="Calibri"/>
                <a:cs typeface="Calibri"/>
              </a:rPr>
              <a:t>are  defaulters </a:t>
            </a:r>
            <a:r>
              <a:rPr lang="en-US" sz="2000" dirty="0">
                <a:latin typeface="Calibri"/>
                <a:cs typeface="Calibri"/>
              </a:rPr>
              <a:t>and </a:t>
            </a:r>
            <a:r>
              <a:rPr lang="en-US" sz="2000" spc="-10" dirty="0">
                <a:latin typeface="Calibri"/>
                <a:cs typeface="Calibri"/>
              </a:rPr>
              <a:t>non-defaulters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endParaRPr lang="en-US" sz="2000" dirty="0">
              <a:latin typeface="Calibri"/>
              <a:cs typeface="Calibri"/>
            </a:endParaRPr>
          </a:p>
          <a:p>
            <a:pPr marL="12065" marR="5080">
              <a:lnSpc>
                <a:spcPts val="1620"/>
              </a:lnSpc>
              <a:spcBef>
                <a:spcPts val="305"/>
              </a:spcBef>
              <a:buClr>
                <a:srgbClr val="E38312"/>
              </a:buClr>
              <a:buSzPct val="120000"/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723" y="692657"/>
            <a:ext cx="23901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u="none" spc="-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none" spc="-3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088685" y="1511799"/>
            <a:ext cx="7202456" cy="192360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4655" indent="-28575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done by Supervised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 Algorithm.</a:t>
            </a:r>
          </a:p>
          <a:p>
            <a:pPr marL="414655" indent="-28575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idea behind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prior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knowledge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our output</a:t>
            </a:r>
            <a:r>
              <a:rPr lang="en-US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values.</a:t>
            </a:r>
          </a:p>
          <a:p>
            <a:pPr marL="414655" indent="-28575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acts as a guide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teach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algorithms what conclusion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with.</a:t>
            </a:r>
          </a:p>
          <a:p>
            <a:pPr marL="414655" indent="-28575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algorithms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supervised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includes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regression, naive </a:t>
            </a:r>
            <a:r>
              <a:rPr lang="en-US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machines and </a:t>
            </a:r>
            <a:r>
              <a:rPr lang="en-US" spc="-5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r>
              <a:rPr lang="en-US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5" dirty="0">
                <a:latin typeface="Calibri" panose="020F0502020204030204" pitchFamily="34" charset="0"/>
                <a:cs typeface="Calibri" panose="020F0502020204030204" pitchFamily="34" charset="0"/>
              </a:rPr>
              <a:t>classifier.</a:t>
            </a:r>
            <a:endParaRPr lang="en-US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905" indent="0">
              <a:lnSpc>
                <a:spcPct val="100000"/>
              </a:lnSpc>
              <a:spcBef>
                <a:spcPts val="900"/>
              </a:spcBef>
              <a:buNone/>
            </a:pPr>
            <a:endParaRPr spc="-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720245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  <a:tabLst>
                <a:tab pos="2465705" algn="l"/>
                <a:tab pos="7607934" algn="l"/>
              </a:tabLst>
            </a:pPr>
            <a:r>
              <a:rPr dirty="0"/>
              <a:t> </a:t>
            </a:r>
            <a:r>
              <a:rPr lang="en-IN" dirty="0"/>
              <a:t>	</a:t>
            </a:r>
            <a:r>
              <a:rPr lang="en-IN" spc="-40" dirty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IN" spc="-30" dirty="0">
                <a:latin typeface="Calibri" panose="020F0502020204030204" pitchFamily="34" charset="0"/>
                <a:cs typeface="Calibri" panose="020F0502020204030204" pitchFamily="34" charset="0"/>
              </a:rPr>
              <a:t>Design	</a:t>
            </a:r>
            <a:endParaRPr spc="-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30" y="2654554"/>
            <a:ext cx="108077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3360">
              <a:lnSpc>
                <a:spcPct val="1206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Prepara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 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52243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30" h="943610">
                <a:moveTo>
                  <a:pt x="186055" y="0"/>
                </a:moveTo>
                <a:lnTo>
                  <a:pt x="0" y="0"/>
                </a:lnTo>
                <a:lnTo>
                  <a:pt x="307720" y="471678"/>
                </a:lnTo>
                <a:lnTo>
                  <a:pt x="0" y="943356"/>
                </a:lnTo>
                <a:lnTo>
                  <a:pt x="186055" y="943356"/>
                </a:lnTo>
                <a:lnTo>
                  <a:pt x="493775" y="471678"/>
                </a:lnTo>
                <a:lnTo>
                  <a:pt x="186055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88132" y="2736850"/>
            <a:ext cx="79248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04139" marR="5080" indent="-91440">
              <a:lnSpc>
                <a:spcPts val="1680"/>
              </a:lnSpc>
              <a:spcBef>
                <a:spcPts val="350"/>
              </a:spcBef>
            </a:pPr>
            <a:r>
              <a:rPr sz="1600" spc="-5" dirty="0">
                <a:latin typeface="Times New Roman"/>
                <a:cs typeface="Times New Roman"/>
              </a:rPr>
              <a:t>Appl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ing 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23488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29" h="943610">
                <a:moveTo>
                  <a:pt x="186054" y="0"/>
                </a:moveTo>
                <a:lnTo>
                  <a:pt x="0" y="0"/>
                </a:lnTo>
                <a:lnTo>
                  <a:pt x="307721" y="471678"/>
                </a:lnTo>
                <a:lnTo>
                  <a:pt x="0" y="943356"/>
                </a:lnTo>
                <a:lnTo>
                  <a:pt x="186054" y="943356"/>
                </a:lnTo>
                <a:lnTo>
                  <a:pt x="493775" y="471678"/>
                </a:lnTo>
                <a:lnTo>
                  <a:pt x="186054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6191" y="2736850"/>
            <a:ext cx="125730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0160">
              <a:lnSpc>
                <a:spcPts val="1680"/>
              </a:lnSpc>
              <a:spcBef>
                <a:spcPts val="350"/>
              </a:spcBef>
            </a:pPr>
            <a:r>
              <a:rPr sz="1600" spc="-10" dirty="0">
                <a:latin typeface="Times New Roman"/>
                <a:cs typeface="Times New Roman"/>
              </a:rPr>
              <a:t>Comparing </a:t>
            </a:r>
            <a:r>
              <a:rPr sz="1600" spc="-5" dirty="0">
                <a:latin typeface="Times New Roman"/>
                <a:cs typeface="Times New Roman"/>
              </a:rPr>
              <a:t>the  applied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91911" y="2529839"/>
            <a:ext cx="495300" cy="943610"/>
          </a:xfrm>
          <a:custGeom>
            <a:avLst/>
            <a:gdLst/>
            <a:ahLst/>
            <a:cxnLst/>
            <a:rect l="l" t="t" r="r" b="b"/>
            <a:pathLst>
              <a:path w="495300" h="943610">
                <a:moveTo>
                  <a:pt x="186689" y="0"/>
                </a:moveTo>
                <a:lnTo>
                  <a:pt x="0" y="0"/>
                </a:lnTo>
                <a:lnTo>
                  <a:pt x="308610" y="471678"/>
                </a:lnTo>
                <a:lnTo>
                  <a:pt x="0" y="943356"/>
                </a:lnTo>
                <a:lnTo>
                  <a:pt x="186689" y="943356"/>
                </a:lnTo>
                <a:lnTo>
                  <a:pt x="495300" y="471678"/>
                </a:lnTo>
                <a:lnTo>
                  <a:pt x="186689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38265" y="2736850"/>
            <a:ext cx="90551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7960" marR="5080" indent="-175260">
              <a:lnSpc>
                <a:spcPts val="1680"/>
              </a:lnSpc>
              <a:spcBef>
                <a:spcPts val="350"/>
              </a:spcBef>
            </a:pPr>
            <a:r>
              <a:rPr sz="1600" spc="-5" dirty="0">
                <a:latin typeface="Times New Roman"/>
                <a:cs typeface="Times New Roman"/>
              </a:rPr>
              <a:t>Eval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ation  Model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94576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29" h="943610">
                <a:moveTo>
                  <a:pt x="186054" y="0"/>
                </a:moveTo>
                <a:lnTo>
                  <a:pt x="0" y="0"/>
                </a:lnTo>
                <a:lnTo>
                  <a:pt x="307721" y="471678"/>
                </a:lnTo>
                <a:lnTo>
                  <a:pt x="0" y="943356"/>
                </a:lnTo>
                <a:lnTo>
                  <a:pt x="186054" y="943356"/>
                </a:lnTo>
                <a:lnTo>
                  <a:pt x="493775" y="471678"/>
                </a:lnTo>
                <a:lnTo>
                  <a:pt x="186054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1692" y="2452116"/>
            <a:ext cx="1146175" cy="1146175"/>
          </a:xfrm>
          <a:custGeom>
            <a:avLst/>
            <a:gdLst/>
            <a:ahLst/>
            <a:cxnLst/>
            <a:rect l="l" t="t" r="r" b="b"/>
            <a:pathLst>
              <a:path w="1146175" h="1146175">
                <a:moveTo>
                  <a:pt x="573024" y="0"/>
                </a:moveTo>
                <a:lnTo>
                  <a:pt x="526025" y="1899"/>
                </a:lnTo>
                <a:lnTo>
                  <a:pt x="480073" y="7499"/>
                </a:lnTo>
                <a:lnTo>
                  <a:pt x="435315" y="16652"/>
                </a:lnTo>
                <a:lnTo>
                  <a:pt x="391899" y="29212"/>
                </a:lnTo>
                <a:lnTo>
                  <a:pt x="349972" y="45029"/>
                </a:lnTo>
                <a:lnTo>
                  <a:pt x="309681" y="63957"/>
                </a:lnTo>
                <a:lnTo>
                  <a:pt x="271174" y="85849"/>
                </a:lnTo>
                <a:lnTo>
                  <a:pt x="234598" y="110557"/>
                </a:lnTo>
                <a:lnTo>
                  <a:pt x="200101" y="137933"/>
                </a:lnTo>
                <a:lnTo>
                  <a:pt x="167830" y="167830"/>
                </a:lnTo>
                <a:lnTo>
                  <a:pt x="137933" y="200101"/>
                </a:lnTo>
                <a:lnTo>
                  <a:pt x="110557" y="234598"/>
                </a:lnTo>
                <a:lnTo>
                  <a:pt x="85849" y="271174"/>
                </a:lnTo>
                <a:lnTo>
                  <a:pt x="63957" y="309681"/>
                </a:lnTo>
                <a:lnTo>
                  <a:pt x="45029" y="349972"/>
                </a:lnTo>
                <a:lnTo>
                  <a:pt x="29212" y="391899"/>
                </a:lnTo>
                <a:lnTo>
                  <a:pt x="16652" y="435315"/>
                </a:lnTo>
                <a:lnTo>
                  <a:pt x="7499" y="480073"/>
                </a:lnTo>
                <a:lnTo>
                  <a:pt x="1899" y="526025"/>
                </a:lnTo>
                <a:lnTo>
                  <a:pt x="0" y="573023"/>
                </a:lnTo>
                <a:lnTo>
                  <a:pt x="1899" y="620022"/>
                </a:lnTo>
                <a:lnTo>
                  <a:pt x="7499" y="665974"/>
                </a:lnTo>
                <a:lnTo>
                  <a:pt x="16652" y="710732"/>
                </a:lnTo>
                <a:lnTo>
                  <a:pt x="29212" y="754148"/>
                </a:lnTo>
                <a:lnTo>
                  <a:pt x="45029" y="796075"/>
                </a:lnTo>
                <a:lnTo>
                  <a:pt x="63957" y="836366"/>
                </a:lnTo>
                <a:lnTo>
                  <a:pt x="85849" y="874873"/>
                </a:lnTo>
                <a:lnTo>
                  <a:pt x="110557" y="911449"/>
                </a:lnTo>
                <a:lnTo>
                  <a:pt x="137933" y="945946"/>
                </a:lnTo>
                <a:lnTo>
                  <a:pt x="167830" y="978217"/>
                </a:lnTo>
                <a:lnTo>
                  <a:pt x="200101" y="1008114"/>
                </a:lnTo>
                <a:lnTo>
                  <a:pt x="234598" y="1035490"/>
                </a:lnTo>
                <a:lnTo>
                  <a:pt x="271174" y="1060198"/>
                </a:lnTo>
                <a:lnTo>
                  <a:pt x="309681" y="1082090"/>
                </a:lnTo>
                <a:lnTo>
                  <a:pt x="349972" y="1101018"/>
                </a:lnTo>
                <a:lnTo>
                  <a:pt x="391899" y="1116835"/>
                </a:lnTo>
                <a:lnTo>
                  <a:pt x="435315" y="1129395"/>
                </a:lnTo>
                <a:lnTo>
                  <a:pt x="480073" y="1138548"/>
                </a:lnTo>
                <a:lnTo>
                  <a:pt x="526025" y="1144148"/>
                </a:lnTo>
                <a:lnTo>
                  <a:pt x="573024" y="1146047"/>
                </a:lnTo>
                <a:lnTo>
                  <a:pt x="620022" y="1144148"/>
                </a:lnTo>
                <a:lnTo>
                  <a:pt x="665974" y="1138548"/>
                </a:lnTo>
                <a:lnTo>
                  <a:pt x="710732" y="1129395"/>
                </a:lnTo>
                <a:lnTo>
                  <a:pt x="754148" y="1116835"/>
                </a:lnTo>
                <a:lnTo>
                  <a:pt x="796075" y="1101018"/>
                </a:lnTo>
                <a:lnTo>
                  <a:pt x="836366" y="1082090"/>
                </a:lnTo>
                <a:lnTo>
                  <a:pt x="874873" y="1060198"/>
                </a:lnTo>
                <a:lnTo>
                  <a:pt x="911449" y="1035490"/>
                </a:lnTo>
                <a:lnTo>
                  <a:pt x="945946" y="1008114"/>
                </a:lnTo>
                <a:lnTo>
                  <a:pt x="978217" y="978217"/>
                </a:lnTo>
                <a:lnTo>
                  <a:pt x="1008114" y="945946"/>
                </a:lnTo>
                <a:lnTo>
                  <a:pt x="1035490" y="911449"/>
                </a:lnTo>
                <a:lnTo>
                  <a:pt x="1060198" y="874873"/>
                </a:lnTo>
                <a:lnTo>
                  <a:pt x="1082090" y="836366"/>
                </a:lnTo>
                <a:lnTo>
                  <a:pt x="1101018" y="796075"/>
                </a:lnTo>
                <a:lnTo>
                  <a:pt x="1116835" y="754148"/>
                </a:lnTo>
                <a:lnTo>
                  <a:pt x="1129395" y="710732"/>
                </a:lnTo>
                <a:lnTo>
                  <a:pt x="1138548" y="665974"/>
                </a:lnTo>
                <a:lnTo>
                  <a:pt x="1144148" y="620022"/>
                </a:lnTo>
                <a:lnTo>
                  <a:pt x="1146048" y="573023"/>
                </a:lnTo>
                <a:lnTo>
                  <a:pt x="1144148" y="526025"/>
                </a:lnTo>
                <a:lnTo>
                  <a:pt x="1138548" y="480073"/>
                </a:lnTo>
                <a:lnTo>
                  <a:pt x="1129395" y="435315"/>
                </a:lnTo>
                <a:lnTo>
                  <a:pt x="1116835" y="391899"/>
                </a:lnTo>
                <a:lnTo>
                  <a:pt x="1101018" y="349972"/>
                </a:lnTo>
                <a:lnTo>
                  <a:pt x="1082090" y="309681"/>
                </a:lnTo>
                <a:lnTo>
                  <a:pt x="1060198" y="271174"/>
                </a:lnTo>
                <a:lnTo>
                  <a:pt x="1035490" y="234598"/>
                </a:lnTo>
                <a:lnTo>
                  <a:pt x="1008114" y="200101"/>
                </a:lnTo>
                <a:lnTo>
                  <a:pt x="978217" y="167830"/>
                </a:lnTo>
                <a:lnTo>
                  <a:pt x="945946" y="137933"/>
                </a:lnTo>
                <a:lnTo>
                  <a:pt x="911449" y="110557"/>
                </a:lnTo>
                <a:lnTo>
                  <a:pt x="874873" y="85849"/>
                </a:lnTo>
                <a:lnTo>
                  <a:pt x="836366" y="63957"/>
                </a:lnTo>
                <a:lnTo>
                  <a:pt x="796075" y="45029"/>
                </a:lnTo>
                <a:lnTo>
                  <a:pt x="754148" y="29212"/>
                </a:lnTo>
                <a:lnTo>
                  <a:pt x="710732" y="16652"/>
                </a:lnTo>
                <a:lnTo>
                  <a:pt x="665974" y="7499"/>
                </a:lnTo>
                <a:lnTo>
                  <a:pt x="620022" y="1899"/>
                </a:lnTo>
                <a:lnTo>
                  <a:pt x="573024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71943" y="2654300"/>
            <a:ext cx="689610" cy="6927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3970" marR="5080" indent="-1905" algn="just">
              <a:lnSpc>
                <a:spcPct val="86900"/>
              </a:lnSpc>
              <a:spcBef>
                <a:spcPts val="345"/>
              </a:spcBef>
            </a:pPr>
            <a:r>
              <a:rPr sz="1600" spc="-5" dirty="0">
                <a:latin typeface="Times New Roman"/>
                <a:cs typeface="Times New Roman"/>
              </a:rPr>
              <a:t>Anal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se  the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 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39110" cy="5143500"/>
          </a:xfrm>
          <a:custGeom>
            <a:avLst/>
            <a:gdLst/>
            <a:ahLst/>
            <a:cxnLst/>
            <a:rect l="l" t="t" r="r" b="b"/>
            <a:pathLst>
              <a:path w="3039110" h="5143500">
                <a:moveTo>
                  <a:pt x="3038856" y="0"/>
                </a:moveTo>
                <a:lnTo>
                  <a:pt x="0" y="0"/>
                </a:lnTo>
                <a:lnTo>
                  <a:pt x="0" y="5143500"/>
                </a:lnTo>
                <a:lnTo>
                  <a:pt x="3038856" y="5143500"/>
                </a:lnTo>
                <a:lnTo>
                  <a:pt x="303885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31445"/>
            <a:ext cx="2773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u="none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none" spc="-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3029711" y="0"/>
            <a:ext cx="48895" cy="5143500"/>
          </a:xfrm>
          <a:custGeom>
            <a:avLst/>
            <a:gdLst/>
            <a:ahLst/>
            <a:cxnLst/>
            <a:rect l="l" t="t" r="r" b="b"/>
            <a:pathLst>
              <a:path w="48894" h="5143500">
                <a:moveTo>
                  <a:pt x="48768" y="0"/>
                </a:moveTo>
                <a:lnTo>
                  <a:pt x="0" y="0"/>
                </a:lnTo>
                <a:lnTo>
                  <a:pt x="0" y="5143500"/>
                </a:lnTo>
                <a:lnTo>
                  <a:pt x="48768" y="5143500"/>
                </a:lnTo>
                <a:lnTo>
                  <a:pt x="4876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495" y="776606"/>
            <a:ext cx="2574288" cy="4016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Graph shows total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number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records for defaulters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non-defaulters.</a:t>
            </a:r>
            <a:endParaRPr lang="en-IN" sz="16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endParaRPr lang="en-IN" sz="16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6985" algn="just">
              <a:spcBef>
                <a:spcPts val="100"/>
              </a:spcBef>
            </a:pPr>
            <a:r>
              <a:rPr lang="en-US" sz="1600" spc="-10" dirty="0">
                <a:solidFill>
                  <a:srgbClr val="FFFFFF"/>
                </a:solidFill>
                <a:latin typeface="Calibri"/>
                <a:cs typeface="Calibri"/>
              </a:rPr>
              <a:t>In this case, Label ‘1’ indicates that the loan has been payed </a:t>
            </a:r>
            <a:r>
              <a:rPr lang="en-US" sz="1600" spc="-10" dirty="0" err="1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lang="en-US" sz="1600" spc="-1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lang="en-IN" sz="1600" spc="-10" dirty="0">
                <a:solidFill>
                  <a:srgbClr val="FFFFFF"/>
                </a:solidFill>
                <a:latin typeface="Calibri"/>
                <a:cs typeface="Calibri"/>
              </a:rPr>
              <a:t>non-defaulters.</a:t>
            </a: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endParaRPr lang="en-US" sz="16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endParaRPr lang="en-US" sz="16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>
                <a:solidFill>
                  <a:srgbClr val="FFFFFF"/>
                </a:solidFill>
                <a:latin typeface="Calibri"/>
                <a:cs typeface="Calibri"/>
              </a:rPr>
              <a:t>Label ‘0’ indicates that the loan has not been payed i.e. defaulter</a:t>
            </a:r>
            <a:endParaRPr sz="16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22%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78%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non-default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62297" y="98249"/>
            <a:ext cx="4892040" cy="4973797"/>
            <a:chOff x="3619500" y="74675"/>
            <a:chExt cx="4892040" cy="4359148"/>
          </a:xfrm>
        </p:grpSpPr>
        <p:sp>
          <p:nvSpPr>
            <p:cNvPr id="8" name="object 8"/>
            <p:cNvSpPr/>
            <p:nvPr/>
          </p:nvSpPr>
          <p:spPr>
            <a:xfrm>
              <a:off x="3619500" y="74675"/>
              <a:ext cx="4892040" cy="675640"/>
            </a:xfrm>
            <a:custGeom>
              <a:avLst/>
              <a:gdLst/>
              <a:ahLst/>
              <a:cxnLst/>
              <a:rect l="l" t="t" r="r" b="b"/>
              <a:pathLst>
                <a:path w="4892040" h="675640">
                  <a:moveTo>
                    <a:pt x="0" y="675132"/>
                  </a:moveTo>
                  <a:lnTo>
                    <a:pt x="4892040" y="675132"/>
                  </a:lnTo>
                  <a:lnTo>
                    <a:pt x="4892040" y="0"/>
                  </a:lnTo>
                  <a:lnTo>
                    <a:pt x="0" y="0"/>
                  </a:lnTo>
                  <a:lnTo>
                    <a:pt x="0" y="67513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500" y="740663"/>
              <a:ext cx="4892040" cy="3693160"/>
            </a:xfrm>
            <a:custGeom>
              <a:avLst/>
              <a:gdLst/>
              <a:ahLst/>
              <a:cxnLst/>
              <a:rect l="l" t="t" r="r" b="b"/>
              <a:pathLst>
                <a:path w="4892040" h="3693160">
                  <a:moveTo>
                    <a:pt x="0" y="3692652"/>
                  </a:moveTo>
                  <a:lnTo>
                    <a:pt x="4892040" y="3692652"/>
                  </a:lnTo>
                  <a:lnTo>
                    <a:pt x="4892040" y="0"/>
                  </a:lnTo>
                  <a:lnTo>
                    <a:pt x="0" y="0"/>
                  </a:lnTo>
                  <a:lnTo>
                    <a:pt x="0" y="36926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44010" y="4836972"/>
            <a:ext cx="285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(Screenshot: </a:t>
            </a:r>
            <a:r>
              <a:rPr sz="1200" spc="-30" dirty="0">
                <a:latin typeface="Calibri"/>
                <a:cs typeface="Calibri"/>
              </a:rPr>
              <a:t>Taken </a:t>
            </a:r>
            <a:r>
              <a:rPr sz="1200" spc="-5" dirty="0">
                <a:latin typeface="Calibri"/>
                <a:cs typeface="Calibri"/>
              </a:rPr>
              <a:t>during evaluation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process)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9DA02-F19F-4B5D-9289-02896752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97" y="23591"/>
            <a:ext cx="3872502" cy="818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81781A-94BF-4C51-BCC6-E9EA1C7D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97" y="943814"/>
            <a:ext cx="4892040" cy="41014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395" y="703580"/>
            <a:ext cx="3068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0" dirty="0"/>
              <a:t>Data</a:t>
            </a:r>
            <a:r>
              <a:rPr u="none" spc="-145" dirty="0"/>
              <a:t> </a:t>
            </a:r>
            <a:r>
              <a:rPr u="none" spc="-45" dirty="0"/>
              <a:t>Preprocessing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492567"/>
            <a:ext cx="8250555" cy="169277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Data set </a:t>
            </a:r>
            <a:r>
              <a:rPr sz="1500" dirty="0">
                <a:latin typeface="Calibri"/>
                <a:cs typeface="Calibri"/>
              </a:rPr>
              <a:t>is divided in </a:t>
            </a:r>
            <a:r>
              <a:rPr lang="en-IN" sz="1500" b="1" spc="-5" dirty="0">
                <a:latin typeface="Calibri"/>
                <a:cs typeface="Calibri"/>
              </a:rPr>
              <a:t>70</a:t>
            </a:r>
            <a:r>
              <a:rPr sz="1500" b="1" spc="-5" dirty="0">
                <a:latin typeface="Calibri"/>
                <a:cs typeface="Calibri"/>
              </a:rPr>
              <a:t>:</a:t>
            </a:r>
            <a:r>
              <a:rPr lang="en-IN" sz="1500" b="1" spc="-5" dirty="0">
                <a:latin typeface="Calibri"/>
                <a:cs typeface="Calibri"/>
              </a:rPr>
              <a:t>30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ratio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train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test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respectively.</a:t>
            </a:r>
            <a:endParaRPr lang="en-IN" sz="1500" dirty="0">
              <a:latin typeface="Calibri"/>
              <a:cs typeface="Calibri"/>
            </a:endParaRPr>
          </a:p>
          <a:p>
            <a:pPr marL="2984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500" b="1" spc="-5" dirty="0" err="1">
                <a:latin typeface="Calibri"/>
                <a:cs typeface="Calibri"/>
              </a:rPr>
              <a:t>msisdn</a:t>
            </a:r>
            <a:r>
              <a:rPr lang="en-IN" sz="1500" b="1" spc="-5" dirty="0">
                <a:latin typeface="Calibri"/>
                <a:cs typeface="Calibri"/>
              </a:rPr>
              <a:t>, </a:t>
            </a:r>
            <a:r>
              <a:rPr lang="en-IN" sz="1500" b="1" spc="-5" dirty="0" err="1">
                <a:latin typeface="Calibri"/>
                <a:cs typeface="Calibri"/>
              </a:rPr>
              <a:t>pdate</a:t>
            </a:r>
            <a:r>
              <a:rPr lang="en-IN" sz="1500" b="1" spc="-5" dirty="0">
                <a:latin typeface="Calibri"/>
                <a:cs typeface="Calibri"/>
              </a:rPr>
              <a:t>, </a:t>
            </a:r>
            <a:r>
              <a:rPr lang="en-IN" sz="1500" b="1" spc="-5" dirty="0" err="1">
                <a:latin typeface="Calibri"/>
                <a:cs typeface="Calibri"/>
              </a:rPr>
              <a:t>pcircle</a:t>
            </a:r>
            <a:r>
              <a:rPr lang="en-IN" sz="1500" b="1" spc="-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column</a:t>
            </a:r>
            <a:r>
              <a:rPr lang="en-IN" sz="1500" b="1" spc="-5" dirty="0">
                <a:latin typeface="Calibri"/>
                <a:cs typeface="Calibri"/>
              </a:rPr>
              <a:t>s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lang="en-IN" sz="1500" spc="-10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dropped </a:t>
            </a:r>
            <a:r>
              <a:rPr sz="1500" dirty="0">
                <a:latin typeface="Calibri"/>
                <a:cs typeface="Calibri"/>
              </a:rPr>
              <a:t>as its </a:t>
            </a:r>
            <a:r>
              <a:rPr sz="1500" spc="-5" dirty="0">
                <a:latin typeface="Calibri"/>
                <a:cs typeface="Calibri"/>
              </a:rPr>
              <a:t>unnecessary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dirty="0">
                <a:latin typeface="Calibri"/>
                <a:cs typeface="Calibri"/>
              </a:rPr>
              <a:t> modeling.</a:t>
            </a:r>
            <a:endParaRPr lang="en-IN" sz="1500" dirty="0">
              <a:latin typeface="Calibri"/>
              <a:cs typeface="Calibri"/>
            </a:endParaRPr>
          </a:p>
          <a:p>
            <a:pPr marL="2984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No Null </a:t>
            </a:r>
            <a:r>
              <a:rPr sz="1500" spc="-5" dirty="0">
                <a:latin typeface="Calibri"/>
                <a:cs typeface="Calibri"/>
              </a:rPr>
              <a:t>values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dataset.</a:t>
            </a:r>
            <a:endParaRPr lang="en-IN" sz="1500" dirty="0">
              <a:latin typeface="Calibri"/>
              <a:cs typeface="Calibri"/>
            </a:endParaRPr>
          </a:p>
          <a:p>
            <a:pPr marL="298450" indent="-28575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IN" sz="1500" b="1" spc="-5" dirty="0">
                <a:latin typeface="Calibri"/>
                <a:cs typeface="Calibri"/>
              </a:rPr>
              <a:t>Standard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Scaler </a:t>
            </a:r>
            <a:r>
              <a:rPr sz="1500" dirty="0">
                <a:latin typeface="Calibri"/>
                <a:cs typeface="Calibri"/>
              </a:rPr>
              <a:t>– </a:t>
            </a:r>
            <a:r>
              <a:rPr lang="en-US" sz="1500" spc="-5" dirty="0">
                <a:latin typeface="Calibri"/>
                <a:cs typeface="Calibri"/>
              </a:rPr>
              <a:t>Shifts the distribution of each attribute to have a mean of zero and a standard deviation of one. It is useful to standardize attributes for a model that relies on the distribution of attributes such as Gaussian processes.</a:t>
            </a:r>
            <a:endParaRPr sz="1500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F2F983-6938-4606-85C9-9BCC13842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824938"/>
              </p:ext>
            </p:extLst>
          </p:nvPr>
        </p:nvGraphicFramePr>
        <p:xfrm>
          <a:off x="1813335" y="285750"/>
          <a:ext cx="6477805" cy="222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E075C23-D996-4C5D-97F3-063166BD1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91898"/>
              </p:ext>
            </p:extLst>
          </p:nvPr>
        </p:nvGraphicFramePr>
        <p:xfrm>
          <a:off x="1905000" y="2724150"/>
          <a:ext cx="6477804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8222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</TotalTime>
  <Words>886</Words>
  <Application>Microsoft Office PowerPoint</Application>
  <PresentationFormat>On-screen Show (16:9)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Wingdings</vt:lpstr>
      <vt:lpstr>Gallery</vt:lpstr>
      <vt:lpstr>Micro-Credit Defaulter Model Using Machine Learning Techniques</vt:lpstr>
      <vt:lpstr>PowerPoint Presentation</vt:lpstr>
      <vt:lpstr>Overview</vt:lpstr>
      <vt:lpstr>Goal</vt:lpstr>
      <vt:lpstr>Process Design</vt:lpstr>
      <vt:lpstr>  Approach Design </vt:lpstr>
      <vt:lpstr>Dataset overview</vt:lpstr>
      <vt:lpstr>Data Preprocessing</vt:lpstr>
      <vt:lpstr>PowerPoint Presentation</vt:lpstr>
      <vt:lpstr>Evaluation Process</vt:lpstr>
      <vt:lpstr>Confusion Metrics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cp:lastModifiedBy>Anusindhuja Galidevara</cp:lastModifiedBy>
  <cp:revision>18</cp:revision>
  <dcterms:created xsi:type="dcterms:W3CDTF">2020-11-13T16:30:15Z</dcterms:created>
  <dcterms:modified xsi:type="dcterms:W3CDTF">2020-11-13T19:12:35Z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2020-11-13T00:00:00Z</vt:filetime>
  </property>
</Properties>
</file>