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60" r:id="rId5"/>
    <p:sldId id="262" r:id="rId6"/>
    <p:sldId id="263" r:id="rId7"/>
    <p:sldId id="274" r:id="rId8"/>
    <p:sldId id="265" r:id="rId9"/>
    <p:sldId id="275"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BDEB53-1616-4F24-9715-7CE3FDCB8E50}">
          <p14:sldIdLst>
            <p14:sldId id="256"/>
            <p14:sldId id="257"/>
            <p14:sldId id="258"/>
            <p14:sldId id="260"/>
            <p14:sldId id="262"/>
            <p14:sldId id="263"/>
            <p14:sldId id="274"/>
            <p14:sldId id="265"/>
            <p14:sldId id="275"/>
            <p14:sldId id="270"/>
            <p14:sldId id="271"/>
            <p14:sldId id="272"/>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sindhuja Galidevara" initials="AG" lastIdx="2" clrIdx="0">
    <p:extLst>
      <p:ext uri="{19B8F6BF-5375-455C-9EA6-DF929625EA0E}">
        <p15:presenceInfo xmlns:p15="http://schemas.microsoft.com/office/powerpoint/2012/main" userId="b90cabebe711c3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66808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19682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672199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473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78069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461913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05819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51915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899352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888018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933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72325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42052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0BFFE-8F55-4F6D-B913-E7C050526394}"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3894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0BFFE-8F55-4F6D-B913-E7C050526394}"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90308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10710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88089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F10BFFE-8F55-4F6D-B913-E7C050526394}" type="datetimeFigureOut">
              <a:rPr lang="en-IN" smtClean="0"/>
              <a:t>06-12-2020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98721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18913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10BFFE-8F55-4F6D-B913-E7C050526394}" type="datetimeFigureOut">
              <a:rPr lang="en-IN" smtClean="0"/>
              <a:t>06-12-2020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B4927B-46F7-41B3-A333-A086EB13AB83}" type="slidenum">
              <a:rPr lang="en-IN" smtClean="0"/>
              <a:t>‹#›</a:t>
            </a:fld>
            <a:endParaRPr lang="en-IN"/>
          </a:p>
        </p:txBody>
      </p:sp>
    </p:spTree>
    <p:extLst>
      <p:ext uri="{BB962C8B-B14F-4D97-AF65-F5344CB8AC3E}">
        <p14:creationId xmlns:p14="http://schemas.microsoft.com/office/powerpoint/2010/main" val="168703563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4072DC-A36C-4347-BF9B-974347740878}"/>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lnSpc>
                <a:spcPct val="90000"/>
              </a:lnSpc>
            </a:pPr>
            <a:r>
              <a:rPr lang="en-US" sz="5000" b="1" i="1" kern="1200" dirty="0">
                <a:solidFill>
                  <a:schemeClr val="tx2"/>
                </a:solidFill>
                <a:latin typeface="Calibri" panose="020F0502020204030204" pitchFamily="34" charset="0"/>
                <a:cs typeface="Calibri" panose="020F0502020204030204" pitchFamily="34" charset="0"/>
              </a:rPr>
              <a:t>MALIGNANT COMMENTS CLASSIFICATION</a:t>
            </a:r>
            <a:br>
              <a:rPr lang="en-US" sz="5000" b="1" i="1" kern="1200" dirty="0">
                <a:solidFill>
                  <a:schemeClr val="tx2"/>
                </a:solidFill>
                <a:latin typeface="Calibri" panose="020F0502020204030204" pitchFamily="34" charset="0"/>
                <a:cs typeface="Calibri" panose="020F0502020204030204" pitchFamily="34" charset="0"/>
              </a:rPr>
            </a:br>
            <a:r>
              <a:rPr lang="en-US" sz="5000" b="1" i="1" kern="1200" dirty="0">
                <a:solidFill>
                  <a:schemeClr val="tx2"/>
                </a:solidFill>
                <a:latin typeface="Calibri" panose="020F0502020204030204" pitchFamily="34" charset="0"/>
                <a:cs typeface="Calibri" panose="020F0502020204030204" pitchFamily="34" charset="0"/>
              </a:rPr>
              <a:t>Using </a:t>
            </a:r>
            <a:br>
              <a:rPr lang="en-US" sz="5000" b="1" i="1" kern="1200" dirty="0">
                <a:solidFill>
                  <a:schemeClr val="tx2"/>
                </a:solidFill>
                <a:latin typeface="Calibri" panose="020F0502020204030204" pitchFamily="34" charset="0"/>
                <a:cs typeface="Calibri" panose="020F0502020204030204" pitchFamily="34" charset="0"/>
              </a:rPr>
            </a:br>
            <a:r>
              <a:rPr lang="en-US" sz="5000" b="1" i="1" kern="1200" dirty="0">
                <a:solidFill>
                  <a:schemeClr val="tx2"/>
                </a:solidFill>
                <a:latin typeface="Calibri" panose="020F0502020204030204" pitchFamily="34" charset="0"/>
                <a:cs typeface="Calibri" panose="020F0502020204030204" pitchFamily="34" charset="0"/>
              </a:rPr>
              <a:t>Machine Learning Techniques</a:t>
            </a:r>
          </a:p>
        </p:txBody>
      </p:sp>
    </p:spTree>
    <p:extLst>
      <p:ext uri="{BB962C8B-B14F-4D97-AF65-F5344CB8AC3E}">
        <p14:creationId xmlns:p14="http://schemas.microsoft.com/office/powerpoint/2010/main" val="156795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2873-FB8F-41A7-B978-84422F5D17E9}"/>
              </a:ext>
            </a:extLst>
          </p:cNvPr>
          <p:cNvSpPr>
            <a:spLocks noGrp="1"/>
          </p:cNvSpPr>
          <p:nvPr>
            <p:ph type="title"/>
          </p:nvPr>
        </p:nvSpPr>
        <p:spPr>
          <a:xfrm>
            <a:off x="5411931" y="452718"/>
            <a:ext cx="4638903" cy="1400530"/>
          </a:xfrm>
        </p:spPr>
        <p:txBody>
          <a:bodyPr>
            <a:normAutofit/>
          </a:bodyPr>
          <a:lstStyle/>
          <a:p>
            <a:r>
              <a:rPr lang="en-IN" b="1" i="1" spc="-50">
                <a:latin typeface="Calibri" panose="020F0502020204030204" pitchFamily="34" charset="0"/>
                <a:cs typeface="Calibri" panose="020F0502020204030204" pitchFamily="34" charset="0"/>
              </a:rPr>
              <a:t>Evaluation</a:t>
            </a:r>
            <a:r>
              <a:rPr lang="en-IN" b="1" i="1" spc="-135">
                <a:latin typeface="Calibri" panose="020F0502020204030204" pitchFamily="34" charset="0"/>
                <a:cs typeface="Calibri" panose="020F0502020204030204" pitchFamily="34" charset="0"/>
              </a:rPr>
              <a:t> </a:t>
            </a:r>
            <a:r>
              <a:rPr lang="en-IN" b="1" i="1" spc="-45">
                <a:latin typeface="Calibri" panose="020F0502020204030204" pitchFamily="34" charset="0"/>
                <a:cs typeface="Calibri" panose="020F0502020204030204" pitchFamily="34" charset="0"/>
              </a:rPr>
              <a:t>Process</a:t>
            </a:r>
            <a:endParaRPr lang="en-IN" b="1" i="1"/>
          </a:p>
        </p:txBody>
      </p:sp>
      <p:sp>
        <p:nvSpPr>
          <p:cNvPr id="3" name="Content Placeholder 2">
            <a:extLst>
              <a:ext uri="{FF2B5EF4-FFF2-40B4-BE49-F238E27FC236}">
                <a16:creationId xmlns:a16="http://schemas.microsoft.com/office/drawing/2014/main" id="{841E011D-9DB0-4B7B-8015-47BD866F46F8}"/>
              </a:ext>
            </a:extLst>
          </p:cNvPr>
          <p:cNvSpPr>
            <a:spLocks noGrp="1"/>
          </p:cNvSpPr>
          <p:nvPr>
            <p:ph sz="quarter" idx="13"/>
          </p:nvPr>
        </p:nvSpPr>
        <p:spPr>
          <a:xfrm>
            <a:off x="5410950" y="2052918"/>
            <a:ext cx="4638903" cy="4195481"/>
          </a:xfrm>
        </p:spPr>
        <p:txBody>
          <a:bodyPr>
            <a:normAutofit/>
          </a:bodyPr>
          <a:lstStyle/>
          <a:p>
            <a:pPr marL="0" indent="0">
              <a:lnSpc>
                <a:spcPct val="90000"/>
              </a:lnSpc>
              <a:spcBef>
                <a:spcPts val="1180"/>
              </a:spcBef>
              <a:buNone/>
            </a:pPr>
            <a:r>
              <a:rPr lang="en-US" sz="1600" spc="-20">
                <a:latin typeface="Calibri Light"/>
                <a:cs typeface="Calibri Light"/>
              </a:rPr>
              <a:t>Evaluation</a:t>
            </a:r>
            <a:r>
              <a:rPr lang="en-US" sz="1600" spc="-75">
                <a:latin typeface="Calibri Light"/>
                <a:cs typeface="Calibri Light"/>
              </a:rPr>
              <a:t> </a:t>
            </a:r>
            <a:r>
              <a:rPr lang="en-US" sz="1600" spc="-15">
                <a:latin typeface="Calibri Light"/>
                <a:cs typeface="Calibri Light"/>
              </a:rPr>
              <a:t>Metrics:</a:t>
            </a:r>
            <a:endParaRPr lang="en-US" sz="1600">
              <a:latin typeface="Calibri Light"/>
              <a:cs typeface="Calibri Light"/>
            </a:endParaRPr>
          </a:p>
          <a:p>
            <a:pPr marL="376555" indent="-285750">
              <a:lnSpc>
                <a:spcPct val="90000"/>
              </a:lnSpc>
              <a:spcBef>
                <a:spcPts val="1380"/>
              </a:spcBef>
              <a:buClr>
                <a:schemeClr val="accent1">
                  <a:lumMod val="75000"/>
                </a:schemeClr>
              </a:buClr>
              <a:buSzPct val="120000"/>
              <a:tabLst>
                <a:tab pos="434340" algn="l"/>
                <a:tab pos="434975" algn="l"/>
              </a:tabLst>
            </a:pPr>
            <a:r>
              <a:rPr lang="en-US" sz="1600" b="1" spc="-10">
                <a:latin typeface="Calibri"/>
                <a:cs typeface="Calibri"/>
              </a:rPr>
              <a:t>Accuracy: </a:t>
            </a:r>
            <a:r>
              <a:rPr lang="en-US" sz="1600" spc="-5">
                <a:latin typeface="Calibri"/>
                <a:cs typeface="Calibri"/>
              </a:rPr>
              <a:t>Accuracy determine how often </a:t>
            </a:r>
            <a:r>
              <a:rPr lang="en-US" sz="1600">
                <a:latin typeface="Calibri"/>
                <a:cs typeface="Calibri"/>
              </a:rPr>
              <a:t>the model </a:t>
            </a:r>
            <a:r>
              <a:rPr lang="en-US" sz="1600" spc="-5">
                <a:latin typeface="Calibri"/>
                <a:cs typeface="Calibri"/>
              </a:rPr>
              <a:t>predicts </a:t>
            </a:r>
            <a:r>
              <a:rPr lang="en-US" sz="1600" spc="-10">
                <a:latin typeface="Calibri"/>
                <a:cs typeface="Calibri"/>
              </a:rPr>
              <a:t>default </a:t>
            </a:r>
            <a:r>
              <a:rPr lang="en-US" sz="1600">
                <a:latin typeface="Calibri"/>
                <a:cs typeface="Calibri"/>
              </a:rPr>
              <a:t>and </a:t>
            </a:r>
            <a:r>
              <a:rPr lang="en-US" sz="1600" spc="-5">
                <a:latin typeface="Calibri"/>
                <a:cs typeface="Calibri"/>
              </a:rPr>
              <a:t>non-default</a:t>
            </a:r>
            <a:r>
              <a:rPr lang="en-US" sz="1600" spc="25">
                <a:latin typeface="Calibri"/>
                <a:cs typeface="Calibri"/>
              </a:rPr>
              <a:t> </a:t>
            </a:r>
            <a:r>
              <a:rPr lang="en-US" sz="1600" spc="-15">
                <a:latin typeface="Calibri"/>
                <a:cs typeface="Calibri"/>
              </a:rPr>
              <a:t>correctly.</a:t>
            </a:r>
          </a:p>
          <a:p>
            <a:pPr marL="376555" indent="-285750">
              <a:lnSpc>
                <a:spcPct val="90000"/>
              </a:lnSpc>
              <a:spcBef>
                <a:spcPts val="1380"/>
              </a:spcBef>
              <a:buClr>
                <a:schemeClr val="accent1">
                  <a:lumMod val="75000"/>
                </a:schemeClr>
              </a:buClr>
              <a:buSzPct val="120000"/>
              <a:tabLst>
                <a:tab pos="434340" algn="l"/>
                <a:tab pos="434975" algn="l"/>
              </a:tabLst>
            </a:pPr>
            <a:r>
              <a:rPr lang="en-US" sz="1600" b="1" spc="-5">
                <a:latin typeface="Calibri"/>
                <a:cs typeface="Calibri"/>
              </a:rPr>
              <a:t>Precision: </a:t>
            </a:r>
            <a:r>
              <a:rPr lang="en-US" sz="1600" spc="-5">
                <a:latin typeface="Calibri"/>
                <a:cs typeface="Calibri"/>
              </a:rPr>
              <a:t>Precision calculates whenever our </a:t>
            </a:r>
            <a:r>
              <a:rPr lang="en-US" sz="1600">
                <a:latin typeface="Calibri"/>
                <a:cs typeface="Calibri"/>
              </a:rPr>
              <a:t>models </a:t>
            </a:r>
            <a:r>
              <a:rPr lang="en-US" sz="1600" spc="-5">
                <a:latin typeface="Calibri"/>
                <a:cs typeface="Calibri"/>
              </a:rPr>
              <a:t>predicts </a:t>
            </a:r>
            <a:r>
              <a:rPr lang="en-US" sz="1600">
                <a:latin typeface="Calibri"/>
                <a:cs typeface="Calibri"/>
              </a:rPr>
              <a:t>it is </a:t>
            </a:r>
            <a:r>
              <a:rPr lang="en-US" sz="1600" spc="-10">
                <a:latin typeface="Calibri"/>
                <a:cs typeface="Calibri"/>
              </a:rPr>
              <a:t>default </a:t>
            </a:r>
            <a:r>
              <a:rPr lang="en-US" sz="1600" spc="-5">
                <a:latin typeface="Calibri"/>
                <a:cs typeface="Calibri"/>
              </a:rPr>
              <a:t>how often </a:t>
            </a:r>
            <a:r>
              <a:rPr lang="en-US" sz="1600">
                <a:latin typeface="Calibri"/>
                <a:cs typeface="Calibri"/>
              </a:rPr>
              <a:t>it is </a:t>
            </a:r>
            <a:r>
              <a:rPr lang="en-US" sz="1600" spc="-5">
                <a:latin typeface="Calibri"/>
                <a:cs typeface="Calibri"/>
              </a:rPr>
              <a:t>correct.</a:t>
            </a:r>
            <a:endParaRPr lang="en-US" sz="1600">
              <a:latin typeface="Calibri"/>
              <a:cs typeface="Calibri"/>
            </a:endParaRPr>
          </a:p>
          <a:p>
            <a:pPr marL="376555" indent="-285750">
              <a:lnSpc>
                <a:spcPct val="90000"/>
              </a:lnSpc>
              <a:spcBef>
                <a:spcPts val="1380"/>
              </a:spcBef>
              <a:buClr>
                <a:schemeClr val="accent1">
                  <a:lumMod val="75000"/>
                </a:schemeClr>
              </a:buClr>
              <a:buSzPct val="120000"/>
              <a:tabLst>
                <a:tab pos="434340" algn="l"/>
                <a:tab pos="434975" algn="l"/>
              </a:tabLst>
            </a:pPr>
            <a:r>
              <a:rPr lang="en-US" sz="1600" b="1" spc="-10">
                <a:latin typeface="Calibri"/>
                <a:cs typeface="Calibri"/>
              </a:rPr>
              <a:t>Recall: </a:t>
            </a:r>
            <a:r>
              <a:rPr lang="en-US" sz="1600" spc="-10">
                <a:latin typeface="Calibri"/>
                <a:cs typeface="Calibri"/>
              </a:rPr>
              <a:t>Recall regulate </a:t>
            </a:r>
            <a:r>
              <a:rPr lang="en-US" sz="1600">
                <a:latin typeface="Calibri"/>
                <a:cs typeface="Calibri"/>
              </a:rPr>
              <a:t>the actual </a:t>
            </a:r>
            <a:r>
              <a:rPr lang="en-US" sz="1600" spc="-10">
                <a:latin typeface="Calibri"/>
                <a:cs typeface="Calibri"/>
              </a:rPr>
              <a:t>default </a:t>
            </a:r>
            <a:r>
              <a:rPr lang="en-US" sz="1600" spc="-5">
                <a:latin typeface="Calibri"/>
                <a:cs typeface="Calibri"/>
              </a:rPr>
              <a:t>that </a:t>
            </a:r>
            <a:r>
              <a:rPr lang="en-US" sz="1600">
                <a:latin typeface="Calibri"/>
                <a:cs typeface="Calibri"/>
              </a:rPr>
              <a:t>the model is actually</a:t>
            </a:r>
            <a:r>
              <a:rPr lang="en-US" sz="1600" spc="-70">
                <a:latin typeface="Calibri"/>
                <a:cs typeface="Calibri"/>
              </a:rPr>
              <a:t> </a:t>
            </a:r>
            <a:r>
              <a:rPr lang="en-US" sz="1600" spc="-5">
                <a:latin typeface="Calibri"/>
                <a:cs typeface="Calibri"/>
              </a:rPr>
              <a:t>predict.</a:t>
            </a:r>
            <a:endParaRPr lang="en-US" sz="1600">
              <a:latin typeface="Calibri"/>
              <a:cs typeface="Calibri"/>
            </a:endParaRPr>
          </a:p>
          <a:p>
            <a:pPr marL="376555" indent="-285750">
              <a:lnSpc>
                <a:spcPct val="90000"/>
              </a:lnSpc>
              <a:spcBef>
                <a:spcPts val="1380"/>
              </a:spcBef>
              <a:buClr>
                <a:schemeClr val="accent1">
                  <a:lumMod val="75000"/>
                </a:schemeClr>
              </a:buClr>
              <a:buSzPct val="120000"/>
              <a:tabLst>
                <a:tab pos="434340" algn="l"/>
                <a:tab pos="434975" algn="l"/>
              </a:tabLst>
            </a:pPr>
            <a:r>
              <a:rPr lang="en-US" sz="1600" b="1" spc="-5">
                <a:latin typeface="Calibri"/>
                <a:cs typeface="Calibri"/>
              </a:rPr>
              <a:t>Precision </a:t>
            </a:r>
            <a:r>
              <a:rPr lang="en-US" sz="1600" b="1" spc="-10">
                <a:latin typeface="Calibri"/>
                <a:cs typeface="Calibri"/>
              </a:rPr>
              <a:t>Recall </a:t>
            </a:r>
            <a:r>
              <a:rPr lang="en-US" sz="1600" b="1" spc="-5">
                <a:latin typeface="Calibri"/>
                <a:cs typeface="Calibri"/>
              </a:rPr>
              <a:t>Curve: </a:t>
            </a:r>
            <a:r>
              <a:rPr lang="en-US" sz="1600" spc="-5">
                <a:latin typeface="Calibri"/>
                <a:cs typeface="Calibri"/>
              </a:rPr>
              <a:t>PRC </a:t>
            </a:r>
            <a:r>
              <a:rPr lang="en-US" sz="1600">
                <a:latin typeface="Calibri"/>
                <a:cs typeface="Calibri"/>
              </a:rPr>
              <a:t>will </a:t>
            </a:r>
            <a:r>
              <a:rPr lang="en-US" sz="1600" spc="-5">
                <a:latin typeface="Calibri"/>
                <a:cs typeface="Calibri"/>
              </a:rPr>
              <a:t>display </a:t>
            </a:r>
            <a:r>
              <a:rPr lang="en-US" sz="1600">
                <a:latin typeface="Calibri"/>
                <a:cs typeface="Calibri"/>
              </a:rPr>
              <a:t>the </a:t>
            </a:r>
            <a:r>
              <a:rPr lang="en-US" sz="1600" spc="-10">
                <a:latin typeface="Calibri"/>
                <a:cs typeface="Calibri"/>
              </a:rPr>
              <a:t>tradeoff between </a:t>
            </a:r>
            <a:r>
              <a:rPr lang="en-US" sz="1600" spc="-5">
                <a:latin typeface="Calibri"/>
                <a:cs typeface="Calibri"/>
              </a:rPr>
              <a:t>precision </a:t>
            </a:r>
            <a:r>
              <a:rPr lang="en-US" sz="1600">
                <a:latin typeface="Calibri"/>
                <a:cs typeface="Calibri"/>
              </a:rPr>
              <a:t>and </a:t>
            </a:r>
            <a:r>
              <a:rPr lang="en-US" sz="1600" spc="-10">
                <a:latin typeface="Calibri"/>
                <a:cs typeface="Calibri"/>
              </a:rPr>
              <a:t>recall</a:t>
            </a:r>
            <a:r>
              <a:rPr lang="en-US" sz="1600" spc="30">
                <a:latin typeface="Calibri"/>
                <a:cs typeface="Calibri"/>
              </a:rPr>
              <a:t> </a:t>
            </a:r>
            <a:r>
              <a:rPr lang="en-US" sz="1600" spc="-5">
                <a:latin typeface="Calibri"/>
                <a:cs typeface="Calibri"/>
              </a:rPr>
              <a:t>threshold.</a:t>
            </a:r>
          </a:p>
          <a:p>
            <a:pPr marL="376555" indent="-285750">
              <a:lnSpc>
                <a:spcPct val="90000"/>
              </a:lnSpc>
              <a:spcBef>
                <a:spcPts val="1380"/>
              </a:spcBef>
              <a:buClr>
                <a:schemeClr val="accent1">
                  <a:lumMod val="75000"/>
                </a:schemeClr>
              </a:buClr>
              <a:buSzPct val="120000"/>
              <a:tabLst>
                <a:tab pos="434340" algn="l"/>
                <a:tab pos="434975" algn="l"/>
              </a:tabLst>
            </a:pPr>
            <a:r>
              <a:rPr lang="en-US" sz="1600" b="1" spc="-5">
                <a:latin typeface="Calibri"/>
                <a:cs typeface="Calibri"/>
              </a:rPr>
              <a:t>Log loss</a:t>
            </a:r>
            <a:r>
              <a:rPr lang="en-US" sz="1600" spc="-5">
                <a:latin typeface="Calibri"/>
                <a:cs typeface="Calibri"/>
              </a:rPr>
              <a:t>: loss is a number indicating how bad the model's prediction was on a single example. If the model's prediction is perfect, the loss is zero; otherwise, the loss is greater.</a:t>
            </a:r>
          </a:p>
          <a:p>
            <a:pPr>
              <a:lnSpc>
                <a:spcPct val="90000"/>
              </a:lnSpc>
            </a:pPr>
            <a:endParaRPr lang="en-IN" sz="1600"/>
          </a:p>
        </p:txBody>
      </p:sp>
      <p:pic>
        <p:nvPicPr>
          <p:cNvPr id="35" name="Picture 4">
            <a:extLst>
              <a:ext uri="{FF2B5EF4-FFF2-40B4-BE49-F238E27FC236}">
                <a16:creationId xmlns:a16="http://schemas.microsoft.com/office/drawing/2014/main" id="{A72184CD-0DC3-4AE2-8DCF-80A6DBF50EC1}"/>
              </a:ext>
            </a:extLst>
          </p:cNvPr>
          <p:cNvPicPr>
            <a:picLocks noChangeAspect="1"/>
          </p:cNvPicPr>
          <p:nvPr/>
        </p:nvPicPr>
        <p:blipFill rotWithShape="1">
          <a:blip r:embed="rId3"/>
          <a:srcRect l="32659" r="18936"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263925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BAB3F-36D6-49C9-B6C8-DEE68926F1A3}"/>
              </a:ext>
            </a:extLst>
          </p:cNvPr>
          <p:cNvSpPr>
            <a:spLocks noGrp="1"/>
          </p:cNvSpPr>
          <p:nvPr>
            <p:ph type="title"/>
          </p:nvPr>
        </p:nvSpPr>
        <p:spPr>
          <a:xfrm>
            <a:off x="635223" y="629266"/>
            <a:ext cx="3116690" cy="5594554"/>
          </a:xfrm>
        </p:spPr>
        <p:txBody>
          <a:bodyPr anchor="ctr">
            <a:normAutofit/>
          </a:bodyPr>
          <a:lstStyle/>
          <a:p>
            <a:r>
              <a:rPr lang="en-IN" sz="4800" b="1" i="1" spc="-35">
                <a:solidFill>
                  <a:srgbClr val="EBEBEB"/>
                </a:solidFill>
                <a:latin typeface="Calibri" panose="020F0502020204030204" pitchFamily="34" charset="0"/>
                <a:cs typeface="Calibri" panose="020F0502020204030204" pitchFamily="34" charset="0"/>
              </a:rPr>
              <a:t>Confusion</a:t>
            </a:r>
            <a:r>
              <a:rPr lang="en-IN" sz="4800" b="1" i="1" spc="-125">
                <a:solidFill>
                  <a:srgbClr val="EBEBEB"/>
                </a:solidFill>
                <a:latin typeface="Calibri" panose="020F0502020204030204" pitchFamily="34" charset="0"/>
                <a:cs typeface="Calibri" panose="020F0502020204030204" pitchFamily="34" charset="0"/>
              </a:rPr>
              <a:t> </a:t>
            </a:r>
            <a:r>
              <a:rPr lang="en-IN" sz="4800" b="1" i="1" spc="-35">
                <a:solidFill>
                  <a:srgbClr val="EBEBEB"/>
                </a:solidFill>
                <a:latin typeface="Calibri" panose="020F0502020204030204" pitchFamily="34" charset="0"/>
                <a:cs typeface="Calibri" panose="020F0502020204030204" pitchFamily="34" charset="0"/>
              </a:rPr>
              <a:t>Metrics</a:t>
            </a:r>
            <a:endParaRPr lang="en-IN" sz="4800" b="1" i="1">
              <a:solidFill>
                <a:srgbClr val="EBEBEB"/>
              </a:solidFill>
            </a:endParaRPr>
          </a:p>
        </p:txBody>
      </p:sp>
      <p:sp>
        <p:nvSpPr>
          <p:cNvPr id="18"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4">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6712E81-77C3-46B5-BE68-280427F26E50}"/>
              </a:ext>
            </a:extLst>
          </p:cNvPr>
          <p:cNvSpPr>
            <a:spLocks noGrp="1"/>
          </p:cNvSpPr>
          <p:nvPr>
            <p:ph sz="quarter" idx="13"/>
          </p:nvPr>
        </p:nvSpPr>
        <p:spPr>
          <a:xfrm>
            <a:off x="5048452" y="1410458"/>
            <a:ext cx="6495847" cy="2589913"/>
          </a:xfrm>
        </p:spPr>
        <p:txBody>
          <a:bodyPr>
            <a:normAutofit/>
          </a:bodyPr>
          <a:lstStyle/>
          <a:p>
            <a:pPr marL="12700">
              <a:lnSpc>
                <a:spcPct val="90000"/>
              </a:lnSpc>
              <a:spcBef>
                <a:spcPts val="1030"/>
              </a:spcBef>
            </a:pPr>
            <a:r>
              <a:rPr lang="en-US" b="1" spc="-25">
                <a:latin typeface="Calibri"/>
                <a:cs typeface="Calibri"/>
              </a:rPr>
              <a:t>True </a:t>
            </a:r>
            <a:r>
              <a:rPr lang="en-US" b="1" spc="-5">
                <a:latin typeface="Calibri"/>
                <a:cs typeface="Calibri"/>
              </a:rPr>
              <a:t>Positive </a:t>
            </a:r>
            <a:r>
              <a:rPr lang="en-US">
                <a:latin typeface="Calibri"/>
                <a:cs typeface="Calibri"/>
              </a:rPr>
              <a:t>– A </a:t>
            </a:r>
            <a:r>
              <a:rPr lang="en-US" spc="-5">
                <a:latin typeface="Calibri"/>
                <a:cs typeface="Calibri"/>
              </a:rPr>
              <a:t>person who </a:t>
            </a:r>
            <a:r>
              <a:rPr lang="en-US">
                <a:latin typeface="Calibri"/>
                <a:cs typeface="Calibri"/>
              </a:rPr>
              <a:t>is </a:t>
            </a:r>
            <a:r>
              <a:rPr lang="en-US" spc="-10">
                <a:latin typeface="Calibri"/>
                <a:cs typeface="Calibri"/>
              </a:rPr>
              <a:t>defaulter </a:t>
            </a:r>
            <a:r>
              <a:rPr lang="en-US">
                <a:latin typeface="Calibri"/>
                <a:cs typeface="Calibri"/>
              </a:rPr>
              <a:t>and </a:t>
            </a:r>
            <a:r>
              <a:rPr lang="en-US" spc="-10">
                <a:latin typeface="Calibri"/>
                <a:cs typeface="Calibri"/>
              </a:rPr>
              <a:t>predicted </a:t>
            </a:r>
            <a:r>
              <a:rPr lang="en-US">
                <a:latin typeface="Calibri"/>
                <a:cs typeface="Calibri"/>
              </a:rPr>
              <a:t>as</a:t>
            </a:r>
            <a:r>
              <a:rPr lang="en-US" spc="-85">
                <a:latin typeface="Calibri"/>
                <a:cs typeface="Calibri"/>
              </a:rPr>
              <a:t> </a:t>
            </a:r>
            <a:r>
              <a:rPr lang="en-US" spc="-20">
                <a:latin typeface="Calibri"/>
                <a:cs typeface="Calibri"/>
              </a:rPr>
              <a:t>defaulter</a:t>
            </a:r>
            <a:r>
              <a:rPr lang="en-US" b="1" spc="-20">
                <a:latin typeface="Calibri"/>
                <a:cs typeface="Calibri"/>
              </a:rPr>
              <a:t>.</a:t>
            </a:r>
            <a:endParaRPr lang="en-US">
              <a:latin typeface="Calibri"/>
              <a:cs typeface="Calibri"/>
            </a:endParaRPr>
          </a:p>
          <a:p>
            <a:pPr marL="12700" marR="5080">
              <a:lnSpc>
                <a:spcPct val="90000"/>
              </a:lnSpc>
              <a:spcBef>
                <a:spcPts val="15"/>
              </a:spcBef>
            </a:pPr>
            <a:r>
              <a:rPr lang="en-US" b="1" spc="-25">
                <a:latin typeface="Calibri"/>
                <a:cs typeface="Calibri"/>
              </a:rPr>
              <a:t>True </a:t>
            </a:r>
            <a:r>
              <a:rPr lang="en-US" b="1" spc="-10">
                <a:latin typeface="Calibri"/>
                <a:cs typeface="Calibri"/>
              </a:rPr>
              <a:t>Negative </a:t>
            </a:r>
            <a:r>
              <a:rPr lang="en-US">
                <a:latin typeface="Calibri"/>
                <a:cs typeface="Calibri"/>
              </a:rPr>
              <a:t>– A </a:t>
            </a:r>
            <a:r>
              <a:rPr lang="en-US" spc="-10">
                <a:latin typeface="Calibri"/>
                <a:cs typeface="Calibri"/>
              </a:rPr>
              <a:t>person </a:t>
            </a:r>
            <a:r>
              <a:rPr lang="en-US" spc="-5">
                <a:latin typeface="Calibri"/>
                <a:cs typeface="Calibri"/>
              </a:rPr>
              <a:t>who </a:t>
            </a:r>
            <a:r>
              <a:rPr lang="en-US">
                <a:latin typeface="Calibri"/>
                <a:cs typeface="Calibri"/>
              </a:rPr>
              <a:t>is </a:t>
            </a:r>
            <a:r>
              <a:rPr lang="en-US" spc="-5">
                <a:latin typeface="Calibri"/>
                <a:cs typeface="Calibri"/>
              </a:rPr>
              <a:t>non-defaulter </a:t>
            </a:r>
            <a:r>
              <a:rPr lang="en-US">
                <a:latin typeface="Calibri"/>
                <a:cs typeface="Calibri"/>
              </a:rPr>
              <a:t>and </a:t>
            </a:r>
            <a:r>
              <a:rPr lang="en-US" spc="-5">
                <a:latin typeface="Calibri"/>
                <a:cs typeface="Calibri"/>
              </a:rPr>
              <a:t>predicted </a:t>
            </a:r>
            <a:r>
              <a:rPr lang="en-US">
                <a:latin typeface="Calibri"/>
                <a:cs typeface="Calibri"/>
              </a:rPr>
              <a:t>as </a:t>
            </a:r>
            <a:r>
              <a:rPr lang="en-US" spc="-15">
                <a:latin typeface="Calibri"/>
                <a:cs typeface="Calibri"/>
              </a:rPr>
              <a:t>non-defaulter.  </a:t>
            </a:r>
          </a:p>
          <a:p>
            <a:pPr marL="12700" marR="5080">
              <a:lnSpc>
                <a:spcPct val="90000"/>
              </a:lnSpc>
              <a:spcBef>
                <a:spcPts val="15"/>
              </a:spcBef>
            </a:pPr>
            <a:r>
              <a:rPr lang="en-US" b="1" spc="-10">
                <a:latin typeface="Calibri"/>
                <a:cs typeface="Calibri"/>
              </a:rPr>
              <a:t>False Positive </a:t>
            </a:r>
            <a:r>
              <a:rPr lang="en-US">
                <a:latin typeface="Calibri"/>
                <a:cs typeface="Calibri"/>
              </a:rPr>
              <a:t>– A </a:t>
            </a:r>
            <a:r>
              <a:rPr lang="en-US" spc="-10">
                <a:latin typeface="Calibri"/>
                <a:cs typeface="Calibri"/>
              </a:rPr>
              <a:t>person </a:t>
            </a:r>
            <a:r>
              <a:rPr lang="en-US">
                <a:latin typeface="Calibri"/>
                <a:cs typeface="Calibri"/>
              </a:rPr>
              <a:t>who is </a:t>
            </a:r>
            <a:r>
              <a:rPr lang="en-US" spc="-5">
                <a:latin typeface="Calibri"/>
                <a:cs typeface="Calibri"/>
              </a:rPr>
              <a:t>predicted </a:t>
            </a:r>
            <a:r>
              <a:rPr lang="en-US" spc="-10">
                <a:latin typeface="Calibri"/>
                <a:cs typeface="Calibri"/>
              </a:rPr>
              <a:t>defaulter </a:t>
            </a:r>
            <a:r>
              <a:rPr lang="en-US">
                <a:latin typeface="Calibri"/>
                <a:cs typeface="Calibri"/>
              </a:rPr>
              <a:t>is</a:t>
            </a:r>
            <a:r>
              <a:rPr lang="en-US" spc="10">
                <a:latin typeface="Calibri"/>
                <a:cs typeface="Calibri"/>
              </a:rPr>
              <a:t> </a:t>
            </a:r>
            <a:r>
              <a:rPr lang="en-US" spc="-20">
                <a:latin typeface="Calibri"/>
                <a:cs typeface="Calibri"/>
              </a:rPr>
              <a:t>non-defaulter.</a:t>
            </a:r>
            <a:endParaRPr lang="en-US">
              <a:latin typeface="Calibri"/>
              <a:cs typeface="Calibri"/>
            </a:endParaRPr>
          </a:p>
          <a:p>
            <a:pPr marL="12700">
              <a:lnSpc>
                <a:spcPct val="90000"/>
              </a:lnSpc>
              <a:spcBef>
                <a:spcPts val="919"/>
              </a:spcBef>
            </a:pPr>
            <a:r>
              <a:rPr lang="en-US" b="1" spc="-10">
                <a:latin typeface="Calibri"/>
                <a:cs typeface="Calibri"/>
              </a:rPr>
              <a:t>False Negative </a:t>
            </a:r>
            <a:r>
              <a:rPr lang="en-US" b="1">
                <a:latin typeface="Calibri"/>
                <a:cs typeface="Calibri"/>
              </a:rPr>
              <a:t>– </a:t>
            </a:r>
            <a:r>
              <a:rPr lang="en-US">
                <a:latin typeface="Calibri"/>
                <a:cs typeface="Calibri"/>
              </a:rPr>
              <a:t>A </a:t>
            </a:r>
            <a:r>
              <a:rPr lang="en-US" spc="-5">
                <a:latin typeface="Calibri"/>
                <a:cs typeface="Calibri"/>
              </a:rPr>
              <a:t>person who </a:t>
            </a:r>
            <a:r>
              <a:rPr lang="en-US">
                <a:latin typeface="Calibri"/>
                <a:cs typeface="Calibri"/>
              </a:rPr>
              <a:t>is </a:t>
            </a:r>
            <a:r>
              <a:rPr lang="en-US" spc="-10">
                <a:latin typeface="Calibri"/>
                <a:cs typeface="Calibri"/>
              </a:rPr>
              <a:t>predicted non-defaulter </a:t>
            </a:r>
            <a:r>
              <a:rPr lang="en-US">
                <a:latin typeface="Calibri"/>
                <a:cs typeface="Calibri"/>
              </a:rPr>
              <a:t>is</a:t>
            </a:r>
            <a:r>
              <a:rPr lang="en-US" spc="-65">
                <a:latin typeface="Calibri"/>
                <a:cs typeface="Calibri"/>
              </a:rPr>
              <a:t> </a:t>
            </a:r>
            <a:r>
              <a:rPr lang="en-US" spc="-20">
                <a:latin typeface="Calibri"/>
                <a:cs typeface="Calibri"/>
              </a:rPr>
              <a:t>defaulter.</a:t>
            </a:r>
            <a:endParaRPr lang="en-US">
              <a:latin typeface="Calibri"/>
              <a:cs typeface="Calibri"/>
            </a:endParaRPr>
          </a:p>
          <a:p>
            <a:pPr>
              <a:lnSpc>
                <a:spcPct val="90000"/>
              </a:lnSpc>
            </a:pPr>
            <a:endParaRPr lang="en-IN"/>
          </a:p>
        </p:txBody>
      </p:sp>
      <p:pic>
        <p:nvPicPr>
          <p:cNvPr id="4" name="Picture 3">
            <a:extLst>
              <a:ext uri="{FF2B5EF4-FFF2-40B4-BE49-F238E27FC236}">
                <a16:creationId xmlns:a16="http://schemas.microsoft.com/office/drawing/2014/main" id="{0F2F11BE-29EF-4C71-AB54-17671FACDDE4}"/>
              </a:ext>
            </a:extLst>
          </p:cNvPr>
          <p:cNvPicPr>
            <a:picLocks noChangeAspect="1"/>
          </p:cNvPicPr>
          <p:nvPr/>
        </p:nvPicPr>
        <p:blipFill>
          <a:blip r:embed="rId2"/>
          <a:stretch>
            <a:fillRect/>
          </a:stretch>
        </p:blipFill>
        <p:spPr>
          <a:xfrm>
            <a:off x="5048452" y="4267831"/>
            <a:ext cx="6495847" cy="1113235"/>
          </a:xfrm>
          <a:prstGeom prst="rect">
            <a:avLst/>
          </a:prstGeom>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5901251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1B80B-F159-4AA6-AA65-7C0D1F90B90E}"/>
              </a:ext>
            </a:extLst>
          </p:cNvPr>
          <p:cNvSpPr>
            <a:spLocks noGrp="1"/>
          </p:cNvSpPr>
          <p:nvPr>
            <p:ph type="title"/>
          </p:nvPr>
        </p:nvSpPr>
        <p:spPr>
          <a:xfrm>
            <a:off x="635223" y="629266"/>
            <a:ext cx="3116690" cy="5594554"/>
          </a:xfrm>
        </p:spPr>
        <p:txBody>
          <a:bodyPr anchor="ctr">
            <a:normAutofit/>
          </a:bodyPr>
          <a:lstStyle/>
          <a:p>
            <a:r>
              <a:rPr lang="en-IN" sz="4100">
                <a:solidFill>
                  <a:srgbClr val="EBEBEB"/>
                </a:solidFill>
              </a:rPr>
              <a:t>Conclusion</a:t>
            </a:r>
          </a:p>
        </p:txBody>
      </p:sp>
      <p:sp>
        <p:nvSpPr>
          <p:cNvPr id="12"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7F7E377-DB8E-4F9D-A964-F0D4AB0BB5EF}"/>
              </a:ext>
            </a:extLst>
          </p:cNvPr>
          <p:cNvSpPr>
            <a:spLocks noGrp="1"/>
          </p:cNvSpPr>
          <p:nvPr>
            <p:ph sz="quarter" idx="13"/>
          </p:nvPr>
        </p:nvSpPr>
        <p:spPr>
          <a:xfrm>
            <a:off x="5048452" y="1410458"/>
            <a:ext cx="6495847" cy="2589913"/>
          </a:xfrm>
        </p:spPr>
        <p:txBody>
          <a:bodyPr>
            <a:normAutofit/>
          </a:bodyPr>
          <a:lstStyle/>
          <a:p>
            <a:pPr marL="0" indent="0">
              <a:lnSpc>
                <a:spcPct val="90000"/>
              </a:lnSpc>
              <a:buNone/>
            </a:pPr>
            <a:r>
              <a:rPr lang="en-IN" dirty="0"/>
              <a:t>Machine Learning ,</a:t>
            </a:r>
            <a:r>
              <a:rPr lang="en-IN" dirty="0" err="1"/>
              <a:t>Deeplearing</a:t>
            </a:r>
            <a:r>
              <a:rPr lang="en-IN" dirty="0"/>
              <a:t> and NLP can be used to work with the toxic comment detection. We’ve built a machine learning model using given data for detecting toxic comments. You will need first to collect the data, pre-process the data ,implemented a </a:t>
            </a:r>
            <a:r>
              <a:rPr lang="en-IN" dirty="0" err="1"/>
              <a:t>TfidfVectorizer</a:t>
            </a:r>
            <a:r>
              <a:rPr lang="en-IN" dirty="0"/>
              <a:t>,  initialized different classifiers, and fit our model. We ended up obtaining an accuracy of 99% in magnitude with Decision Tree Classifier.</a:t>
            </a:r>
            <a:endParaRPr lang="en-IN"/>
          </a:p>
          <a:p>
            <a:pPr>
              <a:lnSpc>
                <a:spcPct val="90000"/>
              </a:lnSpc>
            </a:pPr>
            <a:endParaRPr lang="en-IN"/>
          </a:p>
        </p:txBody>
      </p:sp>
      <p:pic>
        <p:nvPicPr>
          <p:cNvPr id="7" name="Graphic 6" descr="Laptop Secure">
            <a:extLst>
              <a:ext uri="{FF2B5EF4-FFF2-40B4-BE49-F238E27FC236}">
                <a16:creationId xmlns:a16="http://schemas.microsoft.com/office/drawing/2014/main" id="{808BEB11-4EAE-4041-965C-53ED05FBDE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8452" y="4267831"/>
            <a:ext cx="1955990" cy="1955990"/>
          </a:xfrm>
          <a:prstGeom prst="rect">
            <a:avLst/>
          </a:prstGeom>
          <a:effectLst/>
        </p:spPr>
      </p:pic>
    </p:spTree>
    <p:extLst>
      <p:ext uri="{BB962C8B-B14F-4D97-AF65-F5344CB8AC3E}">
        <p14:creationId xmlns:p14="http://schemas.microsoft.com/office/powerpoint/2010/main" val="294780544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8EC4-FEBA-4F0A-859F-36E7C04BFB33}"/>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5AD624D7-8BB3-469B-A0F0-DE49A232E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411667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40D3FB6-AB59-4675-BF5F-740CE85C9B3A}"/>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Agenda</a:t>
            </a:r>
          </a:p>
        </p:txBody>
      </p:sp>
      <p:sp>
        <p:nvSpPr>
          <p:cNvPr id="4" name="Text Placeholder 3">
            <a:extLst>
              <a:ext uri="{FF2B5EF4-FFF2-40B4-BE49-F238E27FC236}">
                <a16:creationId xmlns:a16="http://schemas.microsoft.com/office/drawing/2014/main" id="{D5BB0A6A-A08A-48BC-AFA9-DD0D71E29008}"/>
              </a:ext>
            </a:extLst>
          </p:cNvPr>
          <p:cNvSpPr>
            <a:spLocks noGrp="1"/>
          </p:cNvSpPr>
          <p:nvPr>
            <p:ph type="body" idx="1"/>
          </p:nvPr>
        </p:nvSpPr>
        <p:spPr>
          <a:xfrm>
            <a:off x="7385967" y="4588329"/>
            <a:ext cx="4158334" cy="1621508"/>
          </a:xfrm>
        </p:spPr>
        <p:txBody>
          <a:bodyPr vert="horz" lIns="91440" tIns="45720" rIns="91440" bIns="45720" rtlCol="0" anchor="t">
            <a:normAutofit/>
          </a:bodyPr>
          <a:lstStyle/>
          <a:p>
            <a:endParaRPr lang="en-US" sz="1800">
              <a:solidFill>
                <a:schemeClr val="tx2">
                  <a:lumMod val="40000"/>
                  <a:lumOff val="60000"/>
                </a:schemeClr>
              </a:solidFill>
            </a:endParaRPr>
          </a:p>
          <a:p>
            <a:endParaRPr lang="en-US" sz="1800">
              <a:solidFill>
                <a:schemeClr val="tx2">
                  <a:lumMod val="40000"/>
                  <a:lumOff val="60000"/>
                </a:schemeClr>
              </a:solidFill>
            </a:endParaRPr>
          </a:p>
          <a:p>
            <a:endParaRPr lang="en-US" sz="1800">
              <a:solidFill>
                <a:schemeClr val="tx2">
                  <a:lumMod val="40000"/>
                  <a:lumOff val="60000"/>
                </a:schemeClr>
              </a:solidFill>
            </a:endParaRPr>
          </a:p>
          <a:p>
            <a:endParaRPr lang="en-US" sz="1800">
              <a:solidFill>
                <a:schemeClr val="tx2">
                  <a:lumMod val="40000"/>
                  <a:lumOff val="60000"/>
                </a:schemeClr>
              </a:solidFill>
            </a:endParaRPr>
          </a:p>
          <a:p>
            <a:endParaRPr lang="en-US" sz="1800">
              <a:solidFill>
                <a:schemeClr val="tx2">
                  <a:lumMod val="40000"/>
                  <a:lumOff val="60000"/>
                </a:schemeClr>
              </a:solidFill>
            </a:endParaRPr>
          </a:p>
          <a:p>
            <a:endParaRPr lang="en-US" sz="1800">
              <a:solidFill>
                <a:schemeClr val="tx2">
                  <a:lumMod val="40000"/>
                  <a:lumOff val="60000"/>
                </a:schemeClr>
              </a:solidFill>
            </a:endParaRPr>
          </a:p>
          <a:p>
            <a:endParaRPr lang="en-US" sz="1800">
              <a:solidFill>
                <a:schemeClr val="tx2">
                  <a:lumMod val="40000"/>
                  <a:lumOff val="60000"/>
                </a:schemeClr>
              </a:solidFill>
            </a:endParaRP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27" name="Rectangle 2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5490914D-C3E7-4C3A-AD83-F398D9AAEEA9}"/>
              </a:ext>
            </a:extLst>
          </p:cNvPr>
          <p:cNvPicPr>
            <a:picLocks noChangeAspect="1"/>
          </p:cNvPicPr>
          <p:nvPr/>
        </p:nvPicPr>
        <p:blipFill>
          <a:blip r:embed="rId6"/>
          <a:stretch>
            <a:fillRect/>
          </a:stretch>
        </p:blipFill>
        <p:spPr>
          <a:xfrm>
            <a:off x="693315" y="647698"/>
            <a:ext cx="5351635" cy="5562139"/>
          </a:xfrm>
          <a:prstGeom prst="rect">
            <a:avLst/>
          </a:prstGeom>
          <a:effectLst/>
        </p:spPr>
      </p:pic>
    </p:spTree>
    <p:extLst>
      <p:ext uri="{BB962C8B-B14F-4D97-AF65-F5344CB8AC3E}">
        <p14:creationId xmlns:p14="http://schemas.microsoft.com/office/powerpoint/2010/main" val="37448762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2D12-F029-410A-840D-BD39AC7811C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1" kern="1200" spc="-35" dirty="0">
                <a:solidFill>
                  <a:schemeClr val="tx2"/>
                </a:solidFill>
                <a:latin typeface="Calibri" panose="020F0502020204030204" pitchFamily="34" charset="0"/>
                <a:cs typeface="Calibri" panose="020F0502020204030204" pitchFamily="34" charset="0"/>
              </a:rPr>
              <a:t>O</a:t>
            </a:r>
            <a:r>
              <a:rPr lang="en-US" sz="8000" b="0" i="1" kern="1200" spc="-80" dirty="0">
                <a:solidFill>
                  <a:schemeClr val="tx2"/>
                </a:solidFill>
                <a:latin typeface="Calibri" panose="020F0502020204030204" pitchFamily="34" charset="0"/>
                <a:cs typeface="Calibri" panose="020F0502020204030204" pitchFamily="34" charset="0"/>
              </a:rPr>
              <a:t>v</a:t>
            </a:r>
            <a:r>
              <a:rPr lang="en-US" sz="8000" b="0" i="1" kern="1200" spc="-40" dirty="0">
                <a:solidFill>
                  <a:schemeClr val="tx2"/>
                </a:solidFill>
                <a:latin typeface="Calibri" panose="020F0502020204030204" pitchFamily="34" charset="0"/>
                <a:cs typeface="Calibri" panose="020F0502020204030204" pitchFamily="34" charset="0"/>
              </a:rPr>
              <a:t>e</a:t>
            </a:r>
            <a:r>
              <a:rPr lang="en-US" sz="8000" b="0" i="1" kern="1200" dirty="0">
                <a:solidFill>
                  <a:schemeClr val="tx2"/>
                </a:solidFill>
                <a:latin typeface="Calibri" panose="020F0502020204030204" pitchFamily="34" charset="0"/>
                <a:cs typeface="Calibri" panose="020F0502020204030204" pitchFamily="34" charset="0"/>
              </a:rPr>
              <a:t>r</a:t>
            </a:r>
            <a:r>
              <a:rPr lang="en-US" sz="8000" b="0" i="1" kern="1200" spc="-45" dirty="0">
                <a:solidFill>
                  <a:schemeClr val="tx2"/>
                </a:solidFill>
                <a:latin typeface="Calibri" panose="020F0502020204030204" pitchFamily="34" charset="0"/>
                <a:cs typeface="Calibri" panose="020F0502020204030204" pitchFamily="34" charset="0"/>
              </a:rPr>
              <a:t>v</a:t>
            </a:r>
            <a:r>
              <a:rPr lang="en-US" sz="8000" b="0" i="1" kern="1200" spc="-35" dirty="0">
                <a:solidFill>
                  <a:schemeClr val="tx2"/>
                </a:solidFill>
                <a:latin typeface="Calibri" panose="020F0502020204030204" pitchFamily="34" charset="0"/>
                <a:cs typeface="Calibri" panose="020F0502020204030204" pitchFamily="34" charset="0"/>
              </a:rPr>
              <a:t>i</a:t>
            </a:r>
            <a:r>
              <a:rPr lang="en-US" sz="8000" b="0" i="1" kern="1200" spc="-50" dirty="0">
                <a:solidFill>
                  <a:schemeClr val="tx2"/>
                </a:solidFill>
                <a:latin typeface="Calibri" panose="020F0502020204030204" pitchFamily="34" charset="0"/>
                <a:cs typeface="Calibri" panose="020F0502020204030204" pitchFamily="34" charset="0"/>
              </a:rPr>
              <a:t>e</a:t>
            </a:r>
            <a:r>
              <a:rPr lang="en-US" sz="8000" b="0" i="1" kern="1200" dirty="0">
                <a:solidFill>
                  <a:schemeClr val="tx2"/>
                </a:solidFill>
                <a:latin typeface="Calibri" panose="020F0502020204030204" pitchFamily="34" charset="0"/>
                <a:cs typeface="Calibri" panose="020F0502020204030204" pitchFamily="34" charset="0"/>
              </a:rPr>
              <a:t>w</a:t>
            </a:r>
          </a:p>
        </p:txBody>
      </p:sp>
      <p:sp>
        <p:nvSpPr>
          <p:cNvPr id="3" name="Text Placeholder 2">
            <a:extLst>
              <a:ext uri="{FF2B5EF4-FFF2-40B4-BE49-F238E27FC236}">
                <a16:creationId xmlns:a16="http://schemas.microsoft.com/office/drawing/2014/main" id="{4637D060-F5C3-4E0E-AC47-FC35385611DE}"/>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lnSpc>
                <a:spcPct val="90000"/>
              </a:lnSpc>
            </a:pPr>
            <a:r>
              <a:rPr lang="en-US" sz="1300" b="0" i="0" kern="1200" cap="all" dirty="0">
                <a:solidFill>
                  <a:schemeClr val="bg2"/>
                </a:solidFill>
                <a:latin typeface="+mj-lt"/>
                <a:ea typeface="+mj-ea"/>
                <a:cs typeface="+mj-cs"/>
              </a:rPr>
              <a:t>	Now-a-days, derogatory comments are often made by one another, not only in offline environment but also immensely in online environments like social networking websites and online communities. So, an identification combined with prevention system in all social networking websites and applications, including all the communities, existing in the digital world is a necessity. In such a system, the identification block should identify any negative online behavior and should signal the prevention block to act accordingly. Such an automated system should be deployed for enhancing healthy online conversation</a:t>
            </a:r>
          </a:p>
          <a:p>
            <a:pPr algn="ctr">
              <a:lnSpc>
                <a:spcPct val="90000"/>
              </a:lnSpc>
            </a:pPr>
            <a:endParaRPr lang="en-US" sz="1300" b="0" i="0" kern="1200" cap="all" dirty="0">
              <a:solidFill>
                <a:schemeClr val="bg2"/>
              </a:solidFill>
              <a:latin typeface="+mj-lt"/>
              <a:ea typeface="+mj-ea"/>
              <a:cs typeface="+mj-cs"/>
            </a:endParaRPr>
          </a:p>
        </p:txBody>
      </p:sp>
    </p:spTree>
    <p:extLst>
      <p:ext uri="{BB962C8B-B14F-4D97-AF65-F5344CB8AC3E}">
        <p14:creationId xmlns:p14="http://schemas.microsoft.com/office/powerpoint/2010/main" val="198780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ABEDA-679A-48C5-9498-75F1127F6CD6}"/>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gn="l"/>
            <a:r>
              <a:rPr lang="en-US" sz="4200" b="0" i="0" kern="1200">
                <a:solidFill>
                  <a:srgbClr val="EBEBEB"/>
                </a:solidFill>
                <a:latin typeface="+mj-lt"/>
                <a:ea typeface="+mj-ea"/>
                <a:cs typeface="+mj-cs"/>
              </a:rPr>
              <a:t>Goal</a:t>
            </a:r>
            <a:br>
              <a:rPr lang="en-US" sz="4200" b="0" i="0" kern="1200" dirty="0">
                <a:solidFill>
                  <a:srgbClr val="EBEBEB"/>
                </a:solidFill>
                <a:latin typeface="+mj-lt"/>
                <a:ea typeface="+mj-ea"/>
                <a:cs typeface="+mj-cs"/>
              </a:rPr>
            </a:br>
            <a:endParaRPr lang="en-US" sz="4200" b="0" i="0" kern="1200">
              <a:solidFill>
                <a:srgbClr val="EBEBEB"/>
              </a:solidFill>
              <a:latin typeface="+mj-lt"/>
              <a:ea typeface="+mj-ea"/>
              <a:cs typeface="+mj-cs"/>
            </a:endParaRPr>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Robot">
            <a:extLst>
              <a:ext uri="{FF2B5EF4-FFF2-40B4-BE49-F238E27FC236}">
                <a16:creationId xmlns:a16="http://schemas.microsoft.com/office/drawing/2014/main" id="{0A1820AD-631C-45FF-9719-C56FF2C93E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3992" y="704054"/>
            <a:ext cx="5449889" cy="5449889"/>
          </a:xfrm>
          <a:prstGeom prst="rect">
            <a:avLst/>
          </a:prstGeom>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BBFD15E9-9D1C-421C-B7B2-0C97B11802E6}"/>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algn="l">
              <a:buFont typeface="Wingdings 3" charset="2"/>
              <a:buChar char=""/>
            </a:pPr>
            <a:r>
              <a:rPr lang="en-US" spc="-5">
                <a:solidFill>
                  <a:srgbClr val="EBEBEB"/>
                </a:solidFill>
              </a:rPr>
              <a:t>The </a:t>
            </a:r>
            <a:r>
              <a:rPr lang="en-US">
                <a:solidFill>
                  <a:srgbClr val="EBEBEB"/>
                </a:solidFill>
              </a:rPr>
              <a:t>model </a:t>
            </a:r>
            <a:r>
              <a:rPr lang="en-US" spc="-10">
                <a:solidFill>
                  <a:srgbClr val="EBEBEB"/>
                </a:solidFill>
              </a:rPr>
              <a:t>we </a:t>
            </a:r>
            <a:r>
              <a:rPr lang="en-US">
                <a:solidFill>
                  <a:srgbClr val="EBEBEB"/>
                </a:solidFill>
              </a:rPr>
              <a:t>built </a:t>
            </a:r>
            <a:r>
              <a:rPr lang="en-US" spc="-10">
                <a:solidFill>
                  <a:srgbClr val="EBEBEB"/>
                </a:solidFill>
              </a:rPr>
              <a:t>here </a:t>
            </a:r>
            <a:r>
              <a:rPr lang="en-US">
                <a:solidFill>
                  <a:srgbClr val="EBEBEB"/>
                </a:solidFill>
              </a:rPr>
              <a:t>will </a:t>
            </a:r>
            <a:r>
              <a:rPr lang="en-US" spc="-5">
                <a:solidFill>
                  <a:srgbClr val="EBEBEB"/>
                </a:solidFill>
              </a:rPr>
              <a:t>use </a:t>
            </a:r>
            <a:r>
              <a:rPr lang="en-US">
                <a:solidFill>
                  <a:srgbClr val="EBEBEB"/>
                </a:solidFill>
              </a:rPr>
              <a:t>all </a:t>
            </a:r>
            <a:r>
              <a:rPr lang="en-US" spc="-5">
                <a:solidFill>
                  <a:srgbClr val="EBEBEB"/>
                </a:solidFill>
              </a:rPr>
              <a:t>possible </a:t>
            </a:r>
            <a:r>
              <a:rPr lang="en-US" spc="-10">
                <a:solidFill>
                  <a:srgbClr val="EBEBEB"/>
                </a:solidFill>
              </a:rPr>
              <a:t>factors to </a:t>
            </a:r>
            <a:r>
              <a:rPr lang="en-US" spc="-5">
                <a:solidFill>
                  <a:srgbClr val="EBEBEB"/>
                </a:solidFill>
              </a:rPr>
              <a:t>predict </a:t>
            </a:r>
            <a:r>
              <a:rPr lang="en-US" spc="-15">
                <a:solidFill>
                  <a:srgbClr val="EBEBEB"/>
                </a:solidFill>
              </a:rPr>
              <a:t>text </a:t>
            </a:r>
            <a:r>
              <a:rPr lang="en-US" spc="-5">
                <a:solidFill>
                  <a:srgbClr val="EBEBEB"/>
                </a:solidFill>
              </a:rPr>
              <a:t>for detecting types of toxicity in comments</a:t>
            </a:r>
          </a:p>
        </p:txBody>
      </p:sp>
    </p:spTree>
    <p:extLst>
      <p:ext uri="{BB962C8B-B14F-4D97-AF65-F5344CB8AC3E}">
        <p14:creationId xmlns:p14="http://schemas.microsoft.com/office/powerpoint/2010/main" val="4426248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7B79D165-71BE-43BA-BACD-C2F7D72263A9}"/>
              </a:ext>
            </a:extLst>
          </p:cNvPr>
          <p:cNvPicPr>
            <a:picLocks noChangeAspect="1"/>
          </p:cNvPicPr>
          <p:nvPr/>
        </p:nvPicPr>
        <p:blipFill>
          <a:blip r:embed="rId2"/>
          <a:stretch>
            <a:fillRect/>
          </a:stretch>
        </p:blipFill>
        <p:spPr>
          <a:xfrm>
            <a:off x="635458" y="1673796"/>
            <a:ext cx="9150807" cy="1339837"/>
          </a:xfrm>
          <a:prstGeom prst="rect">
            <a:avLst/>
          </a:prstGeom>
          <a:effectLst/>
        </p:spPr>
      </p:pic>
      <p:sp>
        <p:nvSpPr>
          <p:cNvPr id="25" name="Freeform: Shape 24">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3DE704-7BC5-4D2F-9751-CDF98EFE43D4}"/>
              </a:ext>
            </a:extLst>
          </p:cNvPr>
          <p:cNvSpPr>
            <a:spLocks noGrp="1"/>
          </p:cNvSpPr>
          <p:nvPr>
            <p:ph type="ctrTitle"/>
          </p:nvPr>
        </p:nvSpPr>
        <p:spPr>
          <a:xfrm>
            <a:off x="636915" y="3928983"/>
            <a:ext cx="9182945" cy="1793390"/>
          </a:xfrm>
        </p:spPr>
        <p:txBody>
          <a:bodyPr>
            <a:normAutofit/>
          </a:bodyPr>
          <a:lstStyle/>
          <a:p>
            <a:r>
              <a:rPr lang="en-IN" sz="6600" b="1" i="1" dirty="0">
                <a:solidFill>
                  <a:srgbClr val="EBEBEB"/>
                </a:solidFill>
                <a:latin typeface="Calibri" panose="020F0502020204030204" pitchFamily="34" charset="0"/>
                <a:cs typeface="Calibri" panose="020F0502020204030204" pitchFamily="34" charset="0"/>
              </a:rPr>
              <a:t>Approach design</a:t>
            </a:r>
          </a:p>
        </p:txBody>
      </p:sp>
      <p:sp>
        <p:nvSpPr>
          <p:cNvPr id="3" name="Subtitle 2">
            <a:extLst>
              <a:ext uri="{FF2B5EF4-FFF2-40B4-BE49-F238E27FC236}">
                <a16:creationId xmlns:a16="http://schemas.microsoft.com/office/drawing/2014/main" id="{F9CAB6EB-D7C4-4077-9659-D4B83B1B6222}"/>
              </a:ext>
            </a:extLst>
          </p:cNvPr>
          <p:cNvSpPr>
            <a:spLocks noGrp="1"/>
          </p:cNvSpPr>
          <p:nvPr>
            <p:ph type="subTitle" idx="1"/>
          </p:nvPr>
        </p:nvSpPr>
        <p:spPr>
          <a:xfrm>
            <a:off x="636916" y="5722374"/>
            <a:ext cx="9182944" cy="487924"/>
          </a:xfrm>
        </p:spPr>
        <p:txBody>
          <a:bodyPr>
            <a:normAutofit/>
          </a:bodyPr>
          <a:lstStyle/>
          <a:p>
            <a:r>
              <a:rPr lang="en-IN">
                <a:solidFill>
                  <a:schemeClr val="tx2">
                    <a:lumMod val="40000"/>
                    <a:lumOff val="60000"/>
                  </a:schemeClr>
                </a:solidFill>
              </a:rPr>
              <a:t> </a:t>
            </a:r>
          </a:p>
        </p:txBody>
      </p:sp>
    </p:spTree>
    <p:extLst>
      <p:ext uri="{BB962C8B-B14F-4D97-AF65-F5344CB8AC3E}">
        <p14:creationId xmlns:p14="http://schemas.microsoft.com/office/powerpoint/2010/main" val="92120417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6DA3-4D9B-4B36-A875-8DD657FA3494}"/>
              </a:ext>
            </a:extLst>
          </p:cNvPr>
          <p:cNvSpPr>
            <a:spLocks noGrp="1"/>
          </p:cNvSpPr>
          <p:nvPr>
            <p:ph type="title"/>
          </p:nvPr>
        </p:nvSpPr>
        <p:spPr>
          <a:xfrm>
            <a:off x="5285608" y="452718"/>
            <a:ext cx="4765226" cy="1400530"/>
          </a:xfrm>
        </p:spPr>
        <p:txBody>
          <a:bodyPr vert="horz" lIns="91440" tIns="45720" rIns="91440" bIns="45720" rtlCol="0" anchor="t">
            <a:normAutofit/>
          </a:bodyPr>
          <a:lstStyle/>
          <a:p>
            <a:r>
              <a:rPr lang="en-US" sz="4200" i="1" spc="-45" dirty="0">
                <a:latin typeface="Calibri" panose="020F0502020204030204" pitchFamily="34" charset="0"/>
                <a:cs typeface="Calibri" panose="020F0502020204030204" pitchFamily="34" charset="0"/>
              </a:rPr>
              <a:t>Dataset</a:t>
            </a:r>
            <a:r>
              <a:rPr lang="en-US" sz="4200" i="1" spc="-145" dirty="0">
                <a:latin typeface="Calibri" panose="020F0502020204030204" pitchFamily="34" charset="0"/>
                <a:cs typeface="Calibri" panose="020F0502020204030204" pitchFamily="34" charset="0"/>
              </a:rPr>
              <a:t> </a:t>
            </a:r>
            <a:r>
              <a:rPr lang="en-US" sz="4200" i="1" spc="-40" dirty="0">
                <a:latin typeface="Calibri" panose="020F0502020204030204" pitchFamily="34" charset="0"/>
                <a:cs typeface="Calibri" panose="020F0502020204030204" pitchFamily="34" charset="0"/>
              </a:rPr>
              <a:t>overview</a:t>
            </a:r>
            <a:endParaRPr lang="en-US" sz="4200" i="1"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2E6A16A2-5545-4F44-AEC1-D7F8DC9537C5}"/>
              </a:ext>
            </a:extLst>
          </p:cNvPr>
          <p:cNvSpPr>
            <a:spLocks noGrp="1"/>
          </p:cNvSpPr>
          <p:nvPr>
            <p:ph type="body" sz="half" idx="2"/>
          </p:nvPr>
        </p:nvSpPr>
        <p:spPr>
          <a:xfrm>
            <a:off x="5285608" y="2052918"/>
            <a:ext cx="4764245" cy="4195481"/>
          </a:xfrm>
        </p:spPr>
        <p:txBody>
          <a:bodyPr vert="horz" lIns="91440" tIns="45720" rIns="91440" bIns="45720" rtlCol="0">
            <a:normAutofit/>
          </a:bodyPr>
          <a:lstStyle/>
          <a:p>
            <a:pPr marR="6985">
              <a:buFont typeface="Wingdings 3" charset="2"/>
              <a:buChar char=""/>
            </a:pPr>
            <a:r>
              <a:rPr lang="en-US" sz="1800" spc="-10" dirty="0">
                <a:latin typeface="Calibri" panose="020F0502020204030204" pitchFamily="34" charset="0"/>
                <a:cs typeface="Calibri" panose="020F0502020204030204" pitchFamily="34" charset="0"/>
              </a:rPr>
              <a:t>Visualizations are done in the form of Histograms showing the distribution of comment lengths over the whole corpus of the dataset.</a:t>
            </a:r>
          </a:p>
          <a:p>
            <a:pPr>
              <a:buFont typeface="Wingdings 3" charset="2"/>
              <a:buChar char=""/>
            </a:pPr>
            <a:endParaRPr lang="en-US" sz="1800" spc="-5" dirty="0">
              <a:latin typeface="Calibri" panose="020F0502020204030204" pitchFamily="34" charset="0"/>
              <a:cs typeface="Calibri" panose="020F0502020204030204" pitchFamily="34" charset="0"/>
            </a:endParaRPr>
          </a:p>
          <a:p>
            <a:pPr>
              <a:buFont typeface="Wingdings 3" charset="2"/>
              <a:buChar char=""/>
            </a:pPr>
            <a:endParaRPr lang="en-US" sz="1800" dirty="0">
              <a:latin typeface="Calibri" panose="020F0502020204030204" pitchFamily="34" charset="0"/>
              <a:cs typeface="Calibri" panose="020F0502020204030204" pitchFamily="34" charset="0"/>
            </a:endParaRPr>
          </a:p>
          <a:p>
            <a:pPr>
              <a:buFont typeface="Wingdings 3" charset="2"/>
              <a:buChar char=""/>
            </a:pPr>
            <a:r>
              <a:rPr lang="en-US" sz="1800" spc="-10" dirty="0">
                <a:latin typeface="Calibri" panose="020F0502020204030204" pitchFamily="34" charset="0"/>
                <a:cs typeface="Calibri" panose="020F0502020204030204" pitchFamily="34" charset="0"/>
              </a:rPr>
              <a:t>Correlation between labels</a:t>
            </a:r>
          </a:p>
        </p:txBody>
      </p:sp>
      <p:pic>
        <p:nvPicPr>
          <p:cNvPr id="11" name="Picture 10">
            <a:extLst>
              <a:ext uri="{FF2B5EF4-FFF2-40B4-BE49-F238E27FC236}">
                <a16:creationId xmlns:a16="http://schemas.microsoft.com/office/drawing/2014/main" id="{A98A9E16-116C-4BB0-A528-7D8215637C87}"/>
              </a:ext>
            </a:extLst>
          </p:cNvPr>
          <p:cNvPicPr/>
          <p:nvPr/>
        </p:nvPicPr>
        <p:blipFill rotWithShape="1">
          <a:blip r:embed="rId3"/>
          <a:srcRect r="1331" b="-1"/>
          <a:stretch/>
        </p:blipFill>
        <p:spPr>
          <a:xfrm>
            <a:off x="-1" y="10"/>
            <a:ext cx="4634681" cy="3428990"/>
          </a:xfrm>
          <a:prstGeom prst="rect">
            <a:avLst/>
          </a:prstGeom>
        </p:spPr>
      </p:pic>
      <p:pic>
        <p:nvPicPr>
          <p:cNvPr id="3" name="Picture 2">
            <a:extLst>
              <a:ext uri="{FF2B5EF4-FFF2-40B4-BE49-F238E27FC236}">
                <a16:creationId xmlns:a16="http://schemas.microsoft.com/office/drawing/2014/main" id="{38443CA1-8400-4E3F-B5BC-652964A704C6}"/>
              </a:ext>
            </a:extLst>
          </p:cNvPr>
          <p:cNvPicPr>
            <a:picLocks noChangeAspect="1"/>
          </p:cNvPicPr>
          <p:nvPr/>
        </p:nvPicPr>
        <p:blipFill rotWithShape="1">
          <a:blip r:embed="rId4"/>
          <a:srcRect r="3" b="7821"/>
          <a:stretch/>
        </p:blipFill>
        <p:spPr>
          <a:xfrm>
            <a:off x="3222" y="3429001"/>
            <a:ext cx="4634681" cy="3428538"/>
          </a:xfrm>
          <a:prstGeom prst="rect">
            <a:avLst/>
          </a:prstGeom>
        </p:spPr>
      </p:pic>
    </p:spTree>
    <p:extLst>
      <p:ext uri="{BB962C8B-B14F-4D97-AF65-F5344CB8AC3E}">
        <p14:creationId xmlns:p14="http://schemas.microsoft.com/office/powerpoint/2010/main" val="260009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7413FAA-541D-4C08-9936-53E9C8F7F106}"/>
              </a:ext>
            </a:extLst>
          </p:cNvPr>
          <p:cNvSpPr>
            <a:spLocks noGrp="1"/>
          </p:cNvSpPr>
          <p:nvPr>
            <p:ph type="title" idx="4294967295"/>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Count of different toxicity of comments in each label</a:t>
            </a:r>
            <a:br>
              <a:rPr lang="en-US" sz="3400" b="0" i="0" kern="1200" dirty="0">
                <a:solidFill>
                  <a:srgbClr val="EBEBEB"/>
                </a:solidFill>
                <a:latin typeface="+mj-lt"/>
                <a:ea typeface="+mj-ea"/>
                <a:cs typeface="+mj-cs"/>
              </a:rPr>
            </a:br>
            <a:endParaRPr lang="en-US" sz="3400" b="0" i="0" kern="1200" dirty="0">
              <a:solidFill>
                <a:srgbClr val="EBEBEB"/>
              </a:solidFill>
              <a:latin typeface="+mj-lt"/>
              <a:ea typeface="+mj-ea"/>
              <a:cs typeface="+mj-cs"/>
            </a:endParaRPr>
          </a:p>
        </p:txBody>
      </p:sp>
      <p:sp>
        <p:nvSpPr>
          <p:cNvPr id="3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3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4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855D4C65-6193-4314-BB6F-DED04133BF9A}"/>
              </a:ext>
            </a:extLst>
          </p:cNvPr>
          <p:cNvPicPr/>
          <p:nvPr/>
        </p:nvPicPr>
        <p:blipFill>
          <a:blip r:embed="rId6"/>
          <a:stretch>
            <a:fillRect/>
          </a:stretch>
        </p:blipFill>
        <p:spPr>
          <a:xfrm>
            <a:off x="643854" y="1179167"/>
            <a:ext cx="6270662" cy="4499200"/>
          </a:xfrm>
          <a:prstGeom prst="rect">
            <a:avLst/>
          </a:prstGeom>
          <a:effectLst/>
        </p:spPr>
      </p:pic>
    </p:spTree>
    <p:extLst>
      <p:ext uri="{BB962C8B-B14F-4D97-AF65-F5344CB8AC3E}">
        <p14:creationId xmlns:p14="http://schemas.microsoft.com/office/powerpoint/2010/main" val="39217568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A97EE28-178C-4947-8B4A-230DE19E5422}"/>
              </a:ext>
            </a:extLst>
          </p:cNvPr>
          <p:cNvSpPr>
            <a:spLocks noGrp="1"/>
          </p:cNvSpPr>
          <p:nvPr>
            <p:ph type="ctrTitle"/>
          </p:nvPr>
        </p:nvSpPr>
        <p:spPr>
          <a:xfrm>
            <a:off x="1103312" y="452718"/>
            <a:ext cx="8947522" cy="1400530"/>
          </a:xfrm>
        </p:spPr>
        <p:txBody>
          <a:bodyPr vert="horz" lIns="91440" tIns="45720" rIns="91440" bIns="45720" rtlCol="0" anchor="ctr">
            <a:normAutofit/>
          </a:bodyPr>
          <a:lstStyle/>
          <a:p>
            <a:r>
              <a:rPr lang="en-US" sz="4200" b="0" i="0" kern="1200" spc="-50">
                <a:solidFill>
                  <a:srgbClr val="FFFFFF"/>
                </a:solidFill>
                <a:latin typeface="+mj-lt"/>
                <a:ea typeface="+mj-ea"/>
                <a:cs typeface="+mj-cs"/>
              </a:rPr>
              <a:t>Data</a:t>
            </a:r>
            <a:r>
              <a:rPr lang="en-US" sz="4200" b="0" i="0" kern="1200" spc="-145">
                <a:solidFill>
                  <a:srgbClr val="FFFFFF"/>
                </a:solidFill>
                <a:latin typeface="+mj-lt"/>
                <a:ea typeface="+mj-ea"/>
                <a:cs typeface="+mj-cs"/>
              </a:rPr>
              <a:t> </a:t>
            </a:r>
            <a:r>
              <a:rPr lang="en-US" sz="4200" b="0" i="0" kern="1200" spc="-45">
                <a:solidFill>
                  <a:srgbClr val="FFFFFF"/>
                </a:solidFill>
                <a:latin typeface="+mj-lt"/>
                <a:ea typeface="+mj-ea"/>
                <a:cs typeface="+mj-cs"/>
              </a:rPr>
              <a:t>Preprocessing</a:t>
            </a:r>
            <a:endParaRPr lang="en-US" sz="4200" b="0" i="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B637A428-421A-4C99-9BD3-ADC830773ED6}"/>
              </a:ext>
            </a:extLst>
          </p:cNvPr>
          <p:cNvSpPr>
            <a:spLocks noGrp="1"/>
          </p:cNvSpPr>
          <p:nvPr>
            <p:ph type="subTitle" idx="1"/>
          </p:nvPr>
        </p:nvSpPr>
        <p:spPr>
          <a:xfrm>
            <a:off x="1103312" y="2763520"/>
            <a:ext cx="8946541" cy="3484879"/>
          </a:xfrm>
        </p:spPr>
        <p:txBody>
          <a:bodyPr vert="horz" lIns="91440" tIns="45720" rIns="91440" bIns="45720" rtlCol="0">
            <a:normAutofit/>
          </a:bodyPr>
          <a:lstStyle/>
          <a:p>
            <a:pPr marL="342900" indent="-342900">
              <a:lnSpc>
                <a:spcPct val="90000"/>
              </a:lnSpc>
              <a:buFont typeface="Wingdings 3" charset="2"/>
              <a:buChar char=""/>
            </a:pPr>
            <a:r>
              <a:rPr lang="en-US" sz="1900" cap="none">
                <a:solidFill>
                  <a:schemeClr val="tx1"/>
                </a:solidFill>
              </a:rPr>
              <a:t> Removal of punctuation: all the punctuation marks in every comment are removed. </a:t>
            </a:r>
          </a:p>
          <a:p>
            <a:pPr marL="342900" indent="-342900">
              <a:lnSpc>
                <a:spcPct val="90000"/>
              </a:lnSpc>
              <a:buFont typeface="Wingdings 3" charset="2"/>
              <a:buChar char=""/>
            </a:pPr>
            <a:r>
              <a:rPr lang="en-US" sz="1900" cap="none">
                <a:solidFill>
                  <a:schemeClr val="tx1"/>
                </a:solidFill>
              </a:rPr>
              <a:t> Lemmatisation: inflected forms of words which may be different verb forms or singular/plural forms etc. The process of grouping these lemmas together is called lemmatisation. So, lemmatisation is performed for every comment. </a:t>
            </a:r>
          </a:p>
          <a:p>
            <a:pPr marL="342900" indent="-342900">
              <a:lnSpc>
                <a:spcPct val="90000"/>
              </a:lnSpc>
              <a:buFont typeface="Wingdings 3" charset="2"/>
              <a:buChar char=""/>
            </a:pPr>
            <a:r>
              <a:rPr lang="en-US" sz="1900" cap="none">
                <a:solidFill>
                  <a:schemeClr val="tx1"/>
                </a:solidFill>
              </a:rPr>
              <a:t> Removal of stopwords: frequently occurring common words like articles, prepositions etc. Are called stopwords. So, stopwords are removed for each comment</a:t>
            </a:r>
          </a:p>
          <a:p>
            <a:pPr marL="342900" indent="-342900">
              <a:lnSpc>
                <a:spcPct val="90000"/>
              </a:lnSpc>
              <a:buFont typeface="Wingdings 3" charset="2"/>
              <a:buChar char=""/>
            </a:pPr>
            <a:r>
              <a:rPr lang="en-US" sz="1900" cap="none">
                <a:solidFill>
                  <a:schemeClr val="tx1"/>
                </a:solidFill>
              </a:rPr>
              <a:t>Tf-idf transformer: Term Frequency (TF) and Inverse Document Frequency (IDF), combined as tf-idf.</a:t>
            </a:r>
          </a:p>
        </p:txBody>
      </p:sp>
    </p:spTree>
    <p:extLst>
      <p:ext uri="{BB962C8B-B14F-4D97-AF65-F5344CB8AC3E}">
        <p14:creationId xmlns:p14="http://schemas.microsoft.com/office/powerpoint/2010/main" val="132715271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D430D4B1-AA01-4B1F-8235-C7C6D0F1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E609A-588E-4C5F-9405-0E5D722D8407}"/>
              </a:ext>
            </a:extLst>
          </p:cNvPr>
          <p:cNvSpPr>
            <a:spLocks noGrp="1"/>
          </p:cNvSpPr>
          <p:nvPr>
            <p:ph type="title"/>
          </p:nvPr>
        </p:nvSpPr>
        <p:spPr>
          <a:xfrm>
            <a:off x="5939871" y="1325880"/>
            <a:ext cx="5604429" cy="3066507"/>
          </a:xfrm>
        </p:spPr>
        <p:txBody>
          <a:bodyPr vert="horz" lIns="91440" tIns="45720" rIns="91440" bIns="45720" rtlCol="0" anchor="b">
            <a:normAutofit/>
          </a:bodyPr>
          <a:lstStyle/>
          <a:p>
            <a:pPr>
              <a:lnSpc>
                <a:spcPct val="90000"/>
              </a:lnSpc>
            </a:pPr>
            <a:r>
              <a:rPr lang="en-US" sz="6600" b="0" i="0" kern="1200">
                <a:solidFill>
                  <a:srgbClr val="EBEBEB"/>
                </a:solidFill>
                <a:latin typeface="+mj-lt"/>
                <a:ea typeface="+mj-ea"/>
                <a:cs typeface="+mj-cs"/>
              </a:rPr>
              <a:t>Applying classification algoritms</a:t>
            </a:r>
          </a:p>
        </p:txBody>
      </p:sp>
      <p:sp>
        <p:nvSpPr>
          <p:cNvPr id="3" name="Text Placeholder 2">
            <a:extLst>
              <a:ext uri="{FF2B5EF4-FFF2-40B4-BE49-F238E27FC236}">
                <a16:creationId xmlns:a16="http://schemas.microsoft.com/office/drawing/2014/main" id="{2980A8E9-E6F2-4630-B095-06AFB81A3EF3}"/>
              </a:ext>
            </a:extLst>
          </p:cNvPr>
          <p:cNvSpPr>
            <a:spLocks noGrp="1"/>
          </p:cNvSpPr>
          <p:nvPr>
            <p:ph type="body" idx="1"/>
          </p:nvPr>
        </p:nvSpPr>
        <p:spPr>
          <a:xfrm>
            <a:off x="5939871" y="4588329"/>
            <a:ext cx="5604429" cy="1621508"/>
          </a:xfrm>
        </p:spPr>
        <p:txBody>
          <a:bodyPr vert="horz" lIns="91440" tIns="45720" rIns="91440" bIns="45720" rtlCol="0" anchor="t">
            <a:normAutofit/>
          </a:bodyPr>
          <a:lstStyle/>
          <a:p>
            <a:r>
              <a:rPr lang="en-US" sz="1800">
                <a:solidFill>
                  <a:schemeClr val="tx2">
                    <a:lumMod val="40000"/>
                    <a:lumOff val="60000"/>
                  </a:schemeClr>
                </a:solidFill>
              </a:rPr>
              <a:t>Apply different classification models like Logistic Regression, Decision tree Classifier, Random forest Classifier, SVC and find the best fit model</a:t>
            </a:r>
          </a:p>
        </p:txBody>
      </p:sp>
      <p:sp>
        <p:nvSpPr>
          <p:cNvPr id="47" name="Freeform 36">
            <a:extLst>
              <a:ext uri="{FF2B5EF4-FFF2-40B4-BE49-F238E27FC236}">
                <a16:creationId xmlns:a16="http://schemas.microsoft.com/office/drawing/2014/main" id="{3354DFA6-6453-4DEA-B13E-C2A4D4570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0355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585ADACC-B978-41CD-812C-38B46FD27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49823" cy="6858000"/>
          </a:xfrm>
          <a:custGeom>
            <a:avLst/>
            <a:gdLst>
              <a:gd name="connsiteX0" fmla="*/ 4205108 w 5549823"/>
              <a:gd name="connsiteY0" fmla="*/ 0 h 6858000"/>
              <a:gd name="connsiteX1" fmla="*/ 5548646 w 5549823"/>
              <a:gd name="connsiteY1" fmla="*/ 0 h 6858000"/>
              <a:gd name="connsiteX2" fmla="*/ 5523601 w 5549823"/>
              <a:gd name="connsiteY2" fmla="*/ 155676 h 6858000"/>
              <a:gd name="connsiteX3" fmla="*/ 5499732 w 5549823"/>
              <a:gd name="connsiteY3" fmla="*/ 310667 h 6858000"/>
              <a:gd name="connsiteX4" fmla="*/ 5476368 w 5549823"/>
              <a:gd name="connsiteY4" fmla="*/ 466344 h 6858000"/>
              <a:gd name="connsiteX5" fmla="*/ 5456365 w 5549823"/>
              <a:gd name="connsiteY5" fmla="*/ 622706 h 6858000"/>
              <a:gd name="connsiteX6" fmla="*/ 5436194 w 5549823"/>
              <a:gd name="connsiteY6" fmla="*/ 778383 h 6858000"/>
              <a:gd name="connsiteX7" fmla="*/ 5417368 w 5549823"/>
              <a:gd name="connsiteY7" fmla="*/ 934745 h 6858000"/>
              <a:gd name="connsiteX8" fmla="*/ 5401232 w 5549823"/>
              <a:gd name="connsiteY8" fmla="*/ 1089050 h 6858000"/>
              <a:gd name="connsiteX9" fmla="*/ 5385936 w 5549823"/>
              <a:gd name="connsiteY9" fmla="*/ 1245413 h 6858000"/>
              <a:gd name="connsiteX10" fmla="*/ 5371984 w 5549823"/>
              <a:gd name="connsiteY10" fmla="*/ 1401089 h 6858000"/>
              <a:gd name="connsiteX11" fmla="*/ 5359882 w 5549823"/>
              <a:gd name="connsiteY11" fmla="*/ 1554023 h 6858000"/>
              <a:gd name="connsiteX12" fmla="*/ 5347779 w 5549823"/>
              <a:gd name="connsiteY12" fmla="*/ 1709013 h 6858000"/>
              <a:gd name="connsiteX13" fmla="*/ 5337694 w 5549823"/>
              <a:gd name="connsiteY13" fmla="*/ 1861947 h 6858000"/>
              <a:gd name="connsiteX14" fmla="*/ 5329794 w 5549823"/>
              <a:gd name="connsiteY14" fmla="*/ 2014880 h 6858000"/>
              <a:gd name="connsiteX15" fmla="*/ 5321557 w 5549823"/>
              <a:gd name="connsiteY15" fmla="*/ 2167128 h 6858000"/>
              <a:gd name="connsiteX16" fmla="*/ 5314666 w 5549823"/>
              <a:gd name="connsiteY16" fmla="*/ 2318004 h 6858000"/>
              <a:gd name="connsiteX17" fmla="*/ 5309791 w 5549823"/>
              <a:gd name="connsiteY17" fmla="*/ 2467508 h 6858000"/>
              <a:gd name="connsiteX18" fmla="*/ 5305589 w 5549823"/>
              <a:gd name="connsiteY18" fmla="*/ 2617013 h 6858000"/>
              <a:gd name="connsiteX19" fmla="*/ 5301555 w 5549823"/>
              <a:gd name="connsiteY19" fmla="*/ 2765145 h 6858000"/>
              <a:gd name="connsiteX20" fmla="*/ 5299706 w 5549823"/>
              <a:gd name="connsiteY20" fmla="*/ 2911221 h 6858000"/>
              <a:gd name="connsiteX21" fmla="*/ 5297689 w 5549823"/>
              <a:gd name="connsiteY21" fmla="*/ 3057296 h 6858000"/>
              <a:gd name="connsiteX22" fmla="*/ 5296680 w 5549823"/>
              <a:gd name="connsiteY22" fmla="*/ 3201314 h 6858000"/>
              <a:gd name="connsiteX23" fmla="*/ 5297689 w 5549823"/>
              <a:gd name="connsiteY23" fmla="*/ 3343960 h 6858000"/>
              <a:gd name="connsiteX24" fmla="*/ 5297689 w 5549823"/>
              <a:gd name="connsiteY24" fmla="*/ 3485235 h 6858000"/>
              <a:gd name="connsiteX25" fmla="*/ 5299706 w 5549823"/>
              <a:gd name="connsiteY25" fmla="*/ 3625138 h 6858000"/>
              <a:gd name="connsiteX26" fmla="*/ 5302731 w 5549823"/>
              <a:gd name="connsiteY26" fmla="*/ 3762298 h 6858000"/>
              <a:gd name="connsiteX27" fmla="*/ 5305589 w 5549823"/>
              <a:gd name="connsiteY27" fmla="*/ 3898087 h 6858000"/>
              <a:gd name="connsiteX28" fmla="*/ 5308783 w 5549823"/>
              <a:gd name="connsiteY28" fmla="*/ 4031132 h 6858000"/>
              <a:gd name="connsiteX29" fmla="*/ 5313657 w 5549823"/>
              <a:gd name="connsiteY29" fmla="*/ 4163491 h 6858000"/>
              <a:gd name="connsiteX30" fmla="*/ 5318868 w 5549823"/>
              <a:gd name="connsiteY30" fmla="*/ 4293793 h 6858000"/>
              <a:gd name="connsiteX31" fmla="*/ 5323574 w 5549823"/>
              <a:gd name="connsiteY31" fmla="*/ 4421352 h 6858000"/>
              <a:gd name="connsiteX32" fmla="*/ 5336854 w 5549823"/>
              <a:gd name="connsiteY32" fmla="*/ 4670298 h 6858000"/>
              <a:gd name="connsiteX33" fmla="*/ 5350973 w 5549823"/>
              <a:gd name="connsiteY33" fmla="*/ 4908956 h 6858000"/>
              <a:gd name="connsiteX34" fmla="*/ 5365765 w 5549823"/>
              <a:gd name="connsiteY34" fmla="*/ 5138013 h 6858000"/>
              <a:gd name="connsiteX35" fmla="*/ 5382070 w 5549823"/>
              <a:gd name="connsiteY35" fmla="*/ 5354726 h 6858000"/>
              <a:gd name="connsiteX36" fmla="*/ 5399047 w 5549823"/>
              <a:gd name="connsiteY36" fmla="*/ 5561838 h 6858000"/>
              <a:gd name="connsiteX37" fmla="*/ 5417368 w 5549823"/>
              <a:gd name="connsiteY37" fmla="*/ 5753862 h 6858000"/>
              <a:gd name="connsiteX38" fmla="*/ 5435354 w 5549823"/>
              <a:gd name="connsiteY38" fmla="*/ 5934227 h 6858000"/>
              <a:gd name="connsiteX39" fmla="*/ 5453339 w 5549823"/>
              <a:gd name="connsiteY39" fmla="*/ 6100191 h 6858000"/>
              <a:gd name="connsiteX40" fmla="*/ 5470316 w 5549823"/>
              <a:gd name="connsiteY40" fmla="*/ 6252438 h 6858000"/>
              <a:gd name="connsiteX41" fmla="*/ 5486453 w 5549823"/>
              <a:gd name="connsiteY41" fmla="*/ 6387541 h 6858000"/>
              <a:gd name="connsiteX42" fmla="*/ 5501749 w 5549823"/>
              <a:gd name="connsiteY42" fmla="*/ 6509613 h 6858000"/>
              <a:gd name="connsiteX43" fmla="*/ 5514524 w 5549823"/>
              <a:gd name="connsiteY43" fmla="*/ 6612483 h 6858000"/>
              <a:gd name="connsiteX44" fmla="*/ 5526626 w 5549823"/>
              <a:gd name="connsiteY44" fmla="*/ 6698894 h 6858000"/>
              <a:gd name="connsiteX45" fmla="*/ 5543940 w 5549823"/>
              <a:gd name="connsiteY45" fmla="*/ 6817538 h 6858000"/>
              <a:gd name="connsiteX46" fmla="*/ 5549823 w 5549823"/>
              <a:gd name="connsiteY46" fmla="*/ 6858000 h 6858000"/>
              <a:gd name="connsiteX47" fmla="*/ 4644470 w 5549823"/>
              <a:gd name="connsiteY47" fmla="*/ 6858000 h 6858000"/>
              <a:gd name="connsiteX48" fmla="*/ 4644470 w 5549823"/>
              <a:gd name="connsiteY48" fmla="*/ 6858000 h 6858000"/>
              <a:gd name="connsiteX49" fmla="*/ 0 w 5549823"/>
              <a:gd name="connsiteY49" fmla="*/ 6858000 h 6858000"/>
              <a:gd name="connsiteX50" fmla="*/ 0 w 5549823"/>
              <a:gd name="connsiteY50" fmla="*/ 0 h 6858000"/>
              <a:gd name="connsiteX51" fmla="*/ 4205108 w 5549823"/>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49823" h="6858000">
                <a:moveTo>
                  <a:pt x="4205108" y="0"/>
                </a:moveTo>
                <a:lnTo>
                  <a:pt x="5548646" y="0"/>
                </a:lnTo>
                <a:lnTo>
                  <a:pt x="5523601" y="155676"/>
                </a:lnTo>
                <a:lnTo>
                  <a:pt x="5499732" y="310667"/>
                </a:lnTo>
                <a:lnTo>
                  <a:pt x="5476368" y="466344"/>
                </a:lnTo>
                <a:lnTo>
                  <a:pt x="5456365" y="622706"/>
                </a:lnTo>
                <a:lnTo>
                  <a:pt x="5436194" y="778383"/>
                </a:lnTo>
                <a:lnTo>
                  <a:pt x="5417368" y="934745"/>
                </a:lnTo>
                <a:lnTo>
                  <a:pt x="5401232" y="1089050"/>
                </a:lnTo>
                <a:lnTo>
                  <a:pt x="5385936" y="1245413"/>
                </a:lnTo>
                <a:lnTo>
                  <a:pt x="5371984" y="1401089"/>
                </a:lnTo>
                <a:lnTo>
                  <a:pt x="5359882" y="1554023"/>
                </a:lnTo>
                <a:lnTo>
                  <a:pt x="5347779" y="1709013"/>
                </a:lnTo>
                <a:lnTo>
                  <a:pt x="5337694" y="1861947"/>
                </a:lnTo>
                <a:lnTo>
                  <a:pt x="5329794" y="2014880"/>
                </a:lnTo>
                <a:lnTo>
                  <a:pt x="5321557" y="2167128"/>
                </a:lnTo>
                <a:lnTo>
                  <a:pt x="5314666" y="2318004"/>
                </a:lnTo>
                <a:lnTo>
                  <a:pt x="5309791" y="2467508"/>
                </a:lnTo>
                <a:lnTo>
                  <a:pt x="5305589" y="2617013"/>
                </a:lnTo>
                <a:lnTo>
                  <a:pt x="5301555" y="2765145"/>
                </a:lnTo>
                <a:lnTo>
                  <a:pt x="5299706" y="2911221"/>
                </a:lnTo>
                <a:lnTo>
                  <a:pt x="5297689" y="3057296"/>
                </a:lnTo>
                <a:lnTo>
                  <a:pt x="5296680" y="3201314"/>
                </a:lnTo>
                <a:lnTo>
                  <a:pt x="5297689" y="3343960"/>
                </a:lnTo>
                <a:lnTo>
                  <a:pt x="5297689" y="3485235"/>
                </a:lnTo>
                <a:lnTo>
                  <a:pt x="5299706" y="3625138"/>
                </a:lnTo>
                <a:lnTo>
                  <a:pt x="5302731" y="3762298"/>
                </a:lnTo>
                <a:lnTo>
                  <a:pt x="5305589" y="3898087"/>
                </a:lnTo>
                <a:lnTo>
                  <a:pt x="5308783" y="4031132"/>
                </a:lnTo>
                <a:lnTo>
                  <a:pt x="5313657" y="4163491"/>
                </a:lnTo>
                <a:lnTo>
                  <a:pt x="5318868" y="4293793"/>
                </a:lnTo>
                <a:lnTo>
                  <a:pt x="5323574" y="4421352"/>
                </a:lnTo>
                <a:lnTo>
                  <a:pt x="5336854" y="4670298"/>
                </a:lnTo>
                <a:lnTo>
                  <a:pt x="5350973" y="4908956"/>
                </a:lnTo>
                <a:lnTo>
                  <a:pt x="5365765" y="5138013"/>
                </a:lnTo>
                <a:lnTo>
                  <a:pt x="5382070" y="5354726"/>
                </a:lnTo>
                <a:lnTo>
                  <a:pt x="5399047" y="5561838"/>
                </a:lnTo>
                <a:lnTo>
                  <a:pt x="5417368" y="5753862"/>
                </a:lnTo>
                <a:lnTo>
                  <a:pt x="5435354" y="5934227"/>
                </a:lnTo>
                <a:lnTo>
                  <a:pt x="5453339" y="6100191"/>
                </a:lnTo>
                <a:lnTo>
                  <a:pt x="5470316" y="6252438"/>
                </a:lnTo>
                <a:lnTo>
                  <a:pt x="5486453" y="6387541"/>
                </a:lnTo>
                <a:lnTo>
                  <a:pt x="5501749" y="6509613"/>
                </a:lnTo>
                <a:lnTo>
                  <a:pt x="5514524" y="6612483"/>
                </a:lnTo>
                <a:lnTo>
                  <a:pt x="5526626" y="6698894"/>
                </a:lnTo>
                <a:lnTo>
                  <a:pt x="5543940" y="6817538"/>
                </a:lnTo>
                <a:lnTo>
                  <a:pt x="5549823" y="6858000"/>
                </a:lnTo>
                <a:lnTo>
                  <a:pt x="4644470" y="6858000"/>
                </a:lnTo>
                <a:lnTo>
                  <a:pt x="4644470" y="6858000"/>
                </a:lnTo>
                <a:lnTo>
                  <a:pt x="0" y="6858000"/>
                </a:lnTo>
                <a:lnTo>
                  <a:pt x="0" y="0"/>
                </a:lnTo>
                <a:lnTo>
                  <a:pt x="420510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27114C93-446E-4342-B0E4-565235060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8" name="Graphic 27" descr="Checkmark">
            <a:extLst>
              <a:ext uri="{FF2B5EF4-FFF2-40B4-BE49-F238E27FC236}">
                <a16:creationId xmlns:a16="http://schemas.microsoft.com/office/drawing/2014/main" id="{EB780638-6E58-497C-8E8A-D741BE31EF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3854" y="1433353"/>
            <a:ext cx="3990829" cy="3990829"/>
          </a:xfrm>
          <a:prstGeom prst="rect">
            <a:avLst/>
          </a:prstGeom>
          <a:effectLst/>
        </p:spPr>
      </p:pic>
    </p:spTree>
    <p:extLst>
      <p:ext uri="{BB962C8B-B14F-4D97-AF65-F5344CB8AC3E}">
        <p14:creationId xmlns:p14="http://schemas.microsoft.com/office/powerpoint/2010/main" val="241773920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Ion</vt:lpstr>
      <vt:lpstr>MALIGNANT COMMENTS CLASSIFICATION Using  Machine Learning Techniques</vt:lpstr>
      <vt:lpstr>Agenda</vt:lpstr>
      <vt:lpstr>Overview</vt:lpstr>
      <vt:lpstr>Goal </vt:lpstr>
      <vt:lpstr>Approach design</vt:lpstr>
      <vt:lpstr>Dataset overview</vt:lpstr>
      <vt:lpstr>Count of different toxicity of comments in each label </vt:lpstr>
      <vt:lpstr>Data Preprocessing</vt:lpstr>
      <vt:lpstr>Applying classification algoritms</vt:lpstr>
      <vt:lpstr>Evaluation Process</vt:lpstr>
      <vt:lpstr>Confusion Metrics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Using  Machine Learning Techniques</dc:title>
  <dc:creator>Anusindhuja Galidevara</dc:creator>
  <cp:lastModifiedBy>Anusindhuja Galidevara</cp:lastModifiedBy>
  <cp:revision>1</cp:revision>
  <dcterms:created xsi:type="dcterms:W3CDTF">2020-12-06T16:55:00Z</dcterms:created>
  <dcterms:modified xsi:type="dcterms:W3CDTF">2020-12-06T16:55:16Z</dcterms:modified>
</cp:coreProperties>
</file>