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1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1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1" name="Google Shape;41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7c73bd286a_0_1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7c73bd286a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7c73bd286a_0_19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7c73bd286a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7c73bd286a_0_1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7c73bd286a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7c73bd286a_0_20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7c73bd286a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7c73bd286a_0_1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7c73bd286a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7c73bd286a_0_20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7c73bd286a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7c73bd286a_0_13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7c73bd286a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7c73bd286a_0_2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7c73bd286a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7c73bd286a_0_14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7c73bd286a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7c73bd286a_0_14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7c73bd286a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7c5303315a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" name="Google Shape;47;g7c5303315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c73bd286a_0_15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7c73bd286a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7c73bd286a_0_15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7c73bd286a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7c73bd286a_0_18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7c73bd286a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7c73bd286a_0_16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7c73bd286a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6da102258d_0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6da102258d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7c73bd286a_0_16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7c73bd286a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7c73bd286a_0_17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7c73bd286a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6da102258d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6da102258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7c73bd286a_0_3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7c73bd286a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156187bf3eb297a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0" name="Google Shape;210;g3156187bf3eb297a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7c73bd286a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7c73bd286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7c73bd286a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7c73bd286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7c73bd286a_0_4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7c73bd286a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c73bd286a_0_5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c73bd286a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7c73bd286a_0_5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7c73bd286a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7c73bd286a_0_6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7c73bd286a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73bd286a_0_19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7c73bd286a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apositiva de título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/>
          <p:nvPr>
            <p:ph type="ctrTitle"/>
          </p:nvPr>
        </p:nvSpPr>
        <p:spPr>
          <a:xfrm>
            <a:off x="2152357" y="1463039"/>
            <a:ext cx="5275385" cy="158965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625"/>
              <a:buFont typeface="Baumans"/>
              <a:buNone/>
              <a:defRPr b="0" i="0" sz="8625" u="none" cap="none" strike="noStrike">
                <a:solidFill>
                  <a:schemeClr val="lt1"/>
                </a:solidFill>
                <a:latin typeface="Baumans"/>
                <a:ea typeface="Baumans"/>
                <a:cs typeface="Baumans"/>
                <a:sym typeface="Baum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5"/>
          <p:cNvSpPr txBox="1"/>
          <p:nvPr>
            <p:ph idx="1" type="subTitle"/>
          </p:nvPr>
        </p:nvSpPr>
        <p:spPr>
          <a:xfrm>
            <a:off x="2278967" y="3193366"/>
            <a:ext cx="4684542" cy="1420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5"/>
          <p:cNvSpPr txBox="1"/>
          <p:nvPr>
            <p:ph idx="10" type="dt"/>
          </p:nvPr>
        </p:nvSpPr>
        <p:spPr>
          <a:xfrm>
            <a:off x="1430508" y="5991226"/>
            <a:ext cx="294806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500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objetos" type="obj">
  <p:cSld name="OBJEC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6"/>
          <p:cNvSpPr txBox="1"/>
          <p:nvPr>
            <p:ph type="title"/>
          </p:nvPr>
        </p:nvSpPr>
        <p:spPr>
          <a:xfrm>
            <a:off x="2458329" y="211015"/>
            <a:ext cx="6246056" cy="9284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300"/>
              <a:buFont typeface="Century Gothic"/>
              <a:buNone/>
              <a:defRPr b="0" i="0" sz="3300" u="none" cap="none" strike="noStrike">
                <a:solidFill>
                  <a:schemeClr val="accent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6"/>
          <p:cNvSpPr txBox="1"/>
          <p:nvPr>
            <p:ph idx="1" type="body"/>
          </p:nvPr>
        </p:nvSpPr>
        <p:spPr>
          <a:xfrm>
            <a:off x="1645920" y="1786597"/>
            <a:ext cx="6773593" cy="44453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595959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6"/>
          <p:cNvSpPr txBox="1"/>
          <p:nvPr>
            <p:ph idx="11" type="ftr"/>
          </p:nvPr>
        </p:nvSpPr>
        <p:spPr>
          <a:xfrm>
            <a:off x="102870" y="211015"/>
            <a:ext cx="218664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cabezado de sección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9"/>
          <p:cNvSpPr txBox="1"/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b="0" i="0" sz="4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9"/>
          <p:cNvSpPr txBox="1"/>
          <p:nvPr>
            <p:ph idx="1" type="body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Font typeface="Arial"/>
              <a:buNone/>
              <a:defRPr b="0" i="0" sz="135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9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9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9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os objetos" type="twoObj">
  <p:cSld name="TWO_OBJECTS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0"/>
          <p:cNvSpPr txBox="1"/>
          <p:nvPr>
            <p:ph type="title"/>
          </p:nvPr>
        </p:nvSpPr>
        <p:spPr>
          <a:xfrm>
            <a:off x="2131256" y="1324610"/>
            <a:ext cx="5317588" cy="16718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10"/>
          <p:cNvSpPr txBox="1"/>
          <p:nvPr>
            <p:ph idx="1" type="body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10"/>
          <p:cNvSpPr txBox="1"/>
          <p:nvPr>
            <p:ph idx="2" type="body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10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0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0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ción" type="twoTxTwoObj">
  <p:cSld name="TWO_OBJECTS_WITH_TEX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1"/>
          <p:cNvSpPr txBox="1"/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Google Shape;32;p11"/>
          <p:cNvSpPr txBox="1"/>
          <p:nvPr>
            <p:ph idx="1" type="body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1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11"/>
          <p:cNvSpPr txBox="1"/>
          <p:nvPr>
            <p:ph idx="2" type="body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11"/>
          <p:cNvSpPr txBox="1"/>
          <p:nvPr>
            <p:ph idx="3" type="body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1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11"/>
          <p:cNvSpPr txBox="1"/>
          <p:nvPr>
            <p:ph idx="4" type="body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1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p4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"/>
          <p:cNvSpPr txBox="1"/>
          <p:nvPr>
            <p:ph type="ctrTitle"/>
          </p:nvPr>
        </p:nvSpPr>
        <p:spPr>
          <a:xfrm>
            <a:off x="1983545" y="1515865"/>
            <a:ext cx="5275500" cy="1192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600"/>
              <a:buFont typeface="Baumans"/>
              <a:buNone/>
            </a:pPr>
            <a:r>
              <a:rPr lang="es-MX" sz="6000"/>
              <a:t>SQL 1</a:t>
            </a:r>
            <a:endParaRPr sz="6000"/>
          </a:p>
        </p:txBody>
      </p:sp>
      <p:sp>
        <p:nvSpPr>
          <p:cNvPr id="44" name="Google Shape;44;p1"/>
          <p:cNvSpPr/>
          <p:nvPr/>
        </p:nvSpPr>
        <p:spPr>
          <a:xfrm>
            <a:off x="2405975" y="4114798"/>
            <a:ext cx="46845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sz="2600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DQL</a:t>
            </a:r>
            <a:endParaRPr b="0" i="0" sz="2600" u="none" cap="none" strike="noStrike">
              <a:solidFill>
                <a:srgbClr val="7F7F7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7F7F7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7c73bd286a_0_113"/>
          <p:cNvSpPr txBox="1"/>
          <p:nvPr>
            <p:ph type="title"/>
          </p:nvPr>
        </p:nvSpPr>
        <p:spPr>
          <a:xfrm>
            <a:off x="2517104" y="436365"/>
            <a:ext cx="6246000" cy="928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DQL</a:t>
            </a:r>
            <a:endParaRPr/>
          </a:p>
        </p:txBody>
      </p:sp>
      <p:sp>
        <p:nvSpPr>
          <p:cNvPr id="98" name="Google Shape;98;g7c73bd286a_0_113"/>
          <p:cNvSpPr txBox="1"/>
          <p:nvPr>
            <p:ph idx="1" type="body"/>
          </p:nvPr>
        </p:nvSpPr>
        <p:spPr>
          <a:xfrm>
            <a:off x="1645920" y="1786597"/>
            <a:ext cx="6773700" cy="4445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MX" sz="1800"/>
              <a:t>Las funciones de agregación básicas que soportan todos los gestores de datos son las siguientes:</a:t>
            </a:r>
            <a:endParaRPr sz="1800"/>
          </a:p>
          <a:p>
            <a:pPr indent="-3619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100"/>
              <a:buFont typeface="Century Gothic"/>
              <a:buChar char="●"/>
            </a:pPr>
            <a:r>
              <a:rPr lang="es-MX"/>
              <a:t>COUNT → Devuelve el número total de filas seleccionadas por la consulta.</a:t>
            </a:r>
            <a:endParaRPr/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Century Gothic"/>
              <a:buChar char="●"/>
            </a:pPr>
            <a:r>
              <a:rPr b="1" lang="es-MX"/>
              <a:t>MIN → Devuelve el valor mínimo del campo que especifiquemos.</a:t>
            </a:r>
            <a:endParaRPr b="1"/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Century Gothic"/>
              <a:buChar char="●"/>
            </a:pPr>
            <a:r>
              <a:rPr lang="es-MX"/>
              <a:t>MAX</a:t>
            </a:r>
            <a:endParaRPr/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Century Gothic"/>
              <a:buChar char="●"/>
            </a:pPr>
            <a:r>
              <a:rPr lang="es-MX"/>
              <a:t>SUM</a:t>
            </a:r>
            <a:endParaRPr/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Century Gothic"/>
              <a:buChar char="●"/>
            </a:pPr>
            <a:r>
              <a:rPr lang="es-MX"/>
              <a:t>AVG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7c73bd286a_0_196"/>
          <p:cNvSpPr txBox="1"/>
          <p:nvPr>
            <p:ph type="title"/>
          </p:nvPr>
        </p:nvSpPr>
        <p:spPr>
          <a:xfrm>
            <a:off x="2458329" y="211015"/>
            <a:ext cx="6246000" cy="928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g7c73bd286a_0_196"/>
          <p:cNvSpPr txBox="1"/>
          <p:nvPr>
            <p:ph idx="1" type="body"/>
          </p:nvPr>
        </p:nvSpPr>
        <p:spPr>
          <a:xfrm>
            <a:off x="1645920" y="1786597"/>
            <a:ext cx="6773700" cy="4445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7c73bd286a_0_119"/>
          <p:cNvSpPr txBox="1"/>
          <p:nvPr>
            <p:ph type="title"/>
          </p:nvPr>
        </p:nvSpPr>
        <p:spPr>
          <a:xfrm>
            <a:off x="2517104" y="436365"/>
            <a:ext cx="6246000" cy="928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DQL</a:t>
            </a:r>
            <a:endParaRPr/>
          </a:p>
        </p:txBody>
      </p:sp>
      <p:sp>
        <p:nvSpPr>
          <p:cNvPr id="110" name="Google Shape;110;g7c73bd286a_0_119"/>
          <p:cNvSpPr txBox="1"/>
          <p:nvPr>
            <p:ph idx="1" type="body"/>
          </p:nvPr>
        </p:nvSpPr>
        <p:spPr>
          <a:xfrm>
            <a:off x="1645920" y="1786597"/>
            <a:ext cx="6773700" cy="4445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MX" sz="1800"/>
              <a:t>Las funciones de agregación básicas que soportan todos los gestores de datos son las siguientes:</a:t>
            </a:r>
            <a:endParaRPr sz="1800"/>
          </a:p>
          <a:p>
            <a:pPr indent="-3619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100"/>
              <a:buFont typeface="Century Gothic"/>
              <a:buChar char="●"/>
            </a:pPr>
            <a:r>
              <a:rPr lang="es-MX"/>
              <a:t>COUNT → Devuelve el número total de filas seleccionadas por la consulta.</a:t>
            </a:r>
            <a:endParaRPr/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Century Gothic"/>
              <a:buChar char="●"/>
            </a:pPr>
            <a:r>
              <a:rPr lang="es-MX"/>
              <a:t>MIN → Devuelve el valor mínimo del campo que especifiquemos.</a:t>
            </a:r>
            <a:endParaRPr/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Century Gothic"/>
              <a:buChar char="●"/>
            </a:pPr>
            <a:r>
              <a:rPr b="1" lang="es-MX"/>
              <a:t>MAX → Devuelve el valor máximo del campo que especifiquemos.</a:t>
            </a:r>
            <a:endParaRPr b="1"/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Century Gothic"/>
              <a:buChar char="●"/>
            </a:pPr>
            <a:r>
              <a:rPr lang="es-MX"/>
              <a:t>SUM</a:t>
            </a:r>
            <a:endParaRPr/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Century Gothic"/>
              <a:buChar char="●"/>
            </a:pPr>
            <a:r>
              <a:rPr lang="es-MX"/>
              <a:t>AVG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7c73bd286a_0_201"/>
          <p:cNvSpPr txBox="1"/>
          <p:nvPr>
            <p:ph type="title"/>
          </p:nvPr>
        </p:nvSpPr>
        <p:spPr>
          <a:xfrm>
            <a:off x="2458329" y="211015"/>
            <a:ext cx="6246000" cy="928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g7c73bd286a_0_201"/>
          <p:cNvSpPr txBox="1"/>
          <p:nvPr>
            <p:ph idx="1" type="body"/>
          </p:nvPr>
        </p:nvSpPr>
        <p:spPr>
          <a:xfrm>
            <a:off x="1645920" y="1786597"/>
            <a:ext cx="6773700" cy="4445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7c73bd286a_0_125"/>
          <p:cNvSpPr txBox="1"/>
          <p:nvPr>
            <p:ph type="title"/>
          </p:nvPr>
        </p:nvSpPr>
        <p:spPr>
          <a:xfrm>
            <a:off x="2517104" y="436365"/>
            <a:ext cx="6246000" cy="928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DQL</a:t>
            </a:r>
            <a:endParaRPr/>
          </a:p>
        </p:txBody>
      </p:sp>
      <p:sp>
        <p:nvSpPr>
          <p:cNvPr id="122" name="Google Shape;122;g7c73bd286a_0_125"/>
          <p:cNvSpPr txBox="1"/>
          <p:nvPr>
            <p:ph idx="1" type="body"/>
          </p:nvPr>
        </p:nvSpPr>
        <p:spPr>
          <a:xfrm>
            <a:off x="1645920" y="1786597"/>
            <a:ext cx="6773700" cy="4445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MX" sz="1800"/>
              <a:t>Las funciones de agregación básicas que soportan todos los gestores de datos son las siguientes:</a:t>
            </a:r>
            <a:endParaRPr sz="1800"/>
          </a:p>
          <a:p>
            <a:pPr indent="-3619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100"/>
              <a:buFont typeface="Century Gothic"/>
              <a:buChar char="●"/>
            </a:pPr>
            <a:r>
              <a:rPr lang="es-MX"/>
              <a:t>COUNT → Devuelve el número total de filas seleccionadas por la consulta.</a:t>
            </a:r>
            <a:endParaRPr/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Century Gothic"/>
              <a:buChar char="●"/>
            </a:pPr>
            <a:r>
              <a:rPr lang="es-MX"/>
              <a:t>MIN → Devuelve el valor mínimo del campo que especifiquemos.</a:t>
            </a:r>
            <a:endParaRPr/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Century Gothic"/>
              <a:buChar char="●"/>
            </a:pPr>
            <a:r>
              <a:rPr lang="es-MX"/>
              <a:t>MAX → Devuelve el valor máximo del campo que especifiquemos.</a:t>
            </a:r>
            <a:endParaRPr/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Century Gothic"/>
              <a:buChar char="●"/>
            </a:pPr>
            <a:r>
              <a:rPr b="1" lang="es-MX"/>
              <a:t>SUM → Suma los valores del campo que especifiquemos. Sólo se puede utilizar en columnas numéricas.</a:t>
            </a:r>
            <a:endParaRPr b="1"/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Century Gothic"/>
              <a:buChar char="●"/>
            </a:pPr>
            <a:r>
              <a:rPr lang="es-MX"/>
              <a:t>AVG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7c73bd286a_0_206"/>
          <p:cNvSpPr txBox="1"/>
          <p:nvPr>
            <p:ph type="title"/>
          </p:nvPr>
        </p:nvSpPr>
        <p:spPr>
          <a:xfrm>
            <a:off x="2458329" y="211015"/>
            <a:ext cx="6246000" cy="928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g7c73bd286a_0_206"/>
          <p:cNvSpPr txBox="1"/>
          <p:nvPr>
            <p:ph idx="1" type="body"/>
          </p:nvPr>
        </p:nvSpPr>
        <p:spPr>
          <a:xfrm>
            <a:off x="1645920" y="1786597"/>
            <a:ext cx="6773700" cy="4445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7c73bd286a_0_134"/>
          <p:cNvSpPr txBox="1"/>
          <p:nvPr>
            <p:ph type="title"/>
          </p:nvPr>
        </p:nvSpPr>
        <p:spPr>
          <a:xfrm>
            <a:off x="2517104" y="436365"/>
            <a:ext cx="6246000" cy="928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DQL</a:t>
            </a:r>
            <a:endParaRPr/>
          </a:p>
        </p:txBody>
      </p:sp>
      <p:sp>
        <p:nvSpPr>
          <p:cNvPr id="134" name="Google Shape;134;g7c73bd286a_0_134"/>
          <p:cNvSpPr txBox="1"/>
          <p:nvPr>
            <p:ph idx="1" type="body"/>
          </p:nvPr>
        </p:nvSpPr>
        <p:spPr>
          <a:xfrm>
            <a:off x="1645920" y="1659247"/>
            <a:ext cx="6773700" cy="4445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19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100"/>
              <a:buChar char="●"/>
            </a:pPr>
            <a:r>
              <a:rPr lang="es-MX"/>
              <a:t>COUNT → Devuelve el número total de filas seleccionadas por la consulta.</a:t>
            </a:r>
            <a:endParaRPr/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Century Gothic"/>
              <a:buChar char="●"/>
            </a:pPr>
            <a:r>
              <a:rPr lang="es-MX"/>
              <a:t>MIN → Devuelve el valor mínimo del campo que especifiquemos.</a:t>
            </a:r>
            <a:endParaRPr/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Century Gothic"/>
              <a:buChar char="●"/>
            </a:pPr>
            <a:r>
              <a:rPr lang="es-MX"/>
              <a:t>MAX → Devuelve el valor máximo del campo que especifiquemos.</a:t>
            </a:r>
            <a:endParaRPr/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Century Gothic"/>
              <a:buChar char="●"/>
            </a:pPr>
            <a:r>
              <a:rPr lang="es-MX"/>
              <a:t>SUM → Suma los valores del campo que especifiquemos. Sólo se puede utilizar en columnas numéricas.</a:t>
            </a:r>
            <a:endParaRPr/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Century Gothic"/>
              <a:buChar char="●"/>
            </a:pPr>
            <a:r>
              <a:rPr b="1" lang="es-MX"/>
              <a:t>AVG → Devuelve el valor promedio del campo que especifiquemos. Sólo se puede utilizar en columnas numéricas.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7c73bd286a_0_211"/>
          <p:cNvSpPr txBox="1"/>
          <p:nvPr>
            <p:ph type="title"/>
          </p:nvPr>
        </p:nvSpPr>
        <p:spPr>
          <a:xfrm>
            <a:off x="2458329" y="211015"/>
            <a:ext cx="6246000" cy="928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g7c73bd286a_0_211"/>
          <p:cNvSpPr txBox="1"/>
          <p:nvPr>
            <p:ph idx="1" type="body"/>
          </p:nvPr>
        </p:nvSpPr>
        <p:spPr>
          <a:xfrm>
            <a:off x="1645920" y="1786597"/>
            <a:ext cx="6773700" cy="4445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7c73bd286a_0_140"/>
          <p:cNvSpPr txBox="1"/>
          <p:nvPr>
            <p:ph type="title"/>
          </p:nvPr>
        </p:nvSpPr>
        <p:spPr>
          <a:xfrm>
            <a:off x="2497529" y="436365"/>
            <a:ext cx="6246000" cy="928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Funciones de agregación</a:t>
            </a:r>
            <a:endParaRPr/>
          </a:p>
        </p:txBody>
      </p:sp>
      <p:sp>
        <p:nvSpPr>
          <p:cNvPr id="146" name="Google Shape;146;g7c73bd286a_0_140"/>
          <p:cNvSpPr txBox="1"/>
          <p:nvPr>
            <p:ph idx="1" type="body"/>
          </p:nvPr>
        </p:nvSpPr>
        <p:spPr>
          <a:xfrm>
            <a:off x="1645920" y="1786597"/>
            <a:ext cx="6773700" cy="4445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s-MX"/>
              <a:t>Las funciones anteriores son las básicas en SQL, pero cada sistema gestor de bases de datos relacionales ofrece su propio conjunto, más amplio, con otras funciones de agregación particulares. 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7c73bd286a_0_146"/>
          <p:cNvSpPr txBox="1"/>
          <p:nvPr>
            <p:ph type="title"/>
          </p:nvPr>
        </p:nvSpPr>
        <p:spPr>
          <a:xfrm>
            <a:off x="2468129" y="387365"/>
            <a:ext cx="6246000" cy="928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SQL: DQL</a:t>
            </a:r>
            <a:endParaRPr/>
          </a:p>
        </p:txBody>
      </p:sp>
      <p:sp>
        <p:nvSpPr>
          <p:cNvPr id="152" name="Google Shape;152;g7c73bd286a_0_146"/>
          <p:cNvSpPr txBox="1"/>
          <p:nvPr>
            <p:ph type="title"/>
          </p:nvPr>
        </p:nvSpPr>
        <p:spPr>
          <a:xfrm>
            <a:off x="1322624" y="2964750"/>
            <a:ext cx="7299000" cy="928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Ordenación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7c5303315a_0_0"/>
          <p:cNvSpPr txBox="1"/>
          <p:nvPr>
            <p:ph type="title"/>
          </p:nvPr>
        </p:nvSpPr>
        <p:spPr>
          <a:xfrm>
            <a:off x="2526904" y="455940"/>
            <a:ext cx="6246000" cy="9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s-MX"/>
              <a:t>DQL</a:t>
            </a:r>
            <a:endParaRPr/>
          </a:p>
        </p:txBody>
      </p:sp>
      <p:sp>
        <p:nvSpPr>
          <p:cNvPr id="50" name="Google Shape;50;g7c5303315a_0_0"/>
          <p:cNvSpPr txBox="1"/>
          <p:nvPr>
            <p:ph type="title"/>
          </p:nvPr>
        </p:nvSpPr>
        <p:spPr>
          <a:xfrm>
            <a:off x="1448999" y="2964750"/>
            <a:ext cx="7221600" cy="9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s-MX"/>
              <a:t>Doctrine Query Language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7c73bd286a_0_151"/>
          <p:cNvSpPr txBox="1"/>
          <p:nvPr>
            <p:ph type="title"/>
          </p:nvPr>
        </p:nvSpPr>
        <p:spPr>
          <a:xfrm>
            <a:off x="2468129" y="357965"/>
            <a:ext cx="6246000" cy="928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DQL: Order</a:t>
            </a:r>
            <a:endParaRPr/>
          </a:p>
        </p:txBody>
      </p:sp>
      <p:sp>
        <p:nvSpPr>
          <p:cNvPr id="158" name="Google Shape;158;g7c73bd286a_0_151"/>
          <p:cNvSpPr txBox="1"/>
          <p:nvPr>
            <p:ph idx="1" type="body"/>
          </p:nvPr>
        </p:nvSpPr>
        <p:spPr>
          <a:xfrm>
            <a:off x="1645920" y="1786597"/>
            <a:ext cx="6773700" cy="4445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s-MX"/>
              <a:t>Podemos ordenar el resultado de una consulta.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s-MX"/>
              <a:t>Para ello empleamos un comando de ordenación llamado </a:t>
            </a:r>
            <a:r>
              <a:rPr b="1" lang="es-MX"/>
              <a:t>ORDER BY</a:t>
            </a:r>
            <a:endParaRPr b="1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7c73bd286a_0_156"/>
          <p:cNvSpPr txBox="1"/>
          <p:nvPr>
            <p:ph type="title"/>
          </p:nvPr>
        </p:nvSpPr>
        <p:spPr>
          <a:xfrm>
            <a:off x="2448529" y="387365"/>
            <a:ext cx="6246000" cy="928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DQL: Order By</a:t>
            </a:r>
            <a:endParaRPr/>
          </a:p>
        </p:txBody>
      </p:sp>
      <p:sp>
        <p:nvSpPr>
          <p:cNvPr id="164" name="Google Shape;164;g7c73bd286a_0_156"/>
          <p:cNvSpPr txBox="1"/>
          <p:nvPr>
            <p:ph idx="1" type="body"/>
          </p:nvPr>
        </p:nvSpPr>
        <p:spPr>
          <a:xfrm>
            <a:off x="1645920" y="1786597"/>
            <a:ext cx="6773700" cy="4445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s-MX"/>
              <a:t>La palabra clave ORDER BY se usa para </a:t>
            </a:r>
            <a:r>
              <a:rPr b="1" lang="es-MX"/>
              <a:t>ordenar</a:t>
            </a:r>
            <a:r>
              <a:rPr lang="es-MX"/>
              <a:t> el conjunto de resultados </a:t>
            </a:r>
            <a:r>
              <a:rPr b="1" lang="es-MX"/>
              <a:t>en orden ascendente o descendente.</a:t>
            </a:r>
            <a:endParaRPr b="1"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/>
              <a:t>La palabra clave ORDER BY </a:t>
            </a:r>
            <a:r>
              <a:rPr b="1" lang="es-MX"/>
              <a:t>ordena los registros</a:t>
            </a:r>
            <a:r>
              <a:rPr lang="es-MX"/>
              <a:t> en orden </a:t>
            </a:r>
            <a:r>
              <a:rPr b="1" lang="es-MX"/>
              <a:t>ascendente</a:t>
            </a:r>
            <a:r>
              <a:rPr lang="es-MX"/>
              <a:t> de forma </a:t>
            </a:r>
            <a:r>
              <a:rPr b="1" lang="es-MX"/>
              <a:t>predeterminada.</a:t>
            </a:r>
            <a:r>
              <a:rPr lang="es-MX"/>
              <a:t> 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7c73bd286a_0_186"/>
          <p:cNvSpPr txBox="1"/>
          <p:nvPr>
            <p:ph type="title"/>
          </p:nvPr>
        </p:nvSpPr>
        <p:spPr>
          <a:xfrm>
            <a:off x="2448529" y="387365"/>
            <a:ext cx="6246000" cy="928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Sintaxis</a:t>
            </a:r>
            <a:endParaRPr/>
          </a:p>
        </p:txBody>
      </p:sp>
      <p:sp>
        <p:nvSpPr>
          <p:cNvPr id="170" name="Google Shape;170;g7c73bd286a_0_186"/>
          <p:cNvSpPr txBox="1"/>
          <p:nvPr>
            <p:ph idx="1" type="body"/>
          </p:nvPr>
        </p:nvSpPr>
        <p:spPr>
          <a:xfrm>
            <a:off x="1645920" y="1786597"/>
            <a:ext cx="6773700" cy="4445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s-MX"/>
              <a:t>SELECT NombreColumna1, Nombre Columna2,...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s-MX"/>
              <a:t>FROM [Nombre de la tabla]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s-MX"/>
              <a:t>ORDER BY NombreColumna1, Nombre Columna2,...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/>
              <a:t>ASC|DESC;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7c73bd286a_0_161"/>
          <p:cNvSpPr txBox="1"/>
          <p:nvPr>
            <p:ph type="title"/>
          </p:nvPr>
        </p:nvSpPr>
        <p:spPr>
          <a:xfrm>
            <a:off x="2507304" y="406965"/>
            <a:ext cx="6246000" cy="928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DQL: Group by</a:t>
            </a:r>
            <a:endParaRPr/>
          </a:p>
        </p:txBody>
      </p:sp>
      <p:sp>
        <p:nvSpPr>
          <p:cNvPr id="176" name="Google Shape;176;g7c73bd286a_0_161"/>
          <p:cNvSpPr txBox="1"/>
          <p:nvPr>
            <p:ph idx="1" type="body"/>
          </p:nvPr>
        </p:nvSpPr>
        <p:spPr>
          <a:xfrm>
            <a:off x="1645920" y="1786597"/>
            <a:ext cx="6773700" cy="4445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s-MX"/>
              <a:t>La instrucción GROUP BY agrupa filas que tienen los mismos valores en filas de resumen, como 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6da102258d_0_3"/>
          <p:cNvSpPr txBox="1"/>
          <p:nvPr>
            <p:ph type="title"/>
          </p:nvPr>
        </p:nvSpPr>
        <p:spPr>
          <a:xfrm>
            <a:off x="2507304" y="406965"/>
            <a:ext cx="6246000" cy="928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DQL: Group by</a:t>
            </a:r>
            <a:endParaRPr/>
          </a:p>
        </p:txBody>
      </p:sp>
      <p:sp>
        <p:nvSpPr>
          <p:cNvPr id="182" name="Google Shape;182;g6da102258d_0_3"/>
          <p:cNvSpPr txBox="1"/>
          <p:nvPr>
            <p:ph idx="1" type="body"/>
          </p:nvPr>
        </p:nvSpPr>
        <p:spPr>
          <a:xfrm>
            <a:off x="1645920" y="1786597"/>
            <a:ext cx="6773700" cy="4445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/>
              <a:t>La instrucción GROUP BY a menudo se usa con funciones agregadas (COUNT, MAX, MIN, SUM, AVG) para agrupar el conjunto de resultados por una o más columnas.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7c73bd286a_0_166"/>
          <p:cNvSpPr txBox="1"/>
          <p:nvPr>
            <p:ph type="title"/>
          </p:nvPr>
        </p:nvSpPr>
        <p:spPr>
          <a:xfrm>
            <a:off x="2497504" y="357965"/>
            <a:ext cx="6246000" cy="928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Sintaxis: Group by</a:t>
            </a:r>
            <a:endParaRPr/>
          </a:p>
        </p:txBody>
      </p:sp>
      <p:sp>
        <p:nvSpPr>
          <p:cNvPr id="188" name="Google Shape;188;g7c73bd286a_0_166"/>
          <p:cNvSpPr txBox="1"/>
          <p:nvPr>
            <p:ph idx="1" type="body"/>
          </p:nvPr>
        </p:nvSpPr>
        <p:spPr>
          <a:xfrm>
            <a:off x="1645920" y="1786597"/>
            <a:ext cx="6773700" cy="4445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MX" sz="1800"/>
              <a:t>SELECT </a:t>
            </a:r>
            <a:r>
              <a:rPr lang="es-MX" sz="1800"/>
              <a:t>[Columna / *]</a:t>
            </a:r>
            <a:endParaRPr sz="1800"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MX" sz="1800"/>
              <a:t>FROM [</a:t>
            </a:r>
            <a:r>
              <a:rPr lang="es-MX" sz="1800"/>
              <a:t>Nombre de la tabla]</a:t>
            </a:r>
            <a:endParaRPr sz="1800"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MX" sz="1800"/>
              <a:t>WHERE </a:t>
            </a:r>
            <a:r>
              <a:rPr lang="es-MX" sz="1800"/>
              <a:t>[Condición]</a:t>
            </a:r>
            <a:endParaRPr sz="1800"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MX" sz="1800"/>
              <a:t>GROUP BY [</a:t>
            </a:r>
            <a:r>
              <a:rPr lang="es-MX" sz="1800"/>
              <a:t>Nombre de Columna(s)]</a:t>
            </a:r>
            <a:endParaRPr sz="1800"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b="1" lang="es-MX" sz="1800"/>
              <a:t>ORDER BY</a:t>
            </a:r>
            <a:r>
              <a:rPr lang="es-MX" sz="1800"/>
              <a:t> [Nombre de columna(s)]; </a:t>
            </a:r>
            <a:endParaRPr sz="18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7c73bd286a_0_171"/>
          <p:cNvSpPr txBox="1"/>
          <p:nvPr>
            <p:ph type="title"/>
          </p:nvPr>
        </p:nvSpPr>
        <p:spPr>
          <a:xfrm>
            <a:off x="2507304" y="338365"/>
            <a:ext cx="6246000" cy="928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SQL: Having</a:t>
            </a:r>
            <a:endParaRPr/>
          </a:p>
        </p:txBody>
      </p:sp>
      <p:sp>
        <p:nvSpPr>
          <p:cNvPr id="194" name="Google Shape;194;g7c73bd286a_0_171"/>
          <p:cNvSpPr txBox="1"/>
          <p:nvPr>
            <p:ph idx="1" type="body"/>
          </p:nvPr>
        </p:nvSpPr>
        <p:spPr>
          <a:xfrm>
            <a:off x="1645920" y="1786597"/>
            <a:ext cx="6773700" cy="4445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s-MX"/>
              <a:t>La cláusula HAVING se agregó a SQL porque la palabra clave WHERE no se pudo usar con funciones agregadas.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6da102258d_0_10"/>
          <p:cNvSpPr txBox="1"/>
          <p:nvPr>
            <p:ph type="title"/>
          </p:nvPr>
        </p:nvSpPr>
        <p:spPr>
          <a:xfrm>
            <a:off x="2438729" y="387365"/>
            <a:ext cx="6246000" cy="928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HAVING: Sintaxis</a:t>
            </a:r>
            <a:endParaRPr/>
          </a:p>
        </p:txBody>
      </p:sp>
      <p:sp>
        <p:nvSpPr>
          <p:cNvPr id="200" name="Google Shape;200;g6da102258d_0_10"/>
          <p:cNvSpPr txBox="1"/>
          <p:nvPr>
            <p:ph idx="1" type="body"/>
          </p:nvPr>
        </p:nvSpPr>
        <p:spPr>
          <a:xfrm>
            <a:off x="1645920" y="1786597"/>
            <a:ext cx="6773700" cy="4445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MX" sz="1800"/>
              <a:t>SELECT </a:t>
            </a:r>
            <a:r>
              <a:rPr i="1" lang="es-MX" sz="1800"/>
              <a:t>Columna(s)</a:t>
            </a:r>
            <a:endParaRPr i="1" sz="1800"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MX" sz="1800"/>
              <a:t>FROM </a:t>
            </a:r>
            <a:r>
              <a:rPr i="1" lang="es-MX" sz="1800"/>
              <a:t>Nombre de la tabla</a:t>
            </a:r>
            <a:endParaRPr i="1" sz="1800"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MX" sz="1800"/>
              <a:t>WHERE </a:t>
            </a:r>
            <a:r>
              <a:rPr i="1" lang="es-MX" sz="1800"/>
              <a:t>condición</a:t>
            </a:r>
            <a:endParaRPr b="1" i="1" sz="1800"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MX" sz="1800"/>
              <a:t>GROUP BY</a:t>
            </a:r>
            <a:r>
              <a:rPr lang="es-MX" sz="1800"/>
              <a:t> </a:t>
            </a:r>
            <a:r>
              <a:rPr i="1" lang="es-MX" sz="1800"/>
              <a:t>Nombre de la tabla(s)</a:t>
            </a:r>
            <a:endParaRPr i="1" sz="1800"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MX" sz="1800"/>
              <a:t>HAVING </a:t>
            </a:r>
            <a:r>
              <a:rPr i="1" lang="es-MX" sz="1800"/>
              <a:t>condición</a:t>
            </a:r>
            <a:endParaRPr i="1" sz="1800"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b="1" lang="es-MX" sz="1800"/>
              <a:t>ORDER BY </a:t>
            </a:r>
            <a:r>
              <a:rPr lang="es-MX" sz="1800"/>
              <a:t>Nombre de la tabla</a:t>
            </a:r>
            <a:r>
              <a:rPr i="1" lang="es-MX" sz="1800"/>
              <a:t>(s);</a:t>
            </a:r>
            <a:endParaRPr sz="18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7c73bd286a_0_31"/>
          <p:cNvSpPr txBox="1"/>
          <p:nvPr>
            <p:ph type="title"/>
          </p:nvPr>
        </p:nvSpPr>
        <p:spPr>
          <a:xfrm>
            <a:off x="2448529" y="406965"/>
            <a:ext cx="6246000" cy="928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DQL</a:t>
            </a:r>
            <a:endParaRPr/>
          </a:p>
        </p:txBody>
      </p:sp>
      <p:sp>
        <p:nvSpPr>
          <p:cNvPr id="206" name="Google Shape;206;g7c73bd286a_0_31"/>
          <p:cNvSpPr txBox="1"/>
          <p:nvPr>
            <p:ph idx="1" type="body"/>
          </p:nvPr>
        </p:nvSpPr>
        <p:spPr>
          <a:xfrm>
            <a:off x="1645920" y="1786597"/>
            <a:ext cx="6773700" cy="4445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s-MX"/>
              <a:t>If You Cried Out For More… 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s-MX"/>
              <a:t>If You Reached Out For Me 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s-MX"/>
              <a:t>I Would Run Into The Storm 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s-MX"/>
              <a:t>Just To Keep You Here With Me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"/>
          <p:cNvSpPr txBox="1"/>
          <p:nvPr>
            <p:ph type="title"/>
          </p:nvPr>
        </p:nvSpPr>
        <p:spPr>
          <a:xfrm>
            <a:off x="2458329" y="211015"/>
            <a:ext cx="6246000" cy="9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"/>
          <p:cNvSpPr txBox="1"/>
          <p:nvPr>
            <p:ph idx="1" type="body"/>
          </p:nvPr>
        </p:nvSpPr>
        <p:spPr>
          <a:xfrm>
            <a:off x="1645920" y="1786597"/>
            <a:ext cx="6773700" cy="44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4" name="Google Shape;214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6767" y="916590"/>
            <a:ext cx="6792020" cy="502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7c73bd286a_0_1"/>
          <p:cNvSpPr txBox="1"/>
          <p:nvPr>
            <p:ph type="title"/>
          </p:nvPr>
        </p:nvSpPr>
        <p:spPr>
          <a:xfrm>
            <a:off x="2556304" y="485340"/>
            <a:ext cx="6246000" cy="928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DQL</a:t>
            </a:r>
            <a:endParaRPr/>
          </a:p>
        </p:txBody>
      </p:sp>
      <p:sp>
        <p:nvSpPr>
          <p:cNvPr id="56" name="Google Shape;56;g7c73bd286a_0_1"/>
          <p:cNvSpPr txBox="1"/>
          <p:nvPr>
            <p:ph idx="1" type="body"/>
          </p:nvPr>
        </p:nvSpPr>
        <p:spPr>
          <a:xfrm>
            <a:off x="1645920" y="1786597"/>
            <a:ext cx="6773700" cy="4445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s-MX"/>
              <a:t>Es l</a:t>
            </a:r>
            <a:r>
              <a:rPr lang="es-MX"/>
              <a:t>a recuperación de objetos filtrando por sus propiedades mediante un lenguaje de consulta sobre el modelo de objetos denominado DQL (Doctrine Query Language). 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s-MX"/>
              <a:t>Estaremos filtrando un subconjunto en lugar de hacerlo en tablas y relaciones en una base de datos.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7c73bd286a_0_6"/>
          <p:cNvSpPr txBox="1"/>
          <p:nvPr>
            <p:ph type="title"/>
          </p:nvPr>
        </p:nvSpPr>
        <p:spPr>
          <a:xfrm>
            <a:off x="2517104" y="436365"/>
            <a:ext cx="6246000" cy="928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DQL</a:t>
            </a:r>
            <a:endParaRPr/>
          </a:p>
        </p:txBody>
      </p:sp>
      <p:sp>
        <p:nvSpPr>
          <p:cNvPr id="62" name="Google Shape;62;g7c73bd286a_0_6"/>
          <p:cNvSpPr txBox="1"/>
          <p:nvPr>
            <p:ph idx="1" type="body"/>
          </p:nvPr>
        </p:nvSpPr>
        <p:spPr>
          <a:xfrm>
            <a:off x="1645920" y="1786597"/>
            <a:ext cx="6773700" cy="4445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/>
              <a:t>SELECT + Otros comandos (Clausulas)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7c73bd286a_0_49"/>
          <p:cNvSpPr txBox="1"/>
          <p:nvPr>
            <p:ph type="title"/>
          </p:nvPr>
        </p:nvSpPr>
        <p:spPr>
          <a:xfrm>
            <a:off x="2517104" y="436365"/>
            <a:ext cx="6246000" cy="928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DQL</a:t>
            </a:r>
            <a:endParaRPr/>
          </a:p>
        </p:txBody>
      </p:sp>
      <p:sp>
        <p:nvSpPr>
          <p:cNvPr id="68" name="Google Shape;68;g7c73bd286a_0_49"/>
          <p:cNvSpPr txBox="1"/>
          <p:nvPr>
            <p:ph idx="1" type="body"/>
          </p:nvPr>
        </p:nvSpPr>
        <p:spPr>
          <a:xfrm>
            <a:off x="1645920" y="1786597"/>
            <a:ext cx="6773700" cy="4445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s-MX"/>
              <a:t>Estas otras </a:t>
            </a:r>
            <a:r>
              <a:rPr lang="es-MX"/>
              <a:t>cláusulas son funciones.</a:t>
            </a:r>
            <a:r>
              <a:rPr lang="es-MX"/>
              <a:t>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7c73bd286a_0_54"/>
          <p:cNvSpPr txBox="1"/>
          <p:nvPr>
            <p:ph type="title"/>
          </p:nvPr>
        </p:nvSpPr>
        <p:spPr>
          <a:xfrm>
            <a:off x="2517104" y="436365"/>
            <a:ext cx="6246000" cy="928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DQL: Funciones de agregación</a:t>
            </a:r>
            <a:endParaRPr/>
          </a:p>
        </p:txBody>
      </p:sp>
      <p:sp>
        <p:nvSpPr>
          <p:cNvPr id="74" name="Google Shape;74;g7c73bd286a_0_54"/>
          <p:cNvSpPr txBox="1"/>
          <p:nvPr>
            <p:ph idx="1" type="body"/>
          </p:nvPr>
        </p:nvSpPr>
        <p:spPr>
          <a:xfrm>
            <a:off x="1645920" y="1786597"/>
            <a:ext cx="6773700" cy="4445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Las funciones de agregación en SQL nos permiten efectuar operaciones sobre un conjunto de resultados, </a:t>
            </a:r>
            <a:r>
              <a:rPr b="1" lang="es-MX"/>
              <a:t>pero devolviendo un único valor agregado para todos ellos</a:t>
            </a:r>
            <a:r>
              <a:rPr lang="es-MX"/>
              <a:t>. Es decir, nos permiten obtener medias, máximos, etc... sobre un conjunto de valores.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7c73bd286a_0_59"/>
          <p:cNvSpPr txBox="1"/>
          <p:nvPr>
            <p:ph type="title"/>
          </p:nvPr>
        </p:nvSpPr>
        <p:spPr>
          <a:xfrm>
            <a:off x="2517104" y="436365"/>
            <a:ext cx="6246000" cy="928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DQL:</a:t>
            </a:r>
            <a:r>
              <a:rPr lang="es-MX"/>
              <a:t>Funciones de agregación</a:t>
            </a:r>
            <a:endParaRPr/>
          </a:p>
        </p:txBody>
      </p:sp>
      <p:sp>
        <p:nvSpPr>
          <p:cNvPr id="80" name="Google Shape;80;g7c73bd286a_0_59"/>
          <p:cNvSpPr txBox="1"/>
          <p:nvPr>
            <p:ph idx="1" type="body"/>
          </p:nvPr>
        </p:nvSpPr>
        <p:spPr>
          <a:xfrm>
            <a:off x="1645920" y="1786597"/>
            <a:ext cx="6773700" cy="4445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MX" sz="1800"/>
              <a:t>Las funciones de agregación básicas que soportan todos los gestores de datos son las siguientes:</a:t>
            </a:r>
            <a:endParaRPr sz="1800"/>
          </a:p>
          <a:p>
            <a:pPr indent="-3619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2100"/>
              <a:buFont typeface="Century Gothic"/>
              <a:buChar char="●"/>
            </a:pPr>
            <a:r>
              <a:rPr b="1" lang="es-MX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COUNT</a:t>
            </a:r>
            <a:endParaRPr/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100"/>
              <a:buFont typeface="Century Gothic"/>
              <a:buChar char="●"/>
            </a:pPr>
            <a:r>
              <a:rPr b="1" lang="es-MX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MIN</a:t>
            </a:r>
            <a:endParaRPr/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100"/>
              <a:buFont typeface="Century Gothic"/>
              <a:buChar char="●"/>
            </a:pPr>
            <a:r>
              <a:rPr b="1" lang="es-MX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MAX</a:t>
            </a:r>
            <a:endParaRPr/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100"/>
              <a:buFont typeface="Century Gothic"/>
              <a:buChar char="●"/>
            </a:pPr>
            <a:r>
              <a:rPr b="1" lang="es-MX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SUM</a:t>
            </a:r>
            <a:endParaRPr/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100"/>
              <a:buFont typeface="Century Gothic"/>
              <a:buChar char="●"/>
            </a:pPr>
            <a:r>
              <a:rPr b="1" lang="es-MX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AVG</a:t>
            </a:r>
            <a:endParaRPr>
              <a:solidFill>
                <a:srgbClr val="59595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7c73bd286a_0_64"/>
          <p:cNvSpPr txBox="1"/>
          <p:nvPr>
            <p:ph type="title"/>
          </p:nvPr>
        </p:nvSpPr>
        <p:spPr>
          <a:xfrm>
            <a:off x="2517104" y="436365"/>
            <a:ext cx="6246000" cy="928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DQL</a:t>
            </a:r>
            <a:endParaRPr/>
          </a:p>
        </p:txBody>
      </p:sp>
      <p:sp>
        <p:nvSpPr>
          <p:cNvPr id="86" name="Google Shape;86;g7c73bd286a_0_64"/>
          <p:cNvSpPr txBox="1"/>
          <p:nvPr>
            <p:ph idx="1" type="body"/>
          </p:nvPr>
        </p:nvSpPr>
        <p:spPr>
          <a:xfrm>
            <a:off x="1645920" y="1786597"/>
            <a:ext cx="6773700" cy="4445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MX" sz="1800"/>
              <a:t>Las funciones de agregación básicas que soportan todos los gestores de datos son las siguientes:</a:t>
            </a:r>
            <a:endParaRPr sz="1800"/>
          </a:p>
          <a:p>
            <a:pPr indent="-3619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100"/>
              <a:buFont typeface="Century Gothic"/>
              <a:buChar char="●"/>
            </a:pPr>
            <a:r>
              <a:rPr b="1" lang="es-MX"/>
              <a:t>COUNT → Devuelve el número total de filas seleccionadas por la consulta.</a:t>
            </a:r>
            <a:endParaRPr/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Century Gothic"/>
              <a:buChar char="●"/>
            </a:pPr>
            <a:r>
              <a:rPr lang="es-MX"/>
              <a:t>MIN</a:t>
            </a:r>
            <a:endParaRPr/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Century Gothic"/>
              <a:buChar char="●"/>
            </a:pPr>
            <a:r>
              <a:rPr lang="es-MX"/>
              <a:t>MAX</a:t>
            </a:r>
            <a:endParaRPr/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Century Gothic"/>
              <a:buChar char="●"/>
            </a:pPr>
            <a:r>
              <a:rPr lang="es-MX"/>
              <a:t>SUM</a:t>
            </a:r>
            <a:endParaRPr/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Century Gothic"/>
              <a:buChar char="●"/>
            </a:pPr>
            <a:r>
              <a:rPr lang="es-MX"/>
              <a:t>AVG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7c73bd286a_0_191"/>
          <p:cNvSpPr txBox="1"/>
          <p:nvPr>
            <p:ph type="title"/>
          </p:nvPr>
        </p:nvSpPr>
        <p:spPr>
          <a:xfrm>
            <a:off x="2458329" y="211015"/>
            <a:ext cx="6246000" cy="928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g7c73bd286a_0_191"/>
          <p:cNvSpPr txBox="1"/>
          <p:nvPr>
            <p:ph idx="1" type="body"/>
          </p:nvPr>
        </p:nvSpPr>
        <p:spPr>
          <a:xfrm>
            <a:off x="1645920" y="1786597"/>
            <a:ext cx="6773700" cy="4445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