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23.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3.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3.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3.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22.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4.xml"/><Relationship Id="rId27"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5.xml"/><Relationship Id="rId10" Type="http://schemas.openxmlformats.org/officeDocument/2006/relationships/slide" Target="slides/slide23.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 name="Google Shape;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c874ec9a8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c874ec9a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MX"/>
              <a:t>Cuerpo </a:t>
            </a:r>
            <a:r>
              <a:rPr lang="es-MX"/>
              <a:t>del trigger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c874ec9a8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c874ec9a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dd4317669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dd431766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dd4317669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dd431766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dd4317669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dd431766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dd4317669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dd431766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dd4317669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dd431766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dd4317669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dd431766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dd6b2ba3c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dd6b2ba3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dd4317669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dd431766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g7c874ec9a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7c874ec9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dd4317669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dd431766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dd4317669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dd431766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2091c2215355933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2091c22153559332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2091c2215355933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2091c2215355933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2091c22153559332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2091c22153559332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g7c874ec9a8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7c874ec9a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MX"/>
              <a:t>I</a:t>
            </a:r>
            <a:r>
              <a:rPr lang="es-MX"/>
              <a:t>magine una base de datos sobre la que interactuan concurrentemente muchos usuarios a través de distintas aplicaciones, web o de escritorio. No van a tener a una persona haciendo inserciones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7c874ec9a8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7c874ec9a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c874ec9a8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c874ec9a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7c874ec9a8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c874ec9a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c874ec9a8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c874ec9a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MX"/>
              <a:t>Se ve un tanto confuso, así que vamos a explicarlo por partes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c874ec9a8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c874ec9a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c874ec9a8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c874ec9a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MX"/>
              <a:t>Encabezado del trigger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31"/>
          <p:cNvSpPr txBox="1"/>
          <p:nvPr>
            <p:ph type="ctrTitle"/>
          </p:nvPr>
        </p:nvSpPr>
        <p:spPr>
          <a:xfrm>
            <a:off x="2152357" y="1463039"/>
            <a:ext cx="5275385" cy="1589651"/>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lt1"/>
              </a:buClr>
              <a:buSzPts val="8625"/>
              <a:buFont typeface="Baumans"/>
              <a:buNone/>
              <a:defRPr b="0" i="0" sz="8625" u="none" cap="none" strike="noStrike">
                <a:solidFill>
                  <a:schemeClr val="lt1"/>
                </a:solidFill>
                <a:latin typeface="Baumans"/>
                <a:ea typeface="Baumans"/>
                <a:cs typeface="Baumans"/>
                <a:sym typeface="Baum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1"/>
          <p:cNvSpPr txBox="1"/>
          <p:nvPr>
            <p:ph idx="1" type="subTitle"/>
          </p:nvPr>
        </p:nvSpPr>
        <p:spPr>
          <a:xfrm>
            <a:off x="2278967" y="3193366"/>
            <a:ext cx="4684542" cy="1420837"/>
          </a:xfrm>
          <a:prstGeom prst="rect">
            <a:avLst/>
          </a:prstGeom>
          <a:noFill/>
          <a:ln>
            <a:noFill/>
          </a:ln>
        </p:spPr>
        <p:txBody>
          <a:bodyPr anchorCtr="0" anchor="t" bIns="45700" lIns="91425" spcFirstLastPara="1" rIns="91425" wrap="square" tIns="45700">
            <a:noAutofit/>
          </a:bodyPr>
          <a:lstStyle>
            <a:lvl1pPr lvl="0" marR="0" rtl="0" algn="r">
              <a:lnSpc>
                <a:spcPct val="90000"/>
              </a:lnSpc>
              <a:spcBef>
                <a:spcPts val="750"/>
              </a:spcBef>
              <a:spcAft>
                <a:spcPts val="0"/>
              </a:spcAft>
              <a:buClr>
                <a:srgbClr val="7F7F7F"/>
              </a:buClr>
              <a:buSzPts val="2400"/>
              <a:buFont typeface="Arial"/>
              <a:buNone/>
              <a:defRPr b="0" i="0" sz="2400" u="none" cap="none" strike="noStrike">
                <a:solidFill>
                  <a:srgbClr val="7F7F7F"/>
                </a:solidFill>
                <a:latin typeface="Century Gothic"/>
                <a:ea typeface="Century Gothic"/>
                <a:cs typeface="Century Gothic"/>
                <a:sym typeface="Century Gothic"/>
              </a:defRPr>
            </a:lvl1pPr>
            <a:lvl2pPr lvl="1" marR="0" rtl="0" algn="ctr">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rtl="0" algn="ctr">
              <a:lnSpc>
                <a:spcPct val="90000"/>
              </a:lnSpc>
              <a:spcBef>
                <a:spcPts val="375"/>
              </a:spcBef>
              <a:spcAft>
                <a:spcPts val="0"/>
              </a:spcAft>
              <a:buClr>
                <a:schemeClr val="dk1"/>
              </a:buClr>
              <a:buSzPts val="1350"/>
              <a:buFont typeface="Arial"/>
              <a:buNone/>
              <a:defRPr b="0" i="0" sz="1350" u="none" cap="none" strike="noStrike">
                <a:solidFill>
                  <a:schemeClr val="dk1"/>
                </a:solidFill>
                <a:latin typeface="Calibri"/>
                <a:ea typeface="Calibri"/>
                <a:cs typeface="Calibri"/>
                <a:sym typeface="Calibri"/>
              </a:defRPr>
            </a:lvl3pPr>
            <a:lvl4pPr lvl="3"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12" name="Google Shape;12;p31"/>
          <p:cNvSpPr txBox="1"/>
          <p:nvPr>
            <p:ph idx="10" type="dt"/>
          </p:nvPr>
        </p:nvSpPr>
        <p:spPr>
          <a:xfrm>
            <a:off x="1430508" y="5991226"/>
            <a:ext cx="294806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sz="1500">
                <a:latin typeface="Century Gothic"/>
                <a:ea typeface="Century Gothic"/>
                <a:cs typeface="Century Gothic"/>
                <a:sym typeface="Century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32"/>
          <p:cNvSpPr txBox="1"/>
          <p:nvPr>
            <p:ph type="title"/>
          </p:nvPr>
        </p:nvSpPr>
        <p:spPr>
          <a:xfrm>
            <a:off x="2458329" y="211015"/>
            <a:ext cx="6246056" cy="92846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accent4"/>
              </a:buClr>
              <a:buSzPts val="3300"/>
              <a:buFont typeface="Century Gothic"/>
              <a:buNone/>
              <a:defRPr b="0" i="0" sz="3300" u="none" cap="none" strike="noStrike">
                <a:solidFill>
                  <a:schemeClr val="accent4"/>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5" name="Google Shape;15;p32"/>
          <p:cNvSpPr txBox="1"/>
          <p:nvPr>
            <p:ph idx="1" type="body"/>
          </p:nvPr>
        </p:nvSpPr>
        <p:spPr>
          <a:xfrm>
            <a:off x="1645920" y="1786597"/>
            <a:ext cx="6773593" cy="444539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595959"/>
              </a:buClr>
              <a:buSzPts val="2100"/>
              <a:buFont typeface="Arial"/>
              <a:buNone/>
              <a:defRPr b="0" i="0" sz="2100" u="none" cap="none" strike="noStrike">
                <a:solidFill>
                  <a:srgbClr val="595959"/>
                </a:solidFill>
                <a:latin typeface="Century Gothic"/>
                <a:ea typeface="Century Gothic"/>
                <a:cs typeface="Century Gothic"/>
                <a:sym typeface="Century Gothic"/>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 name="Google Shape;16;p32"/>
          <p:cNvSpPr txBox="1"/>
          <p:nvPr>
            <p:ph idx="11" type="ftr"/>
          </p:nvPr>
        </p:nvSpPr>
        <p:spPr>
          <a:xfrm>
            <a:off x="102870" y="211015"/>
            <a:ext cx="2186647"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33"/>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4500"/>
              <a:buFont typeface="Calibri"/>
              <a:buNone/>
              <a:defRPr b="0" i="0" sz="45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9" name="Google Shape;19;p33"/>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1pPr>
            <a:lvl2pPr indent="-228600" lvl="1" marL="914400" marR="0" rtl="0" algn="l">
              <a:lnSpc>
                <a:spcPct val="90000"/>
              </a:lnSpc>
              <a:spcBef>
                <a:spcPts val="375"/>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350"/>
              <a:buFont typeface="Arial"/>
              <a:buNone/>
              <a:defRPr b="0" i="0" sz="135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9pPr>
          </a:lstStyle>
          <a:p/>
        </p:txBody>
      </p:sp>
      <p:sp>
        <p:nvSpPr>
          <p:cNvPr id="20" name="Google Shape;20;p3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34"/>
          <p:cNvSpPr txBox="1"/>
          <p:nvPr>
            <p:ph type="title"/>
          </p:nvPr>
        </p:nvSpPr>
        <p:spPr>
          <a:xfrm>
            <a:off x="2131256" y="1324610"/>
            <a:ext cx="5317588" cy="167180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5" name="Google Shape;25;p34"/>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 name="Google Shape;26;p34"/>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 name="Google Shape;27;p3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bg>
      <p:bgPr>
        <a:blipFill>
          <a:blip r:embed="rId2">
            <a:alphaModFix/>
          </a:blip>
          <a:stretch>
            <a:fillRect/>
          </a:stretch>
        </a:blipFill>
      </p:bgPr>
    </p:bg>
    <p:spTree>
      <p:nvGrpSpPr>
        <p:cNvPr id="30" name="Shape 30"/>
        <p:cNvGrpSpPr/>
        <p:nvPr/>
      </p:nvGrpSpPr>
      <p:grpSpPr>
        <a:xfrm>
          <a:off x="0" y="0"/>
          <a:ext cx="0" cy="0"/>
          <a:chOff x="0" y="0"/>
          <a:chExt cx="0" cy="0"/>
        </a:xfrm>
      </p:grpSpPr>
      <p:sp>
        <p:nvSpPr>
          <p:cNvPr id="31" name="Google Shape;31;p35"/>
          <p:cNvSpPr txBox="1"/>
          <p:nvPr>
            <p:ph type="title"/>
          </p:nvPr>
        </p:nvSpPr>
        <p:spPr>
          <a:xfrm>
            <a:off x="629841" y="365126"/>
            <a:ext cx="78867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2" name="Google Shape;32;p35"/>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375"/>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375"/>
              </a:spcBef>
              <a:spcAft>
                <a:spcPts val="0"/>
              </a:spcAft>
              <a:buClr>
                <a:schemeClr val="dk1"/>
              </a:buClr>
              <a:buSzPts val="1350"/>
              <a:buFont typeface="Arial"/>
              <a:buNone/>
              <a:defRPr b="1" i="0" sz="1350" u="none" cap="none" strike="noStrike">
                <a:solidFill>
                  <a:schemeClr val="dk1"/>
                </a:solidFill>
                <a:latin typeface="Calibri"/>
                <a:ea typeface="Calibri"/>
                <a:cs typeface="Calibri"/>
                <a:sym typeface="Calibri"/>
              </a:defRPr>
            </a:lvl3pPr>
            <a:lvl4pPr indent="-228600" lvl="3" marL="18288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33" name="Google Shape;33;p35"/>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4" name="Google Shape;34;p35"/>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375"/>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375"/>
              </a:spcBef>
              <a:spcAft>
                <a:spcPts val="0"/>
              </a:spcAft>
              <a:buClr>
                <a:schemeClr val="dk1"/>
              </a:buClr>
              <a:buSzPts val="1350"/>
              <a:buFont typeface="Arial"/>
              <a:buNone/>
              <a:defRPr b="1" i="0" sz="1350" u="none" cap="none" strike="noStrike">
                <a:solidFill>
                  <a:schemeClr val="dk1"/>
                </a:solidFill>
                <a:latin typeface="Calibri"/>
                <a:ea typeface="Calibri"/>
                <a:cs typeface="Calibri"/>
                <a:sym typeface="Calibri"/>
              </a:defRPr>
            </a:lvl3pPr>
            <a:lvl4pPr indent="-228600" lvl="3" marL="18288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35" name="Google Shape;35;p35"/>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6" name="Google Shape;36;p3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3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 name="Google Shape;7;p3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p3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 name="Shape 42"/>
        <p:cNvGrpSpPr/>
        <p:nvPr/>
      </p:nvGrpSpPr>
      <p:grpSpPr>
        <a:xfrm>
          <a:off x="0" y="0"/>
          <a:ext cx="0" cy="0"/>
          <a:chOff x="0" y="0"/>
          <a:chExt cx="0" cy="0"/>
        </a:xfrm>
      </p:grpSpPr>
      <p:sp>
        <p:nvSpPr>
          <p:cNvPr id="43" name="Google Shape;43;p1"/>
          <p:cNvSpPr txBox="1"/>
          <p:nvPr>
            <p:ph type="ctrTitle"/>
          </p:nvPr>
        </p:nvSpPr>
        <p:spPr>
          <a:xfrm>
            <a:off x="1983545" y="1515865"/>
            <a:ext cx="5275500" cy="11922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8600"/>
              <a:buFont typeface="Baumans"/>
              <a:buNone/>
            </a:pPr>
            <a:r>
              <a:rPr lang="es-MX" sz="6000"/>
              <a:t>SQL II</a:t>
            </a:r>
            <a:endParaRPr sz="6000"/>
          </a:p>
        </p:txBody>
      </p:sp>
      <p:sp>
        <p:nvSpPr>
          <p:cNvPr id="44" name="Google Shape;44;p1"/>
          <p:cNvSpPr/>
          <p:nvPr/>
        </p:nvSpPr>
        <p:spPr>
          <a:xfrm>
            <a:off x="2405975" y="4114798"/>
            <a:ext cx="4684500" cy="750000"/>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chemeClr val="dk1"/>
              </a:buClr>
              <a:buSzPts val="1100"/>
              <a:buFont typeface="Arial"/>
              <a:buNone/>
            </a:pPr>
            <a:r>
              <a:rPr lang="es-MX" sz="2600">
                <a:solidFill>
                  <a:srgbClr val="7F7F7F"/>
                </a:solidFill>
                <a:latin typeface="Century Gothic"/>
                <a:ea typeface="Century Gothic"/>
                <a:cs typeface="Century Gothic"/>
                <a:sym typeface="Century Gothic"/>
              </a:rPr>
              <a:t>Triggers</a:t>
            </a:r>
            <a:endParaRPr b="0" i="0" sz="2600" u="none" cap="none" strike="noStrike">
              <a:solidFill>
                <a:srgbClr val="7F7F7F"/>
              </a:solidFill>
              <a:latin typeface="Century Gothic"/>
              <a:ea typeface="Century Gothic"/>
              <a:cs typeface="Century Gothic"/>
              <a:sym typeface="Century Gothic"/>
            </a:endParaRPr>
          </a:p>
          <a:p>
            <a:pPr indent="0" lvl="0" marL="0" marR="0" rtl="0" algn="r">
              <a:lnSpc>
                <a:spcPct val="90000"/>
              </a:lnSpc>
              <a:spcBef>
                <a:spcPts val="0"/>
              </a:spcBef>
              <a:spcAft>
                <a:spcPts val="0"/>
              </a:spcAft>
              <a:buClr>
                <a:srgbClr val="7F7F7F"/>
              </a:buClr>
              <a:buSzPts val="3200"/>
              <a:buFont typeface="Arial"/>
              <a:buNone/>
            </a:pPr>
            <a:r>
              <a:t/>
            </a:r>
            <a:endParaRPr b="0" i="0" sz="3200" u="none" cap="none" strike="noStrike">
              <a:solidFill>
                <a:srgbClr val="7F7F7F"/>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g7c874ec9a8_0_52"/>
          <p:cNvSpPr txBox="1"/>
          <p:nvPr>
            <p:ph type="title"/>
          </p:nvPr>
        </p:nvSpPr>
        <p:spPr>
          <a:xfrm>
            <a:off x="2477904" y="397165"/>
            <a:ext cx="6246000" cy="928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s-MX"/>
              <a:t>Trigger: Body Trigger</a:t>
            </a:r>
            <a:endParaRPr/>
          </a:p>
        </p:txBody>
      </p:sp>
      <p:sp>
        <p:nvSpPr>
          <p:cNvPr id="100" name="Google Shape;100;g7c874ec9a8_0_52"/>
          <p:cNvSpPr txBox="1"/>
          <p:nvPr>
            <p:ph idx="1" type="body"/>
          </p:nvPr>
        </p:nvSpPr>
        <p:spPr>
          <a:xfrm>
            <a:off x="1645920" y="1786597"/>
            <a:ext cx="6773700" cy="4445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b="1" lang="es-MX"/>
              <a:t>DECLARE</a:t>
            </a:r>
            <a:endParaRPr b="1"/>
          </a:p>
          <a:p>
            <a:pPr indent="0" lvl="0" marL="0" rtl="0" algn="l">
              <a:spcBef>
                <a:spcPts val="750"/>
              </a:spcBef>
              <a:spcAft>
                <a:spcPts val="0"/>
              </a:spcAft>
              <a:buNone/>
            </a:pPr>
            <a:r>
              <a:rPr b="1" lang="es-MX"/>
              <a:t>    </a:t>
            </a:r>
            <a:r>
              <a:rPr lang="es-MX"/>
              <a:t>declaration statements</a:t>
            </a:r>
            <a:endParaRPr/>
          </a:p>
          <a:p>
            <a:pPr indent="0" lvl="0" marL="0" rtl="0" algn="l">
              <a:spcBef>
                <a:spcPts val="750"/>
              </a:spcBef>
              <a:spcAft>
                <a:spcPts val="0"/>
              </a:spcAft>
              <a:buNone/>
            </a:pPr>
            <a:r>
              <a:rPr b="1" lang="es-MX"/>
              <a:t>BEGIN</a:t>
            </a:r>
            <a:endParaRPr b="1"/>
          </a:p>
          <a:p>
            <a:pPr indent="0" lvl="0" marL="0" rtl="0" algn="l">
              <a:spcBef>
                <a:spcPts val="750"/>
              </a:spcBef>
              <a:spcAft>
                <a:spcPts val="0"/>
              </a:spcAft>
              <a:buNone/>
            </a:pPr>
            <a:r>
              <a:rPr b="1" lang="es-MX"/>
              <a:t>    </a:t>
            </a:r>
            <a:r>
              <a:rPr lang="es-MX"/>
              <a:t>executable statements</a:t>
            </a:r>
            <a:endParaRPr/>
          </a:p>
          <a:p>
            <a:pPr indent="0" lvl="0" marL="0" rtl="0" algn="l">
              <a:spcBef>
                <a:spcPts val="750"/>
              </a:spcBef>
              <a:spcAft>
                <a:spcPts val="0"/>
              </a:spcAft>
              <a:buNone/>
            </a:pPr>
            <a:r>
              <a:rPr b="1" lang="es-MX"/>
              <a:t>EXCEPTION</a:t>
            </a:r>
            <a:endParaRPr b="1"/>
          </a:p>
          <a:p>
            <a:pPr indent="0" lvl="0" marL="0" rtl="0" algn="l">
              <a:spcBef>
                <a:spcPts val="750"/>
              </a:spcBef>
              <a:spcAft>
                <a:spcPts val="0"/>
              </a:spcAft>
              <a:buNone/>
            </a:pPr>
            <a:r>
              <a:rPr b="1" lang="es-MX"/>
              <a:t>    </a:t>
            </a:r>
            <a:r>
              <a:rPr lang="es-MX"/>
              <a:t>exception_handling statements</a:t>
            </a:r>
            <a:endParaRPr/>
          </a:p>
          <a:p>
            <a:pPr indent="0" lvl="0" marL="0" rtl="0" algn="l">
              <a:spcBef>
                <a:spcPts val="750"/>
              </a:spcBef>
              <a:spcAft>
                <a:spcPts val="0"/>
              </a:spcAft>
              <a:buNone/>
            </a:pPr>
            <a:r>
              <a:rPr b="1" lang="es-MX"/>
              <a:t>END;</a:t>
            </a:r>
            <a:endParaRPr b="1"/>
          </a:p>
          <a:p>
            <a:pPr indent="0" lvl="0" marL="0" rtl="0" algn="l">
              <a:spcBef>
                <a:spcPts val="750"/>
              </a:spcBef>
              <a:spcAft>
                <a:spcPts val="0"/>
              </a:spcAft>
              <a:buNone/>
            </a:pPr>
            <a:r>
              <a:t/>
            </a:r>
            <a:endParaRPr b="1"/>
          </a:p>
          <a:p>
            <a:pPr indent="0" lvl="0" marL="0" rtl="0" algn="l">
              <a:spcBef>
                <a:spcPts val="75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g7c874ec9a8_0_58"/>
          <p:cNvSpPr txBox="1"/>
          <p:nvPr>
            <p:ph type="title"/>
          </p:nvPr>
        </p:nvSpPr>
        <p:spPr>
          <a:xfrm>
            <a:off x="2575904" y="455940"/>
            <a:ext cx="6246000" cy="928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s-MX"/>
              <a:t>Trigger</a:t>
            </a:r>
            <a:endParaRPr/>
          </a:p>
        </p:txBody>
      </p:sp>
      <p:sp>
        <p:nvSpPr>
          <p:cNvPr id="106" name="Google Shape;106;g7c874ec9a8_0_58"/>
          <p:cNvSpPr txBox="1"/>
          <p:nvPr>
            <p:ph idx="1" type="body"/>
          </p:nvPr>
        </p:nvSpPr>
        <p:spPr>
          <a:xfrm>
            <a:off x="1645920" y="1786597"/>
            <a:ext cx="6773700" cy="4445400"/>
          </a:xfrm>
          <a:prstGeom prst="rect">
            <a:avLst/>
          </a:prstGeom>
        </p:spPr>
        <p:txBody>
          <a:bodyPr anchorCtr="0" anchor="t" bIns="45700" lIns="91425" spcFirstLastPara="1" rIns="91425" wrap="square" tIns="45700">
            <a:noAutofit/>
          </a:bodyPr>
          <a:lstStyle/>
          <a:p>
            <a:pPr indent="-361950" lvl="0" marL="457200" rtl="0" algn="l">
              <a:spcBef>
                <a:spcPts val="750"/>
              </a:spcBef>
              <a:spcAft>
                <a:spcPts val="0"/>
              </a:spcAft>
              <a:buSzPts val="2100"/>
              <a:buAutoNum type="arabicParenR"/>
            </a:pPr>
            <a:r>
              <a:rPr lang="es-MX"/>
              <a:t>CREATE [OR REPLACE]</a:t>
            </a:r>
            <a:endParaRPr/>
          </a:p>
          <a:p>
            <a:pPr indent="0" lvl="0" marL="0" rtl="0" algn="l">
              <a:spcBef>
                <a:spcPts val="750"/>
              </a:spcBef>
              <a:spcAft>
                <a:spcPts val="0"/>
              </a:spcAft>
              <a:buNone/>
            </a:pPr>
            <a:br>
              <a:rPr lang="es-MX"/>
            </a:br>
            <a:r>
              <a:rPr lang="es-MX"/>
              <a:t>La palabra clave CREATE </a:t>
            </a:r>
            <a:r>
              <a:rPr lang="es-MX"/>
              <a:t>específica</a:t>
            </a:r>
            <a:r>
              <a:rPr lang="es-MX"/>
              <a:t> que está creando un nuevo Trigger. Las palabras clave OR REPLACE son opcionales. </a:t>
            </a:r>
            <a:endParaRPr/>
          </a:p>
          <a:p>
            <a:pPr indent="0" lvl="0" marL="0" rtl="0" algn="l">
              <a:spcBef>
                <a:spcPts val="750"/>
              </a:spcBef>
              <a:spcAft>
                <a:spcPts val="0"/>
              </a:spcAft>
              <a:buNone/>
            </a:pPr>
            <a:r>
              <a:rPr lang="es-MX"/>
              <a:t>Se utilizan para modificar un trigger existente.</a:t>
            </a:r>
            <a:endParaRPr/>
          </a:p>
          <a:p>
            <a:pPr indent="0" lvl="0" marL="0" rtl="0" algn="l">
              <a:spcBef>
                <a:spcPts val="750"/>
              </a:spcBef>
              <a:spcAft>
                <a:spcPts val="0"/>
              </a:spcAft>
              <a:buNone/>
            </a:pPr>
            <a:r>
              <a:t/>
            </a:r>
            <a:endParaRPr/>
          </a:p>
          <a:p>
            <a:pPr indent="0" lvl="0" marL="0" rtl="0" algn="l">
              <a:spcBef>
                <a:spcPts val="750"/>
              </a:spcBef>
              <a:spcAft>
                <a:spcPts val="0"/>
              </a:spcAft>
              <a:buNone/>
            </a:pPr>
            <a:r>
              <a:rPr lang="es-MX"/>
              <a:t>Sin embargo para modificar un trigger se escribe</a:t>
            </a:r>
            <a:br>
              <a:rPr lang="es-MX"/>
            </a:br>
            <a:r>
              <a:rPr lang="es-MX"/>
              <a:t>CREATE OR REPLACE </a:t>
            </a:r>
            <a:r>
              <a:rPr b="1" lang="es-MX"/>
              <a:t>forzosamente.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g6dd4317669_0_1"/>
          <p:cNvSpPr txBox="1"/>
          <p:nvPr>
            <p:ph type="title"/>
          </p:nvPr>
        </p:nvSpPr>
        <p:spPr>
          <a:xfrm>
            <a:off x="2477929" y="406965"/>
            <a:ext cx="6246000" cy="928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s-MX"/>
              <a:t>Trigger</a:t>
            </a:r>
            <a:endParaRPr/>
          </a:p>
        </p:txBody>
      </p:sp>
      <p:sp>
        <p:nvSpPr>
          <p:cNvPr id="112" name="Google Shape;112;g6dd4317669_0_1"/>
          <p:cNvSpPr txBox="1"/>
          <p:nvPr>
            <p:ph idx="1" type="body"/>
          </p:nvPr>
        </p:nvSpPr>
        <p:spPr>
          <a:xfrm>
            <a:off x="1645920" y="1786597"/>
            <a:ext cx="6773700" cy="4445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s-MX"/>
              <a:t>2) Trigger name</a:t>
            </a:r>
            <a:endParaRPr/>
          </a:p>
          <a:p>
            <a:pPr indent="0" lvl="0" marL="0" rtl="0" algn="l">
              <a:spcBef>
                <a:spcPts val="75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s-MX"/>
              <a:t>Especifique el nombre del Trigger que desea crear después de las palabras clave CREATE O REPLACE</a:t>
            </a:r>
            <a:endParaRPr/>
          </a:p>
          <a:p>
            <a:pPr indent="0" lvl="0" marL="0" rtl="0" algn="l">
              <a:spcBef>
                <a:spcPts val="75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g6dd4317669_0_11"/>
          <p:cNvSpPr txBox="1"/>
          <p:nvPr>
            <p:ph type="title"/>
          </p:nvPr>
        </p:nvSpPr>
        <p:spPr>
          <a:xfrm>
            <a:off x="2477929" y="406965"/>
            <a:ext cx="6246000" cy="928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s-MX"/>
              <a:t>Trigger</a:t>
            </a:r>
            <a:endParaRPr/>
          </a:p>
        </p:txBody>
      </p:sp>
      <p:sp>
        <p:nvSpPr>
          <p:cNvPr id="118" name="Google Shape;118;g6dd4317669_0_11"/>
          <p:cNvSpPr txBox="1"/>
          <p:nvPr>
            <p:ph idx="1" type="body"/>
          </p:nvPr>
        </p:nvSpPr>
        <p:spPr>
          <a:xfrm>
            <a:off x="1645920" y="1786597"/>
            <a:ext cx="6773700" cy="4445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s-MX"/>
              <a:t>3) BEFORE | AFTER</a:t>
            </a:r>
            <a:endParaRPr/>
          </a:p>
          <a:p>
            <a:pPr indent="0" lvl="0" marL="0" rtl="0" algn="l">
              <a:spcBef>
                <a:spcPts val="75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s-MX"/>
              <a:t>La opción BEFORE o AFTER especifica cuándo se dispara el trigger, ya sea antes o después de un evento que va a disparar al trigger</a:t>
            </a:r>
            <a:endParaRPr/>
          </a:p>
          <a:p>
            <a:pPr indent="0" lvl="0" marL="0" rtl="0" algn="l">
              <a:spcBef>
                <a:spcPts val="75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g6dd4317669_0_16"/>
          <p:cNvSpPr txBox="1"/>
          <p:nvPr>
            <p:ph type="title"/>
          </p:nvPr>
        </p:nvSpPr>
        <p:spPr>
          <a:xfrm>
            <a:off x="2477929" y="406965"/>
            <a:ext cx="6246000" cy="928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s-MX"/>
              <a:t>Trigger</a:t>
            </a:r>
            <a:endParaRPr/>
          </a:p>
        </p:txBody>
      </p:sp>
      <p:sp>
        <p:nvSpPr>
          <p:cNvPr id="124" name="Google Shape;124;g6dd4317669_0_16"/>
          <p:cNvSpPr txBox="1"/>
          <p:nvPr>
            <p:ph idx="1" type="body"/>
          </p:nvPr>
        </p:nvSpPr>
        <p:spPr>
          <a:xfrm>
            <a:off x="1645920" y="1786597"/>
            <a:ext cx="6773700" cy="4445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s-MX"/>
              <a:t>4) ON &lt;nombre de la tabla&gt;</a:t>
            </a:r>
            <a:endParaRPr/>
          </a:p>
          <a:p>
            <a:pPr indent="0" lvl="0" marL="0" rtl="0" algn="l">
              <a:spcBef>
                <a:spcPts val="75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s-MX"/>
              <a:t>Especificamos</a:t>
            </a:r>
            <a:r>
              <a:rPr lang="es-MX"/>
              <a:t> el nombre de la tabla asociada con el trigger.</a:t>
            </a:r>
            <a:endParaRPr/>
          </a:p>
          <a:p>
            <a:pPr indent="0" lvl="0" marL="0" rtl="0" algn="l">
              <a:spcBef>
                <a:spcPts val="75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g6dd4317669_0_21"/>
          <p:cNvSpPr txBox="1"/>
          <p:nvPr>
            <p:ph type="title"/>
          </p:nvPr>
        </p:nvSpPr>
        <p:spPr>
          <a:xfrm>
            <a:off x="2477929" y="406965"/>
            <a:ext cx="6246000" cy="928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s-MX"/>
              <a:t>Trigger</a:t>
            </a:r>
            <a:endParaRPr/>
          </a:p>
        </p:txBody>
      </p:sp>
      <p:sp>
        <p:nvSpPr>
          <p:cNvPr id="130" name="Google Shape;130;g6dd4317669_0_21"/>
          <p:cNvSpPr txBox="1"/>
          <p:nvPr>
            <p:ph idx="1" type="body"/>
          </p:nvPr>
        </p:nvSpPr>
        <p:spPr>
          <a:xfrm>
            <a:off x="1645920" y="1786597"/>
            <a:ext cx="6773700" cy="4445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s-MX"/>
              <a:t>5) FOR EACH ROW </a:t>
            </a:r>
            <a:endParaRPr/>
          </a:p>
          <a:p>
            <a:pPr indent="0" lvl="0" marL="0" rtl="0" algn="l">
              <a:spcBef>
                <a:spcPts val="750"/>
              </a:spcBef>
              <a:spcAft>
                <a:spcPts val="0"/>
              </a:spcAft>
              <a:buNone/>
            </a:pPr>
            <a:r>
              <a:t/>
            </a:r>
            <a:endParaRPr/>
          </a:p>
          <a:p>
            <a:pPr indent="0" lvl="0" marL="0" rtl="0" algn="l">
              <a:spcBef>
                <a:spcPts val="750"/>
              </a:spcBef>
              <a:spcAft>
                <a:spcPts val="0"/>
              </a:spcAft>
              <a:buNone/>
            </a:pPr>
            <a:r>
              <a:rPr lang="es-MX"/>
              <a:t>La cláusula FOR EACH ROW especifica que el activador es un trigger de </a:t>
            </a:r>
            <a:r>
              <a:rPr b="1" lang="es-MX"/>
              <a:t>nivel de fila</a:t>
            </a:r>
            <a:r>
              <a:rPr lang="es-MX"/>
              <a:t>. Un trigger de nivel de fila se dispara una vez por cada fila insertada, actualizada o eliminada.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g6dd4317669_0_26"/>
          <p:cNvSpPr txBox="1"/>
          <p:nvPr>
            <p:ph type="title"/>
          </p:nvPr>
        </p:nvSpPr>
        <p:spPr>
          <a:xfrm>
            <a:off x="2477929" y="406965"/>
            <a:ext cx="6246000" cy="928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s-MX"/>
              <a:t>Trigger</a:t>
            </a:r>
            <a:endParaRPr/>
          </a:p>
        </p:txBody>
      </p:sp>
      <p:sp>
        <p:nvSpPr>
          <p:cNvPr id="136" name="Google Shape;136;g6dd4317669_0_26"/>
          <p:cNvSpPr txBox="1"/>
          <p:nvPr>
            <p:ph idx="1" type="body"/>
          </p:nvPr>
        </p:nvSpPr>
        <p:spPr>
          <a:xfrm>
            <a:off x="1645920" y="1786597"/>
            <a:ext cx="6773700" cy="4445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s-MX"/>
              <a:t>6) Enable | Disable </a:t>
            </a:r>
            <a:endParaRPr/>
          </a:p>
          <a:p>
            <a:pPr indent="0" lvl="0" marL="0" rtl="0" algn="l">
              <a:spcBef>
                <a:spcPts val="750"/>
              </a:spcBef>
              <a:spcAft>
                <a:spcPts val="0"/>
              </a:spcAft>
              <a:buNone/>
            </a:pPr>
            <a:r>
              <a:t/>
            </a:r>
            <a:endParaRPr/>
          </a:p>
          <a:p>
            <a:pPr indent="0" lvl="0" marL="0" rtl="0" algn="l">
              <a:spcBef>
                <a:spcPts val="750"/>
              </a:spcBef>
              <a:spcAft>
                <a:spcPts val="0"/>
              </a:spcAft>
              <a:buNone/>
            </a:pPr>
            <a:r>
              <a:rPr lang="es-MX"/>
              <a:t>La opción ENABLE / DISABLE especifica si el trigger se crea en el estado habilitado o deshabilitado. Hay que tener en cuenta que si un trigger está deshabilitado, no se dispara cuando se produce el evento desencadenante.</a:t>
            </a:r>
            <a:endParaRPr/>
          </a:p>
          <a:p>
            <a:pPr indent="0" lvl="0" marL="0" rtl="0" algn="l">
              <a:spcBef>
                <a:spcPts val="75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s-MX"/>
              <a:t>De forma predeterminada, si no especifica la cláusula ENABLE / DISABLE, el desencadenador se crea con el estado habilitado</a:t>
            </a:r>
            <a:endParaRPr/>
          </a:p>
          <a:p>
            <a:pPr indent="0" lvl="0" marL="0" rtl="0" algn="l">
              <a:spcBef>
                <a:spcPts val="75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g6dd4317669_0_35"/>
          <p:cNvSpPr txBox="1"/>
          <p:nvPr>
            <p:ph type="title"/>
          </p:nvPr>
        </p:nvSpPr>
        <p:spPr>
          <a:xfrm>
            <a:off x="2477929" y="406965"/>
            <a:ext cx="6246000" cy="928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s-MX"/>
              <a:t>Trigger</a:t>
            </a:r>
            <a:endParaRPr/>
          </a:p>
        </p:txBody>
      </p:sp>
      <p:sp>
        <p:nvSpPr>
          <p:cNvPr id="142" name="Google Shape;142;g6dd4317669_0_35"/>
          <p:cNvSpPr txBox="1"/>
          <p:nvPr>
            <p:ph idx="1" type="body"/>
          </p:nvPr>
        </p:nvSpPr>
        <p:spPr>
          <a:xfrm>
            <a:off x="1645920" y="1786597"/>
            <a:ext cx="6773700" cy="4445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s-MX"/>
              <a:t>7) FOLLOWS | PRECEDES &lt;otro_trigger&gt;</a:t>
            </a:r>
            <a:endParaRPr/>
          </a:p>
          <a:p>
            <a:pPr indent="0" lvl="0" marL="0" rtl="0" algn="l">
              <a:spcBef>
                <a:spcPts val="750"/>
              </a:spcBef>
              <a:spcAft>
                <a:spcPts val="0"/>
              </a:spcAft>
              <a:buNone/>
            </a:pPr>
            <a:r>
              <a:t/>
            </a:r>
            <a:endParaRPr/>
          </a:p>
          <a:p>
            <a:pPr indent="0" lvl="0" marL="0" rtl="0" algn="l">
              <a:spcBef>
                <a:spcPts val="750"/>
              </a:spcBef>
              <a:spcAft>
                <a:spcPts val="0"/>
              </a:spcAft>
              <a:buNone/>
            </a:pPr>
            <a:r>
              <a:rPr lang="es-MX"/>
              <a:t>Para cada evento desencadenante, por ejemplo, INSERTAR, ACTUALIZAR o ELIMINAR, puede definir varios triggers para disparar. En este caso, debe especificar la secuencia de disparo utilizando la opción FOLLOWS o PRECED.</a:t>
            </a:r>
            <a:endParaRPr/>
          </a:p>
          <a:p>
            <a:pPr indent="0" lvl="0" marL="0" rtl="0" algn="l">
              <a:spcBef>
                <a:spcPts val="75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75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
          <p:cNvSpPr txBox="1"/>
          <p:nvPr>
            <p:ph type="title"/>
          </p:nvPr>
        </p:nvSpPr>
        <p:spPr>
          <a:xfrm>
            <a:off x="2477929" y="406965"/>
            <a:ext cx="6246000" cy="9285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SzPts val="3300"/>
              <a:buNone/>
            </a:pPr>
            <a:r>
              <a:rPr lang="es-MX"/>
              <a:t>Trigger</a:t>
            </a:r>
            <a:endParaRPr/>
          </a:p>
        </p:txBody>
      </p:sp>
      <p:sp>
        <p:nvSpPr>
          <p:cNvPr id="169" name="Google Shape;169;p1"/>
          <p:cNvSpPr txBox="1"/>
          <p:nvPr>
            <p:ph idx="1" type="body"/>
          </p:nvPr>
        </p:nvSpPr>
        <p:spPr>
          <a:xfrm>
            <a:off x="1645920" y="1786597"/>
            <a:ext cx="6773700" cy="4445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750"/>
              </a:spcBef>
              <a:spcAft>
                <a:spcPts val="0"/>
              </a:spcAft>
              <a:buSzPts val="2100"/>
              <a:buNone/>
            </a:pPr>
            <a:r>
              <a:rPr lang="es-MX"/>
              <a:t>Un Trigger con BEFORE de la fila puede modificar los nuevos valores de columna, pero un Trigger AFTER de la fila no puede.</a:t>
            </a:r>
            <a:endParaRPr/>
          </a:p>
          <a:p>
            <a:pPr indent="0" lvl="0" marL="0" rtl="0" algn="l">
              <a:lnSpc>
                <a:spcPct val="90000"/>
              </a:lnSpc>
              <a:spcBef>
                <a:spcPts val="750"/>
              </a:spcBef>
              <a:spcAft>
                <a:spcPts val="0"/>
              </a:spcAft>
              <a:buSzPts val="2100"/>
              <a:buNone/>
            </a:pPr>
            <a:r>
              <a:t/>
            </a:r>
            <a:endParaRPr/>
          </a:p>
          <a:p>
            <a:pPr indent="0" lvl="0" marL="0" rtl="0" algn="l">
              <a:lnSpc>
                <a:spcPct val="90000"/>
              </a:lnSpc>
              <a:spcBef>
                <a:spcPts val="750"/>
              </a:spcBef>
              <a:spcAft>
                <a:spcPts val="0"/>
              </a:spcAft>
              <a:buSzPts val="2100"/>
              <a:buNone/>
            </a:pPr>
            <a:r>
              <a:rPr lang="es-MX"/>
              <a:t>Así mismo, El trigger tiene que ser cierto. (Boolean situation)</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90000"/>
              </a:lnSpc>
              <a:spcBef>
                <a:spcPts val="750"/>
              </a:spcBef>
              <a:spcAft>
                <a:spcPts val="0"/>
              </a:spcAft>
              <a:buSzPts val="21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g6dd4317669_0_40"/>
          <p:cNvSpPr txBox="1"/>
          <p:nvPr>
            <p:ph type="title"/>
          </p:nvPr>
        </p:nvSpPr>
        <p:spPr>
          <a:xfrm>
            <a:off x="1449004" y="2964740"/>
            <a:ext cx="6246000" cy="9285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s-MX"/>
              <a:t>Trigger: Otro tipo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sp>
        <p:nvSpPr>
          <p:cNvPr id="49" name="Google Shape;49;g7c874ec9a8_0_0"/>
          <p:cNvSpPr txBox="1"/>
          <p:nvPr>
            <p:ph type="title"/>
          </p:nvPr>
        </p:nvSpPr>
        <p:spPr>
          <a:xfrm>
            <a:off x="2526929" y="406965"/>
            <a:ext cx="6246000" cy="928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s-MX"/>
              <a:t>Triggers</a:t>
            </a:r>
            <a:endParaRPr/>
          </a:p>
        </p:txBody>
      </p:sp>
      <p:sp>
        <p:nvSpPr>
          <p:cNvPr id="50" name="Google Shape;50;g7c874ec9a8_0_0"/>
          <p:cNvSpPr txBox="1"/>
          <p:nvPr>
            <p:ph idx="1" type="body"/>
          </p:nvPr>
        </p:nvSpPr>
        <p:spPr>
          <a:xfrm>
            <a:off x="1645920" y="1786597"/>
            <a:ext cx="6773700" cy="4445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s-MX"/>
              <a:t>“Una de las cosas más importantes en todo negocio son los datos”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g6dd4317669_0_49"/>
          <p:cNvSpPr txBox="1"/>
          <p:nvPr>
            <p:ph type="title"/>
          </p:nvPr>
        </p:nvSpPr>
        <p:spPr>
          <a:xfrm>
            <a:off x="2477929" y="406965"/>
            <a:ext cx="6246000" cy="928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s-MX"/>
              <a:t>Trigger: Statement Triggers</a:t>
            </a:r>
            <a:endParaRPr/>
          </a:p>
        </p:txBody>
      </p:sp>
      <p:sp>
        <p:nvSpPr>
          <p:cNvPr id="159" name="Google Shape;159;g6dd4317669_0_49"/>
          <p:cNvSpPr txBox="1"/>
          <p:nvPr>
            <p:ph idx="1" type="body"/>
          </p:nvPr>
        </p:nvSpPr>
        <p:spPr>
          <a:xfrm>
            <a:off x="1645920" y="1786597"/>
            <a:ext cx="6773700" cy="4445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s-MX"/>
              <a:t>S</a:t>
            </a:r>
            <a:r>
              <a:rPr lang="es-MX"/>
              <a:t>on aquellos que sin importar la cantidad de veces que se cumpla con la condición, su ejecución es única. Pueden ser de sesión y almacenados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
          <p:cNvSpPr txBox="1"/>
          <p:nvPr>
            <p:ph type="title"/>
          </p:nvPr>
        </p:nvSpPr>
        <p:spPr>
          <a:xfrm>
            <a:off x="2477929" y="406965"/>
            <a:ext cx="6246000" cy="9285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SzPts val="3300"/>
              <a:buNone/>
            </a:pPr>
            <a:r>
              <a:rPr lang="es-MX"/>
              <a:t>Trigger</a:t>
            </a:r>
            <a:endParaRPr/>
          </a:p>
        </p:txBody>
      </p:sp>
      <p:sp>
        <p:nvSpPr>
          <p:cNvPr id="173" name="Google Shape;173;p1"/>
          <p:cNvSpPr txBox="1"/>
          <p:nvPr>
            <p:ph idx="1" type="body"/>
          </p:nvPr>
        </p:nvSpPr>
        <p:spPr>
          <a:xfrm>
            <a:off x="1645920" y="1786597"/>
            <a:ext cx="6773700" cy="4445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750"/>
              </a:spcBef>
              <a:spcAft>
                <a:spcPts val="0"/>
              </a:spcAft>
              <a:buSzPts val="2100"/>
              <a:buNone/>
            </a:pPr>
            <a:r>
              <a:rPr lang="es-MX"/>
              <a:t>Un Trigger de declaración se activa una vez en nombre de la declaración desencadenante, independientemente del número de filas en la tabla que afecta la declaración desencadenante, incluso si no hay filas afectadas. Por ejemplo, si una instrucción DELETE elimina varias filas de una tabla, un disparador DELETE a nivel de instrucción se activa solo una vez.</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1"/>
          <p:cNvSpPr txBox="1"/>
          <p:nvPr>
            <p:ph type="title"/>
          </p:nvPr>
        </p:nvSpPr>
        <p:spPr>
          <a:xfrm>
            <a:off x="2532152" y="492602"/>
            <a:ext cx="6246000" cy="928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MX"/>
              <a:t>Triggers: Tipos</a:t>
            </a:r>
            <a:endParaRPr/>
          </a:p>
        </p:txBody>
      </p:sp>
      <p:sp>
        <p:nvSpPr>
          <p:cNvPr id="180" name="Google Shape;180;p1"/>
          <p:cNvSpPr txBox="1"/>
          <p:nvPr>
            <p:ph idx="1" type="body"/>
          </p:nvPr>
        </p:nvSpPr>
        <p:spPr>
          <a:xfrm>
            <a:off x="1645920" y="1786597"/>
            <a:ext cx="6773700" cy="4445400"/>
          </a:xfrm>
          <a:prstGeom prst="rect">
            <a:avLst/>
          </a:prstGeom>
          <a:noFill/>
          <a:ln>
            <a:noFill/>
          </a:ln>
        </p:spPr>
        <p:txBody>
          <a:bodyPr anchorCtr="0" anchor="t" bIns="45700" lIns="91425" spcFirstLastPara="1" rIns="91425" wrap="square" tIns="45700">
            <a:noAutofit/>
          </a:bodyPr>
          <a:lstStyle/>
          <a:p>
            <a:pPr indent="0" lvl="0" marL="0" rtl="0" algn="l">
              <a:spcBef>
                <a:spcPts val="750"/>
              </a:spcBef>
              <a:spcAft>
                <a:spcPts val="0"/>
              </a:spcAft>
              <a:buNone/>
            </a:pPr>
            <a:r>
              <a:rPr lang="es-MX"/>
              <a:t>Existen diferentes tipos de Triggers,</a:t>
            </a:r>
            <a:endParaRPr/>
          </a:p>
          <a:p>
            <a:pPr indent="0" lvl="0" marL="0" rtl="0" algn="l">
              <a:spcBef>
                <a:spcPts val="750"/>
              </a:spcBef>
              <a:spcAft>
                <a:spcPts val="0"/>
              </a:spcAft>
              <a:buNone/>
            </a:pPr>
            <a:r>
              <a:rPr lang="es-MX"/>
              <a:t>algunos son…</a:t>
            </a:r>
            <a:endParaRPr/>
          </a:p>
          <a:p>
            <a:pPr indent="0" lvl="0" marL="0" rtl="0" algn="l">
              <a:spcBef>
                <a:spcPts val="750"/>
              </a:spcBef>
              <a:spcAft>
                <a:spcPts val="0"/>
              </a:spcAft>
              <a:buNone/>
            </a:pPr>
            <a:r>
              <a:t/>
            </a:r>
            <a:endParaRPr/>
          </a:p>
          <a:p>
            <a:pPr indent="0" lvl="0" marL="0" rtl="0" algn="l">
              <a:spcBef>
                <a:spcPts val="750"/>
              </a:spcBef>
              <a:spcAft>
                <a:spcPts val="0"/>
              </a:spcAft>
              <a:buNone/>
            </a:pPr>
            <a:r>
              <a:rPr lang="es-MX"/>
              <a:t>•DML Triggers</a:t>
            </a:r>
            <a:endParaRPr/>
          </a:p>
          <a:p>
            <a:pPr indent="0" lvl="0" marL="0" rtl="0" algn="l">
              <a:spcBef>
                <a:spcPts val="750"/>
              </a:spcBef>
              <a:spcAft>
                <a:spcPts val="0"/>
              </a:spcAft>
              <a:buNone/>
            </a:pPr>
            <a:r>
              <a:rPr lang="es-MX"/>
              <a:t>• DDL Triggers</a:t>
            </a:r>
            <a:endParaRPr/>
          </a:p>
          <a:p>
            <a:pPr indent="0" lvl="0" marL="0" rtl="0" algn="l">
              <a:spcBef>
                <a:spcPts val="750"/>
              </a:spcBef>
              <a:spcAft>
                <a:spcPts val="0"/>
              </a:spcAft>
              <a:buNone/>
            </a:pPr>
            <a:r>
              <a:rPr lang="es-MX"/>
              <a:t>• ‘instead of’ triggers</a:t>
            </a:r>
            <a:endParaRPr/>
          </a:p>
          <a:p>
            <a:pPr indent="0" lvl="0" marL="0" rtl="0" algn="l">
              <a:spcBef>
                <a:spcPts val="750"/>
              </a:spcBef>
              <a:spcAft>
                <a:spcPts val="0"/>
              </a:spcAft>
              <a:buNone/>
            </a:pPr>
            <a:r>
              <a:rPr lang="es-MX"/>
              <a:t>• System events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
          <p:cNvSpPr txBox="1"/>
          <p:nvPr>
            <p:ph type="title"/>
          </p:nvPr>
        </p:nvSpPr>
        <p:spPr>
          <a:xfrm>
            <a:off x="2541379" y="621856"/>
            <a:ext cx="6246000" cy="928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MX"/>
              <a:t>Triggers: Levels</a:t>
            </a:r>
            <a:endParaRPr/>
          </a:p>
        </p:txBody>
      </p:sp>
      <p:sp>
        <p:nvSpPr>
          <p:cNvPr id="186" name="Google Shape;186;p2"/>
          <p:cNvSpPr txBox="1"/>
          <p:nvPr>
            <p:ph idx="1" type="body"/>
          </p:nvPr>
        </p:nvSpPr>
        <p:spPr>
          <a:xfrm>
            <a:off x="1645920" y="1786597"/>
            <a:ext cx="6773700" cy="4445400"/>
          </a:xfrm>
          <a:prstGeom prst="rect">
            <a:avLst/>
          </a:prstGeom>
          <a:noFill/>
          <a:ln>
            <a:noFill/>
          </a:ln>
        </p:spPr>
        <p:txBody>
          <a:bodyPr anchorCtr="0" anchor="t" bIns="45700" lIns="91425" spcFirstLastPara="1" rIns="91425" wrap="square" tIns="45700">
            <a:noAutofit/>
          </a:bodyPr>
          <a:lstStyle/>
          <a:p>
            <a:pPr indent="0" lvl="0" marL="0" rtl="0" algn="l">
              <a:spcBef>
                <a:spcPts val="750"/>
              </a:spcBef>
              <a:spcAft>
                <a:spcPts val="0"/>
              </a:spcAft>
              <a:buNone/>
            </a:pPr>
            <a:r>
              <a:rPr lang="es-MX"/>
              <a:t>Existen dos niveles en los triggers.</a:t>
            </a:r>
            <a:endParaRPr/>
          </a:p>
          <a:p>
            <a:pPr indent="0" lvl="0" marL="0" rtl="0" algn="l">
              <a:spcBef>
                <a:spcPts val="750"/>
              </a:spcBef>
              <a:spcAft>
                <a:spcPts val="0"/>
              </a:spcAft>
              <a:buNone/>
            </a:pPr>
            <a:r>
              <a:t/>
            </a:r>
            <a:endParaRPr/>
          </a:p>
          <a:p>
            <a:pPr indent="-361950" lvl="0" marL="457200" rtl="0" algn="l">
              <a:spcBef>
                <a:spcPts val="750"/>
              </a:spcBef>
              <a:spcAft>
                <a:spcPts val="0"/>
              </a:spcAft>
              <a:buSzPts val="2100"/>
              <a:buChar char="●"/>
            </a:pPr>
            <a:r>
              <a:rPr lang="es-MX"/>
              <a:t>Row Triggers</a:t>
            </a:r>
            <a:endParaRPr/>
          </a:p>
          <a:p>
            <a:pPr indent="-361950" lvl="0" marL="457200" rtl="0" algn="l">
              <a:spcBef>
                <a:spcPts val="0"/>
              </a:spcBef>
              <a:spcAft>
                <a:spcPts val="0"/>
              </a:spcAft>
              <a:buSzPts val="2100"/>
              <a:buChar char="●"/>
            </a:pPr>
            <a:r>
              <a:rPr lang="es-MX"/>
              <a:t>Statements Triggers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
          <p:cNvSpPr txBox="1"/>
          <p:nvPr>
            <p:ph type="title"/>
          </p:nvPr>
        </p:nvSpPr>
        <p:spPr>
          <a:xfrm>
            <a:off x="2446399" y="455966"/>
            <a:ext cx="6246000" cy="928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3"/>
          <p:cNvSpPr txBox="1"/>
          <p:nvPr>
            <p:ph idx="1" type="body"/>
          </p:nvPr>
        </p:nvSpPr>
        <p:spPr>
          <a:xfrm>
            <a:off x="1645920" y="1786597"/>
            <a:ext cx="6773700" cy="4445400"/>
          </a:xfrm>
          <a:prstGeom prst="rect">
            <a:avLst/>
          </a:prstGeom>
          <a:noFill/>
          <a:ln>
            <a:noFill/>
          </a:ln>
        </p:spPr>
        <p:txBody>
          <a:bodyPr anchorCtr="0" anchor="t" bIns="45700" lIns="91425" spcFirstLastPara="1" rIns="91425" wrap="square" tIns="45700">
            <a:noAutofit/>
          </a:bodyPr>
          <a:lstStyle/>
          <a:p>
            <a:pPr indent="0" lvl="0" marL="0" rtl="0" algn="l">
              <a:spcBef>
                <a:spcPts val="75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g7c874ec9a8_0_5"/>
          <p:cNvSpPr txBox="1"/>
          <p:nvPr>
            <p:ph type="title"/>
          </p:nvPr>
        </p:nvSpPr>
        <p:spPr>
          <a:xfrm>
            <a:off x="2468129" y="495140"/>
            <a:ext cx="6246000" cy="928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s-MX"/>
              <a:t>Triggers</a:t>
            </a:r>
            <a:endParaRPr/>
          </a:p>
        </p:txBody>
      </p:sp>
      <p:sp>
        <p:nvSpPr>
          <p:cNvPr id="56" name="Google Shape;56;g7c874ec9a8_0_5"/>
          <p:cNvSpPr txBox="1"/>
          <p:nvPr>
            <p:ph idx="1" type="body"/>
          </p:nvPr>
        </p:nvSpPr>
        <p:spPr>
          <a:xfrm>
            <a:off x="1645920" y="1786597"/>
            <a:ext cx="6773700" cy="4445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t/>
            </a:r>
            <a:endParaRPr/>
          </a:p>
        </p:txBody>
      </p:sp>
      <p:pic>
        <p:nvPicPr>
          <p:cNvPr id="57" name="Google Shape;57;g7c874ec9a8_0_5"/>
          <p:cNvPicPr preferRelativeResize="0"/>
          <p:nvPr/>
        </p:nvPicPr>
        <p:blipFill>
          <a:blip r:embed="rId3">
            <a:alphaModFix/>
          </a:blip>
          <a:stretch>
            <a:fillRect/>
          </a:stretch>
        </p:blipFill>
        <p:spPr>
          <a:xfrm>
            <a:off x="1798750" y="3309250"/>
            <a:ext cx="1971399" cy="1971425"/>
          </a:xfrm>
          <a:prstGeom prst="rect">
            <a:avLst/>
          </a:prstGeom>
          <a:noFill/>
          <a:ln>
            <a:noFill/>
          </a:ln>
        </p:spPr>
      </p:pic>
      <p:pic>
        <p:nvPicPr>
          <p:cNvPr id="58" name="Google Shape;58;g7c874ec9a8_0_5"/>
          <p:cNvPicPr preferRelativeResize="0"/>
          <p:nvPr/>
        </p:nvPicPr>
        <p:blipFill rotWithShape="1">
          <a:blip r:embed="rId4">
            <a:alphaModFix/>
          </a:blip>
          <a:srcRect b="22271" l="35237" r="35619" t="22629"/>
          <a:stretch/>
        </p:blipFill>
        <p:spPr>
          <a:xfrm>
            <a:off x="4330300" y="3363975"/>
            <a:ext cx="1763499" cy="1750524"/>
          </a:xfrm>
          <a:prstGeom prst="rect">
            <a:avLst/>
          </a:prstGeom>
          <a:noFill/>
          <a:ln>
            <a:noFill/>
          </a:ln>
        </p:spPr>
      </p:pic>
      <p:pic>
        <p:nvPicPr>
          <p:cNvPr id="59" name="Google Shape;59;g7c874ec9a8_0_5"/>
          <p:cNvPicPr preferRelativeResize="0"/>
          <p:nvPr/>
        </p:nvPicPr>
        <p:blipFill rotWithShape="1">
          <a:blip r:embed="rId5">
            <a:alphaModFix/>
          </a:blip>
          <a:srcRect b="8955" l="16901" r="17230" t="7186"/>
          <a:stretch/>
        </p:blipFill>
        <p:spPr>
          <a:xfrm>
            <a:off x="6485725" y="3363975"/>
            <a:ext cx="1875126" cy="20689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g7c874ec9a8_0_10"/>
          <p:cNvSpPr txBox="1"/>
          <p:nvPr>
            <p:ph type="title"/>
          </p:nvPr>
        </p:nvSpPr>
        <p:spPr>
          <a:xfrm>
            <a:off x="2487704" y="455940"/>
            <a:ext cx="6246000" cy="928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s-MX"/>
              <a:t>Triggers</a:t>
            </a:r>
            <a:endParaRPr/>
          </a:p>
        </p:txBody>
      </p:sp>
      <p:sp>
        <p:nvSpPr>
          <p:cNvPr id="65" name="Google Shape;65;g7c874ec9a8_0_10"/>
          <p:cNvSpPr txBox="1"/>
          <p:nvPr>
            <p:ph idx="1" type="body"/>
          </p:nvPr>
        </p:nvSpPr>
        <p:spPr>
          <a:xfrm>
            <a:off x="1645920" y="1786597"/>
            <a:ext cx="6773700" cy="4445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s-MX"/>
              <a:t>Los triggers o disparadores son objetos de la base de datos que </a:t>
            </a:r>
            <a:r>
              <a:rPr b="1" lang="es-MX"/>
              <a:t>ejecutan acciones</a:t>
            </a:r>
            <a:r>
              <a:rPr lang="es-MX"/>
              <a:t> c</a:t>
            </a:r>
            <a:r>
              <a:rPr b="1" lang="es-MX"/>
              <a:t>uando se producen ciertos eventos</a:t>
            </a:r>
            <a:r>
              <a:rPr lang="es-MX"/>
              <a:t> (tanto DML como DDL) (inserciones, modificaciones, borrados, creación de tablas, etc).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g7c874ec9a8_0_15"/>
          <p:cNvSpPr txBox="1"/>
          <p:nvPr>
            <p:ph type="title"/>
          </p:nvPr>
        </p:nvSpPr>
        <p:spPr>
          <a:xfrm>
            <a:off x="2428929" y="446165"/>
            <a:ext cx="6246000" cy="928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s-MX"/>
              <a:t>Triggers</a:t>
            </a:r>
            <a:endParaRPr/>
          </a:p>
        </p:txBody>
      </p:sp>
      <p:sp>
        <p:nvSpPr>
          <p:cNvPr id="71" name="Google Shape;71;g7c874ec9a8_0_15"/>
          <p:cNvSpPr txBox="1"/>
          <p:nvPr>
            <p:ph idx="1" type="body"/>
          </p:nvPr>
        </p:nvSpPr>
        <p:spPr>
          <a:xfrm>
            <a:off x="1645920" y="1786597"/>
            <a:ext cx="6773700" cy="4445400"/>
          </a:xfrm>
          <a:prstGeom prst="rect">
            <a:avLst/>
          </a:prstGeom>
        </p:spPr>
        <p:txBody>
          <a:bodyPr anchorCtr="0" anchor="t" bIns="45700" lIns="91425" spcFirstLastPara="1" rIns="91425" wrap="square" tIns="45700">
            <a:noAutofit/>
          </a:bodyPr>
          <a:lstStyle/>
          <a:p>
            <a:pPr indent="-361950" lvl="0" marL="457200" rtl="0" algn="l">
              <a:spcBef>
                <a:spcPts val="750"/>
              </a:spcBef>
              <a:spcAft>
                <a:spcPts val="0"/>
              </a:spcAft>
              <a:buSzPts val="2100"/>
              <a:buChar char="●"/>
            </a:pPr>
            <a:r>
              <a:rPr lang="es-MX"/>
              <a:t>Hacer cumplir reglas comerciales complejas que no se pueden establecer utilizando restricciones de integridad como UNIQUE, NOT NULL y CHECK.</a:t>
            </a:r>
            <a:br>
              <a:rPr lang="es-MX"/>
            </a:br>
            <a:endParaRPr/>
          </a:p>
          <a:p>
            <a:pPr indent="-361950" lvl="0" marL="457200" rtl="0" algn="l">
              <a:spcBef>
                <a:spcPts val="0"/>
              </a:spcBef>
              <a:spcAft>
                <a:spcPts val="0"/>
              </a:spcAft>
              <a:buSzPts val="2100"/>
              <a:buChar char="●"/>
            </a:pPr>
            <a:r>
              <a:rPr lang="es-MX"/>
              <a:t>Prevención de transacciones inválidas.</a:t>
            </a:r>
            <a:br>
              <a:rPr lang="es-MX"/>
            </a:br>
            <a:endParaRPr/>
          </a:p>
          <a:p>
            <a:pPr indent="-361950" lvl="0" marL="457200" rtl="0" algn="l">
              <a:spcBef>
                <a:spcPts val="0"/>
              </a:spcBef>
              <a:spcAft>
                <a:spcPts val="0"/>
              </a:spcAft>
              <a:buSzPts val="2100"/>
              <a:buChar char="●"/>
            </a:pPr>
            <a:r>
              <a:rPr lang="es-MX"/>
              <a:t>Recopilación de información estadística sobre accesos a tablas.</a:t>
            </a:r>
            <a:br>
              <a:rPr lang="es-MX"/>
            </a:br>
            <a:endParaRPr/>
          </a:p>
          <a:p>
            <a:pPr indent="-361950" lvl="0" marL="457200" rtl="0" algn="l">
              <a:spcBef>
                <a:spcPts val="0"/>
              </a:spcBef>
              <a:spcAft>
                <a:spcPts val="0"/>
              </a:spcAft>
              <a:buSzPts val="2100"/>
              <a:buChar char="●"/>
            </a:pPr>
            <a:r>
              <a:rPr lang="es-MX"/>
              <a:t>Generando valor automáticamente para columnas derivadas.</a:t>
            </a:r>
            <a:br>
              <a:rPr lang="es-MX"/>
            </a:br>
            <a:endParaRPr/>
          </a:p>
          <a:p>
            <a:pPr indent="-361950" lvl="0" marL="457200" rtl="0" algn="l">
              <a:lnSpc>
                <a:spcPct val="115000"/>
              </a:lnSpc>
              <a:spcBef>
                <a:spcPts val="0"/>
              </a:spcBef>
              <a:spcAft>
                <a:spcPts val="0"/>
              </a:spcAft>
              <a:buSzPts val="2100"/>
              <a:buChar char="●"/>
            </a:pPr>
            <a:r>
              <a:rPr lang="es-MX"/>
              <a:t>Auditoría de datos confidenciales.</a:t>
            </a:r>
            <a:endParaRPr/>
          </a:p>
          <a:p>
            <a:pPr indent="0" lvl="0" marL="0" rtl="0" algn="l">
              <a:spcBef>
                <a:spcPts val="75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g7c874ec9a8_0_28"/>
          <p:cNvSpPr txBox="1"/>
          <p:nvPr>
            <p:ph type="title"/>
          </p:nvPr>
        </p:nvSpPr>
        <p:spPr>
          <a:xfrm>
            <a:off x="1929279" y="2964740"/>
            <a:ext cx="6246000" cy="9285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s-MX"/>
              <a:t>Sintaxis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g7c874ec9a8_0_33"/>
          <p:cNvSpPr txBox="1"/>
          <p:nvPr>
            <p:ph type="title"/>
          </p:nvPr>
        </p:nvSpPr>
        <p:spPr>
          <a:xfrm>
            <a:off x="2458329" y="377565"/>
            <a:ext cx="6246000" cy="928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s-MX"/>
              <a:t>Triggers: Sintaxis</a:t>
            </a:r>
            <a:endParaRPr/>
          </a:p>
        </p:txBody>
      </p:sp>
      <p:sp>
        <p:nvSpPr>
          <p:cNvPr id="82" name="Google Shape;82;g7c874ec9a8_0_33"/>
          <p:cNvSpPr txBox="1"/>
          <p:nvPr>
            <p:ph idx="1" type="body"/>
          </p:nvPr>
        </p:nvSpPr>
        <p:spPr>
          <a:xfrm>
            <a:off x="1675295" y="1531872"/>
            <a:ext cx="6773700" cy="4445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Clr>
                <a:schemeClr val="dk1"/>
              </a:buClr>
              <a:buSzPts val="1100"/>
              <a:buFont typeface="Arial"/>
              <a:buNone/>
            </a:pPr>
            <a:r>
              <a:rPr lang="es-MX" sz="1900"/>
              <a:t>CREATE [OR REPLACE] TRIGGER &lt;trigger_name&gt;</a:t>
            </a:r>
            <a:endParaRPr sz="1900"/>
          </a:p>
          <a:p>
            <a:pPr indent="0" lvl="0" marL="0" rtl="0" algn="l">
              <a:spcBef>
                <a:spcPts val="750"/>
              </a:spcBef>
              <a:spcAft>
                <a:spcPts val="0"/>
              </a:spcAft>
              <a:buClr>
                <a:schemeClr val="dk1"/>
              </a:buClr>
              <a:buSzPts val="1100"/>
              <a:buFont typeface="Arial"/>
              <a:buNone/>
            </a:pPr>
            <a:r>
              <a:rPr lang="es-MX" sz="1900"/>
              <a:t>{BEFORE | AFTER } triggering_event ON &lt;nombre de la tabla&gt;</a:t>
            </a:r>
            <a:endParaRPr sz="1900"/>
          </a:p>
          <a:p>
            <a:pPr indent="0" lvl="0" marL="0" rtl="0" algn="l">
              <a:spcBef>
                <a:spcPts val="750"/>
              </a:spcBef>
              <a:spcAft>
                <a:spcPts val="0"/>
              </a:spcAft>
              <a:buClr>
                <a:schemeClr val="dk1"/>
              </a:buClr>
              <a:buSzPts val="1100"/>
              <a:buFont typeface="Arial"/>
              <a:buNone/>
            </a:pPr>
            <a:r>
              <a:rPr lang="es-MX" sz="1900"/>
              <a:t>[FOR EACH ROW]</a:t>
            </a:r>
            <a:endParaRPr sz="1900"/>
          </a:p>
          <a:p>
            <a:pPr indent="0" lvl="0" marL="0" rtl="0" algn="l">
              <a:spcBef>
                <a:spcPts val="750"/>
              </a:spcBef>
              <a:spcAft>
                <a:spcPts val="0"/>
              </a:spcAft>
              <a:buClr>
                <a:schemeClr val="dk1"/>
              </a:buClr>
              <a:buSzPts val="1100"/>
              <a:buFont typeface="Arial"/>
              <a:buNone/>
            </a:pPr>
            <a:r>
              <a:rPr lang="es-MX" sz="1900"/>
              <a:t>[FOLLOWS | PRECEDES another_trigger]</a:t>
            </a:r>
            <a:endParaRPr sz="1900"/>
          </a:p>
          <a:p>
            <a:pPr indent="0" lvl="0" marL="0" rtl="0" algn="l">
              <a:spcBef>
                <a:spcPts val="750"/>
              </a:spcBef>
              <a:spcAft>
                <a:spcPts val="0"/>
              </a:spcAft>
              <a:buClr>
                <a:schemeClr val="dk1"/>
              </a:buClr>
              <a:buSzPts val="1100"/>
              <a:buFont typeface="Arial"/>
              <a:buNone/>
            </a:pPr>
            <a:r>
              <a:rPr lang="es-MX" sz="1900"/>
              <a:t>[ENABLE / DISABLE ]</a:t>
            </a:r>
            <a:endParaRPr sz="1900"/>
          </a:p>
          <a:p>
            <a:pPr indent="0" lvl="0" marL="0" rtl="0" algn="l">
              <a:spcBef>
                <a:spcPts val="750"/>
              </a:spcBef>
              <a:spcAft>
                <a:spcPts val="0"/>
              </a:spcAft>
              <a:buClr>
                <a:schemeClr val="dk1"/>
              </a:buClr>
              <a:buSzPts val="1100"/>
              <a:buFont typeface="Arial"/>
              <a:buNone/>
            </a:pPr>
            <a:r>
              <a:rPr lang="es-MX" sz="1900"/>
              <a:t>[WHEN condition]</a:t>
            </a:r>
            <a:endParaRPr sz="1900"/>
          </a:p>
          <a:p>
            <a:pPr indent="0" lvl="0" marL="0" rtl="0" algn="l">
              <a:spcBef>
                <a:spcPts val="750"/>
              </a:spcBef>
              <a:spcAft>
                <a:spcPts val="0"/>
              </a:spcAft>
              <a:buClr>
                <a:schemeClr val="dk1"/>
              </a:buClr>
              <a:buSzPts val="1100"/>
              <a:buFont typeface="Arial"/>
              <a:buNone/>
            </a:pPr>
            <a:r>
              <a:rPr lang="es-MX" sz="1900"/>
              <a:t>DECLARE</a:t>
            </a:r>
            <a:endParaRPr sz="1900"/>
          </a:p>
          <a:p>
            <a:pPr indent="0" lvl="0" marL="0" rtl="0" algn="l">
              <a:spcBef>
                <a:spcPts val="750"/>
              </a:spcBef>
              <a:spcAft>
                <a:spcPts val="0"/>
              </a:spcAft>
              <a:buClr>
                <a:schemeClr val="dk1"/>
              </a:buClr>
              <a:buSzPts val="1100"/>
              <a:buFont typeface="Arial"/>
              <a:buNone/>
            </a:pPr>
            <a:r>
              <a:rPr lang="es-MX" sz="1900"/>
              <a:t>    declaration statements</a:t>
            </a:r>
            <a:endParaRPr sz="1900"/>
          </a:p>
          <a:p>
            <a:pPr indent="0" lvl="0" marL="0" rtl="0" algn="l">
              <a:spcBef>
                <a:spcPts val="750"/>
              </a:spcBef>
              <a:spcAft>
                <a:spcPts val="0"/>
              </a:spcAft>
              <a:buClr>
                <a:schemeClr val="dk1"/>
              </a:buClr>
              <a:buSzPts val="1100"/>
              <a:buFont typeface="Arial"/>
              <a:buNone/>
            </a:pPr>
            <a:r>
              <a:rPr lang="es-MX" sz="1900"/>
              <a:t>BEGIN</a:t>
            </a:r>
            <a:endParaRPr sz="1900"/>
          </a:p>
          <a:p>
            <a:pPr indent="0" lvl="0" marL="0" rtl="0" algn="l">
              <a:spcBef>
                <a:spcPts val="750"/>
              </a:spcBef>
              <a:spcAft>
                <a:spcPts val="0"/>
              </a:spcAft>
              <a:buClr>
                <a:schemeClr val="dk1"/>
              </a:buClr>
              <a:buSzPts val="1100"/>
              <a:buFont typeface="Arial"/>
              <a:buNone/>
            </a:pPr>
            <a:r>
              <a:rPr lang="es-MX" sz="1900"/>
              <a:t>    executable statements</a:t>
            </a:r>
            <a:endParaRPr sz="1900"/>
          </a:p>
          <a:p>
            <a:pPr indent="0" lvl="0" marL="0" rtl="0" algn="l">
              <a:spcBef>
                <a:spcPts val="750"/>
              </a:spcBef>
              <a:spcAft>
                <a:spcPts val="0"/>
              </a:spcAft>
              <a:buClr>
                <a:schemeClr val="dk1"/>
              </a:buClr>
              <a:buSzPts val="1100"/>
              <a:buFont typeface="Arial"/>
              <a:buNone/>
            </a:pPr>
            <a:r>
              <a:rPr lang="es-MX" sz="1900"/>
              <a:t>EXCEPTION</a:t>
            </a:r>
            <a:endParaRPr sz="1900"/>
          </a:p>
          <a:p>
            <a:pPr indent="0" lvl="0" marL="0" rtl="0" algn="l">
              <a:spcBef>
                <a:spcPts val="750"/>
              </a:spcBef>
              <a:spcAft>
                <a:spcPts val="0"/>
              </a:spcAft>
              <a:buClr>
                <a:schemeClr val="dk1"/>
              </a:buClr>
              <a:buSzPts val="1100"/>
              <a:buFont typeface="Arial"/>
              <a:buNone/>
            </a:pPr>
            <a:r>
              <a:rPr lang="es-MX" sz="1900"/>
              <a:t>    exception_handling statements</a:t>
            </a:r>
            <a:endParaRPr sz="1900"/>
          </a:p>
          <a:p>
            <a:pPr indent="0" lvl="0" marL="0" rtl="0" algn="l">
              <a:spcBef>
                <a:spcPts val="750"/>
              </a:spcBef>
              <a:spcAft>
                <a:spcPts val="0"/>
              </a:spcAft>
              <a:buClr>
                <a:schemeClr val="dk1"/>
              </a:buClr>
              <a:buSzPts val="1100"/>
              <a:buFont typeface="Arial"/>
              <a:buNone/>
            </a:pPr>
            <a:r>
              <a:rPr lang="es-MX" sz="1900"/>
              <a:t>END;</a:t>
            </a:r>
            <a:endParaRPr sz="1900"/>
          </a:p>
          <a:p>
            <a:pPr indent="0" lvl="0" marL="0" rtl="0" algn="l">
              <a:spcBef>
                <a:spcPts val="75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g7c874ec9a8_0_45"/>
          <p:cNvSpPr txBox="1"/>
          <p:nvPr>
            <p:ph type="title"/>
          </p:nvPr>
        </p:nvSpPr>
        <p:spPr>
          <a:xfrm>
            <a:off x="2487729" y="426565"/>
            <a:ext cx="6246000" cy="928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s-MX"/>
              <a:t>Triggers</a:t>
            </a:r>
            <a:endParaRPr/>
          </a:p>
        </p:txBody>
      </p:sp>
      <p:sp>
        <p:nvSpPr>
          <p:cNvPr id="88" name="Google Shape;88;g7c874ec9a8_0_45"/>
          <p:cNvSpPr txBox="1"/>
          <p:nvPr>
            <p:ph idx="1" type="body"/>
          </p:nvPr>
        </p:nvSpPr>
        <p:spPr>
          <a:xfrm>
            <a:off x="1645920" y="1786597"/>
            <a:ext cx="6773700" cy="4445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s-MX"/>
              <a:t>Un trigger tiene dos partes.</a:t>
            </a:r>
            <a:endParaRPr/>
          </a:p>
          <a:p>
            <a:pPr indent="0" lvl="0" marL="0" rtl="0" algn="l">
              <a:spcBef>
                <a:spcPts val="750"/>
              </a:spcBef>
              <a:spcAft>
                <a:spcPts val="0"/>
              </a:spcAft>
              <a:buNone/>
            </a:pPr>
            <a:r>
              <a:t/>
            </a:r>
            <a:endParaRPr/>
          </a:p>
          <a:p>
            <a:pPr indent="-361950" lvl="0" marL="457200" rtl="0" algn="l">
              <a:spcBef>
                <a:spcPts val="750"/>
              </a:spcBef>
              <a:spcAft>
                <a:spcPts val="0"/>
              </a:spcAft>
              <a:buSzPts val="2100"/>
              <a:buChar char="●"/>
            </a:pPr>
            <a:r>
              <a:rPr lang="es-MX"/>
              <a:t>Encabezado</a:t>
            </a:r>
            <a:endParaRPr/>
          </a:p>
          <a:p>
            <a:pPr indent="0" lvl="0" marL="457200" rtl="0" algn="l">
              <a:spcBef>
                <a:spcPts val="750"/>
              </a:spcBef>
              <a:spcAft>
                <a:spcPts val="0"/>
              </a:spcAft>
              <a:buNone/>
            </a:pPr>
            <a:r>
              <a:t/>
            </a:r>
            <a:endParaRPr/>
          </a:p>
          <a:p>
            <a:pPr indent="-361950" lvl="0" marL="457200" rtl="0" algn="l">
              <a:spcBef>
                <a:spcPts val="750"/>
              </a:spcBef>
              <a:spcAft>
                <a:spcPts val="0"/>
              </a:spcAft>
              <a:buSzPts val="2100"/>
              <a:buChar char="●"/>
            </a:pPr>
            <a:r>
              <a:rPr lang="es-MX"/>
              <a:t>Cuerpo</a:t>
            </a:r>
            <a:endParaRPr/>
          </a:p>
          <a:p>
            <a:pPr indent="0" lvl="0" marL="0" rtl="0" algn="l">
              <a:spcBef>
                <a:spcPts val="750"/>
              </a:spcBef>
              <a:spcAft>
                <a:spcPts val="0"/>
              </a:spcAft>
              <a:buNone/>
            </a:pPr>
            <a:r>
              <a:t/>
            </a:r>
            <a:endParaRPr/>
          </a:p>
          <a:p>
            <a:pPr indent="0" lvl="0" marL="0" rtl="0" algn="l">
              <a:spcBef>
                <a:spcPts val="750"/>
              </a:spcBef>
              <a:spcAft>
                <a:spcPts val="0"/>
              </a:spcAft>
              <a:buNone/>
            </a:pPr>
            <a:r>
              <a:t/>
            </a:r>
            <a:endParaRPr/>
          </a:p>
          <a:p>
            <a:pPr indent="0" lvl="0" marL="0" rtl="0" algn="l">
              <a:spcBef>
                <a:spcPts val="75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g7c874ec9a8_0_40"/>
          <p:cNvSpPr txBox="1"/>
          <p:nvPr>
            <p:ph type="title"/>
          </p:nvPr>
        </p:nvSpPr>
        <p:spPr>
          <a:xfrm>
            <a:off x="2477904" y="397165"/>
            <a:ext cx="6246000" cy="928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s-MX"/>
              <a:t>Trigger: Header Trigger</a:t>
            </a:r>
            <a:endParaRPr/>
          </a:p>
        </p:txBody>
      </p:sp>
      <p:sp>
        <p:nvSpPr>
          <p:cNvPr id="94" name="Google Shape;94;g7c874ec9a8_0_40"/>
          <p:cNvSpPr txBox="1"/>
          <p:nvPr>
            <p:ph idx="1" type="body"/>
          </p:nvPr>
        </p:nvSpPr>
        <p:spPr>
          <a:xfrm>
            <a:off x="1645920" y="1786597"/>
            <a:ext cx="6773700" cy="4445400"/>
          </a:xfrm>
          <a:prstGeom prst="rect">
            <a:avLst/>
          </a:prstGeom>
        </p:spPr>
        <p:txBody>
          <a:bodyPr anchorCtr="0" anchor="t" bIns="45700" lIns="91425" spcFirstLastPara="1" rIns="91425" wrap="square" tIns="45700">
            <a:noAutofit/>
          </a:bodyPr>
          <a:lstStyle/>
          <a:p>
            <a:pPr indent="-361950" lvl="0" marL="457200" rtl="0" algn="l">
              <a:spcBef>
                <a:spcPts val="750"/>
              </a:spcBef>
              <a:spcAft>
                <a:spcPts val="0"/>
              </a:spcAft>
              <a:buSzPts val="2100"/>
              <a:buAutoNum type="arabicPeriod"/>
            </a:pPr>
            <a:r>
              <a:rPr b="1" lang="es-MX"/>
              <a:t>CREATE </a:t>
            </a:r>
            <a:r>
              <a:rPr lang="es-MX"/>
              <a:t>[OR </a:t>
            </a:r>
            <a:r>
              <a:rPr b="1" lang="es-MX"/>
              <a:t>REPLACE</a:t>
            </a:r>
            <a:r>
              <a:rPr lang="es-MX"/>
              <a:t>] </a:t>
            </a:r>
            <a:r>
              <a:rPr b="1" lang="es-MX"/>
              <a:t>TRIGGER </a:t>
            </a:r>
            <a:r>
              <a:rPr lang="es-MX"/>
              <a:t>trigger_name</a:t>
            </a:r>
            <a:endParaRPr/>
          </a:p>
          <a:p>
            <a:pPr indent="-361950" lvl="0" marL="457200" rtl="0" algn="l">
              <a:spcBef>
                <a:spcPts val="0"/>
              </a:spcBef>
              <a:spcAft>
                <a:spcPts val="0"/>
              </a:spcAft>
              <a:buSzPts val="2100"/>
              <a:buAutoNum type="arabicPeriod"/>
            </a:pPr>
            <a:r>
              <a:rPr lang="es-MX"/>
              <a:t>{</a:t>
            </a:r>
            <a:r>
              <a:rPr b="1" lang="es-MX"/>
              <a:t>BEFORE | AFTER </a:t>
            </a:r>
            <a:r>
              <a:rPr lang="es-MX"/>
              <a:t>} triggering_event </a:t>
            </a:r>
            <a:r>
              <a:rPr b="1" lang="es-MX"/>
              <a:t>ON</a:t>
            </a:r>
            <a:r>
              <a:rPr lang="es-MX"/>
              <a:t> table_name</a:t>
            </a:r>
            <a:endParaRPr/>
          </a:p>
          <a:p>
            <a:pPr indent="-361950" lvl="0" marL="457200" rtl="0" algn="l">
              <a:spcBef>
                <a:spcPts val="0"/>
              </a:spcBef>
              <a:spcAft>
                <a:spcPts val="0"/>
              </a:spcAft>
              <a:buSzPts val="2100"/>
              <a:buAutoNum type="arabicPeriod"/>
            </a:pPr>
            <a:r>
              <a:rPr lang="es-MX"/>
              <a:t>[</a:t>
            </a:r>
            <a:r>
              <a:rPr b="1" lang="es-MX"/>
              <a:t>FOR EACH ROW</a:t>
            </a:r>
            <a:r>
              <a:rPr lang="es-MX"/>
              <a:t>]</a:t>
            </a:r>
            <a:endParaRPr/>
          </a:p>
          <a:p>
            <a:pPr indent="-361950" lvl="0" marL="457200" rtl="0" algn="l">
              <a:spcBef>
                <a:spcPts val="0"/>
              </a:spcBef>
              <a:spcAft>
                <a:spcPts val="0"/>
              </a:spcAft>
              <a:buSzPts val="2100"/>
              <a:buAutoNum type="arabicPeriod"/>
            </a:pPr>
            <a:r>
              <a:rPr lang="es-MX"/>
              <a:t>[FOLLOWS | PRECEDES another_trigger]</a:t>
            </a:r>
            <a:endParaRPr/>
          </a:p>
          <a:p>
            <a:pPr indent="-361950" lvl="0" marL="457200" rtl="0" algn="l">
              <a:spcBef>
                <a:spcPts val="0"/>
              </a:spcBef>
              <a:spcAft>
                <a:spcPts val="0"/>
              </a:spcAft>
              <a:buSzPts val="2100"/>
              <a:buAutoNum type="arabicPeriod"/>
            </a:pPr>
            <a:r>
              <a:rPr lang="es-MX"/>
              <a:t>[</a:t>
            </a:r>
            <a:r>
              <a:rPr b="1" lang="es-MX"/>
              <a:t>ENABLE / DISABLE </a:t>
            </a:r>
            <a:r>
              <a:rPr lang="es-MX"/>
              <a:t>]</a:t>
            </a:r>
            <a:endParaRPr/>
          </a:p>
          <a:p>
            <a:pPr indent="-361950" lvl="0" marL="457200" rtl="0" algn="l">
              <a:spcBef>
                <a:spcPts val="0"/>
              </a:spcBef>
              <a:spcAft>
                <a:spcPts val="0"/>
              </a:spcAft>
              <a:buSzPts val="2100"/>
              <a:buAutoNum type="arabicPeriod"/>
            </a:pPr>
            <a:r>
              <a:rPr lang="es-MX"/>
              <a:t>[</a:t>
            </a:r>
            <a:r>
              <a:rPr b="1" lang="es-MX"/>
              <a:t>WHEN</a:t>
            </a:r>
            <a:r>
              <a:rPr lang="es-MX"/>
              <a:t> condition]</a:t>
            </a:r>
            <a:endParaRPr/>
          </a:p>
          <a:p>
            <a:pPr indent="0" lvl="0" marL="0" rtl="0" algn="l">
              <a:spcBef>
                <a:spcPts val="75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