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8" d="100"/>
          <a:sy n="68"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619E-539F-8072-69AB-F9B889B6F453}"/>
              </a:ext>
            </a:extLst>
          </p:cNvPr>
          <p:cNvSpPr>
            <a:spLocks noGrp="1"/>
          </p:cNvSpPr>
          <p:nvPr>
            <p:ph type="ctrTitle"/>
          </p:nvPr>
        </p:nvSpPr>
        <p:spPr>
          <a:xfrm>
            <a:off x="1507067" y="576776"/>
            <a:ext cx="7766936" cy="5669280"/>
          </a:xfrm>
        </p:spPr>
        <p:txBody>
          <a:bodyPr/>
          <a:lstStyle/>
          <a:p>
            <a:pPr algn="ctr"/>
            <a:r>
              <a:rPr lang="en-US" sz="4000" dirty="0" err="1">
                <a:solidFill>
                  <a:schemeClr val="tx1"/>
                </a:solidFill>
                <a:latin typeface="Times New Roman" panose="02020603050405020304" pitchFamily="18" charset="0"/>
                <a:cs typeface="Times New Roman" panose="02020603050405020304" pitchFamily="18" charset="0"/>
              </a:rPr>
              <a:t>Pengantar</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Teknologi</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Informasi</a:t>
            </a:r>
            <a:r>
              <a:rPr lang="en-US" sz="4000" dirty="0">
                <a:solidFill>
                  <a:schemeClr val="tx1"/>
                </a:solidFill>
                <a:latin typeface="Times New Roman" panose="02020603050405020304" pitchFamily="18" charset="0"/>
                <a:cs typeface="Times New Roman" panose="02020603050405020304" pitchFamily="18" charset="0"/>
              </a:rPr>
              <a:t> </a:t>
            </a:r>
            <a:br>
              <a:rPr lang="en-US" sz="4000" dirty="0">
                <a:solidFill>
                  <a:schemeClr val="tx1"/>
                </a:solidFill>
                <a:latin typeface="Times New Roman" panose="02020603050405020304" pitchFamily="18" charset="0"/>
                <a:cs typeface="Times New Roman" panose="02020603050405020304" pitchFamily="18" charset="0"/>
              </a:rPr>
            </a:br>
            <a:r>
              <a:rPr lang="en-US" sz="4000" dirty="0" err="1">
                <a:solidFill>
                  <a:schemeClr val="tx1"/>
                </a:solidFill>
                <a:latin typeface="Times New Roman" panose="02020603050405020304" pitchFamily="18" charset="0"/>
                <a:cs typeface="Times New Roman" panose="02020603050405020304" pitchFamily="18" charset="0"/>
              </a:rPr>
              <a:t>Pengampu</a:t>
            </a:r>
            <a:r>
              <a:rPr lang="en-US" sz="4000" dirty="0">
                <a:solidFill>
                  <a:schemeClr val="tx1"/>
                </a:solidFill>
                <a:latin typeface="Times New Roman" panose="02020603050405020304" pitchFamily="18" charset="0"/>
                <a:cs typeface="Times New Roman" panose="02020603050405020304" pitchFamily="18" charset="0"/>
              </a:rPr>
              <a:t> : Nurul </a:t>
            </a:r>
            <a:r>
              <a:rPr lang="en-US" sz="4000" dirty="0" err="1">
                <a:solidFill>
                  <a:schemeClr val="tx1"/>
                </a:solidFill>
                <a:latin typeface="Times New Roman" panose="02020603050405020304" pitchFamily="18" charset="0"/>
                <a:cs typeface="Times New Roman" panose="02020603050405020304" pitchFamily="18" charset="0"/>
              </a:rPr>
              <a:t>Fadilah</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S.Kom</a:t>
            </a:r>
            <a:br>
              <a:rPr lang="en-US" sz="4000" dirty="0">
                <a:solidFill>
                  <a:schemeClr val="tx1"/>
                </a:solidFill>
                <a:latin typeface="Times New Roman" panose="02020603050405020304" pitchFamily="18" charset="0"/>
                <a:cs typeface="Times New Roman" panose="02020603050405020304" pitchFamily="18" charset="0"/>
              </a:rPr>
            </a:br>
            <a:r>
              <a:rPr lang="en-US" sz="4000" dirty="0" err="1">
                <a:solidFill>
                  <a:schemeClr val="tx1"/>
                </a:solidFill>
                <a:latin typeface="Times New Roman" panose="02020603050405020304" pitchFamily="18" charset="0"/>
                <a:cs typeface="Times New Roman" panose="02020603050405020304" pitchFamily="18" charset="0"/>
              </a:rPr>
              <a:t>Pertemuan</a:t>
            </a:r>
            <a:r>
              <a:rPr lang="en-US" sz="4000" dirty="0">
                <a:solidFill>
                  <a:schemeClr val="tx1"/>
                </a:solidFill>
                <a:latin typeface="Times New Roman" panose="02020603050405020304" pitchFamily="18" charset="0"/>
                <a:cs typeface="Times New Roman" panose="02020603050405020304" pitchFamily="18" charset="0"/>
              </a:rPr>
              <a:t> 1</a:t>
            </a:r>
            <a:br>
              <a:rPr lang="en-US" sz="4000" dirty="0">
                <a:solidFill>
                  <a:schemeClr val="tx1"/>
                </a:solidFill>
                <a:latin typeface="Times New Roman" panose="02020603050405020304" pitchFamily="18" charset="0"/>
                <a:cs typeface="Times New Roman" panose="02020603050405020304" pitchFamily="18" charset="0"/>
              </a:rPr>
            </a:br>
            <a:r>
              <a:rPr lang="en-US" sz="4000" dirty="0" err="1">
                <a:solidFill>
                  <a:schemeClr val="tx1"/>
                </a:solidFill>
                <a:latin typeface="Times New Roman" panose="02020603050405020304" pitchFamily="18" charset="0"/>
                <a:cs typeface="Times New Roman" panose="02020603050405020304" pitchFamily="18" charset="0"/>
              </a:rPr>
              <a:t>Senin</a:t>
            </a:r>
            <a:r>
              <a:rPr lang="en-US" sz="4000" dirty="0">
                <a:solidFill>
                  <a:schemeClr val="tx1"/>
                </a:solidFill>
                <a:latin typeface="Times New Roman" panose="02020603050405020304" pitchFamily="18" charset="0"/>
                <a:cs typeface="Times New Roman" panose="02020603050405020304" pitchFamily="18" charset="0"/>
              </a:rPr>
              <a:t>, 5 September 2022</a:t>
            </a:r>
            <a:br>
              <a:rPr lang="en-US" sz="3600" dirty="0">
                <a:solidFill>
                  <a:schemeClr val="tx1"/>
                </a:solidFill>
                <a:latin typeface="Times New Roman" panose="02020603050405020304" pitchFamily="18" charset="0"/>
                <a:cs typeface="Times New Roman" panose="02020603050405020304" pitchFamily="18" charset="0"/>
              </a:rPr>
            </a:br>
            <a:br>
              <a:rPr lang="en-US" sz="3600" dirty="0">
                <a:solidFill>
                  <a:schemeClr val="tx1"/>
                </a:solidFill>
                <a:latin typeface="Times New Roman" panose="02020603050405020304" pitchFamily="18" charset="0"/>
                <a:cs typeface="Times New Roman" panose="02020603050405020304" pitchFamily="18" charset="0"/>
              </a:rPr>
            </a:br>
            <a:br>
              <a:rPr lang="en-US" sz="3600" dirty="0">
                <a:solidFill>
                  <a:schemeClr val="tx1"/>
                </a:solidFill>
                <a:latin typeface="Times New Roman" panose="02020603050405020304" pitchFamily="18" charset="0"/>
                <a:cs typeface="Times New Roman" panose="02020603050405020304" pitchFamily="18" charset="0"/>
              </a:rPr>
            </a:br>
            <a:endParaRPr lang="en-ID"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3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805C-D65C-2555-1DE5-3F31A81A6CC8}"/>
              </a:ext>
            </a:extLst>
          </p:cNvPr>
          <p:cNvSpPr>
            <a:spLocks noGrp="1"/>
          </p:cNvSpPr>
          <p:nvPr>
            <p:ph type="title"/>
          </p:nvPr>
        </p:nvSpPr>
        <p:spPr>
          <a:xfrm>
            <a:off x="677333" y="609599"/>
            <a:ext cx="9873435" cy="5847471"/>
          </a:xfrm>
        </p:spPr>
        <p:txBody>
          <a:bodyPr>
            <a:normAutofit fontScale="90000"/>
          </a:bodyPr>
          <a:lstStyle/>
          <a:p>
            <a:pPr algn="l"/>
            <a:r>
              <a:rPr lang="en-ID"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27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Peranan</a:t>
            </a:r>
            <a:r>
              <a:rPr lang="en-US"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r>
              <a:rPr lang="en-US" sz="27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b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pada </a:t>
            </a:r>
            <a:r>
              <a:rPr lang="en-US" sz="22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beberapa</a:t>
            </a:r>
            <a:r>
              <a:rPr lang="en-US"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bidang</a:t>
            </a:r>
            <a:r>
              <a:rPr lang="en-US"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yaitu</a:t>
            </a:r>
            <a:r>
              <a:rPr lang="en-US"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b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ID"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Dalam</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Bidang</a:t>
            </a:r>
            <a:r>
              <a:rPr lang="en-ID" sz="2200" i="0" dirty="0">
                <a:solidFill>
                  <a:srgbClr val="000000"/>
                </a:solidFill>
                <a:effectLst/>
                <a:latin typeface="Times New Roman" panose="02020603050405020304" pitchFamily="18" charset="0"/>
                <a:cs typeface="Times New Roman" panose="02020603050405020304" pitchFamily="18" charset="0"/>
              </a:rPr>
              <a:t> Kesehatan</a:t>
            </a:r>
            <a:br>
              <a:rPr lang="en-ID" sz="2200" b="1" i="0" dirty="0">
                <a:solidFill>
                  <a:srgbClr val="000000"/>
                </a:solidFill>
                <a:effectLst/>
                <a:latin typeface="Times New Roman" panose="02020603050405020304" pitchFamily="18" charset="0"/>
                <a:cs typeface="Times New Roman" panose="02020603050405020304" pitchFamily="18" charset="0"/>
              </a:rPr>
            </a:br>
            <a:r>
              <a:rPr lang="en-ID" sz="2200" b="0" i="0" dirty="0" err="1">
                <a:solidFill>
                  <a:srgbClr val="000000"/>
                </a:solidFill>
                <a:effectLst/>
                <a:latin typeface="Times New Roman" panose="02020603050405020304" pitchFamily="18" charset="0"/>
                <a:cs typeface="Times New Roman" panose="02020603050405020304" pitchFamily="18" charset="0"/>
              </a:rPr>
              <a:t>Manfaat</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teknologi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informasi</a:t>
            </a:r>
            <a:r>
              <a:rPr lang="en-ID" sz="2200" b="0" i="0" dirty="0">
                <a:solidFill>
                  <a:srgbClr val="000000"/>
                </a:solidFill>
                <a:effectLst/>
                <a:latin typeface="Times New Roman" panose="02020603050405020304" pitchFamily="18" charset="0"/>
                <a:cs typeface="Times New Roman" panose="02020603050405020304" pitchFamily="18" charset="0"/>
              </a:rPr>
              <a:t> yang </a:t>
            </a:r>
            <a:r>
              <a:rPr lang="en-ID" sz="2200" b="0" i="0" dirty="0" err="1">
                <a:solidFill>
                  <a:srgbClr val="000000"/>
                </a:solidFill>
                <a:effectLst/>
                <a:latin typeface="Times New Roman" panose="02020603050405020304" pitchFamily="18" charset="0"/>
                <a:cs typeface="Times New Roman" panose="02020603050405020304" pitchFamily="18" charset="0"/>
              </a:rPr>
              <a:t>pertama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bisa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kamu</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rasakan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dalam</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bidang</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kesehatan</a:t>
            </a:r>
            <a:r>
              <a:rPr lang="en-ID" sz="2200" b="0" i="0" dirty="0">
                <a:solidFill>
                  <a:srgbClr val="000000"/>
                </a:solidFill>
                <a:effectLst/>
                <a:latin typeface="Times New Roman" panose="02020603050405020304" pitchFamily="18" charset="0"/>
                <a:cs typeface="Times New Roman" panose="02020603050405020304" pitchFamily="18" charset="0"/>
              </a:rPr>
              <a:t>. Bisa </a:t>
            </a:r>
            <a:r>
              <a:rPr lang="en-ID" sz="2200" b="0" i="0" dirty="0" err="1">
                <a:solidFill>
                  <a:srgbClr val="000000"/>
                </a:solidFill>
                <a:effectLst/>
                <a:latin typeface="Times New Roman" panose="02020603050405020304" pitchFamily="18" charset="0"/>
                <a:cs typeface="Times New Roman" panose="02020603050405020304" pitchFamily="18" charset="0"/>
              </a:rPr>
              <a:t>dibilang</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teknologi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amat</a:t>
            </a:r>
            <a:r>
              <a:rPr lang="en-ID" sz="2200" b="0" i="0" dirty="0">
                <a:solidFill>
                  <a:srgbClr val="000000"/>
                </a:solidFill>
                <a:effectLst/>
                <a:latin typeface="Times New Roman" panose="02020603050405020304" pitchFamily="18" charset="0"/>
                <a:cs typeface="Times New Roman" panose="02020603050405020304" pitchFamily="18" charset="0"/>
              </a:rPr>
              <a:t> sangat </a:t>
            </a:r>
            <a:r>
              <a:rPr lang="en-ID" sz="2200" b="0" i="0" dirty="0" err="1">
                <a:solidFill>
                  <a:srgbClr val="000000"/>
                </a:solidFill>
                <a:effectLst/>
                <a:latin typeface="Times New Roman" panose="02020603050405020304" pitchFamily="18" charset="0"/>
                <a:cs typeface="Times New Roman" panose="02020603050405020304" pitchFamily="18" charset="0"/>
              </a:rPr>
              <a:t>berjasa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dalam</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perbaikan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manajemen</a:t>
            </a:r>
            <a:r>
              <a:rPr lang="en-ID" sz="2200" b="0" i="0" dirty="0">
                <a:solidFill>
                  <a:srgbClr val="000000"/>
                </a:solidFill>
                <a:effectLst/>
                <a:latin typeface="Times New Roman" panose="02020603050405020304" pitchFamily="18" charset="0"/>
                <a:cs typeface="Times New Roman" panose="02020603050405020304" pitchFamily="18" charset="0"/>
              </a:rPr>
              <a:t> di </a:t>
            </a:r>
            <a:r>
              <a:rPr lang="en-ID" sz="2200" b="0" i="0" dirty="0" err="1">
                <a:solidFill>
                  <a:srgbClr val="000000"/>
                </a:solidFill>
                <a:effectLst/>
                <a:latin typeface="Times New Roman" panose="02020603050405020304" pitchFamily="18" charset="0"/>
                <a:cs typeface="Times New Roman" panose="02020603050405020304" pitchFamily="18" charset="0"/>
              </a:rPr>
              <a:t>klinik</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atau</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rumah</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sakit</a:t>
            </a:r>
            <a:r>
              <a:rPr lang="en-ID" sz="2200" b="0" i="0" dirty="0">
                <a:solidFill>
                  <a:srgbClr val="000000"/>
                </a:solidFill>
                <a:effectLst/>
                <a:latin typeface="Times New Roman" panose="02020603050405020304" pitchFamily="18" charset="0"/>
                <a:cs typeface="Times New Roman" panose="02020603050405020304" pitchFamily="18" charset="0"/>
              </a:rPr>
              <a:t>. Jika </a:t>
            </a:r>
            <a:r>
              <a:rPr lang="en-ID" sz="2200" b="0" i="0" dirty="0" err="1">
                <a:solidFill>
                  <a:srgbClr val="000000"/>
                </a:solidFill>
                <a:effectLst/>
                <a:latin typeface="Times New Roman" panose="02020603050405020304" pitchFamily="18" charset="0"/>
                <a:cs typeface="Times New Roman" panose="02020603050405020304" pitchFamily="18" charset="0"/>
              </a:rPr>
              <a:t>dulu</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pencatatan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riwayat</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kesehatan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pasien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hanya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ditulis</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dalam</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sebuah</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berkas</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sekarang</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pencatatan</a:t>
            </a:r>
            <a:r>
              <a:rPr lang="en-ID" sz="2200" b="0" i="0" dirty="0">
                <a:solidFill>
                  <a:srgbClr val="000000"/>
                </a:solidFill>
                <a:effectLst/>
                <a:latin typeface="Times New Roman" panose="02020603050405020304" pitchFamily="18" charset="0"/>
                <a:cs typeface="Times New Roman" panose="02020603050405020304" pitchFamily="18" charset="0"/>
              </a:rPr>
              <a:t> juga </a:t>
            </a:r>
            <a:r>
              <a:rPr lang="en-ID" sz="2200" b="0" i="0" dirty="0" err="1">
                <a:solidFill>
                  <a:srgbClr val="000000"/>
                </a:solidFill>
                <a:effectLst/>
                <a:latin typeface="Times New Roman" panose="02020603050405020304" pitchFamily="18" charset="0"/>
                <a:cs typeface="Times New Roman" panose="02020603050405020304" pitchFamily="18" charset="0"/>
              </a:rPr>
              <a:t>dilakukan</a:t>
            </a:r>
            <a:r>
              <a:rPr lang="en-ID" sz="2200" b="0" i="0" dirty="0">
                <a:solidFill>
                  <a:srgbClr val="000000"/>
                </a:solidFill>
                <a:effectLst/>
                <a:latin typeface="Times New Roman" panose="02020603050405020304" pitchFamily="18" charset="0"/>
                <a:cs typeface="Times New Roman" panose="02020603050405020304" pitchFamily="18" charset="0"/>
              </a:rPr>
              <a:t> dan </a:t>
            </a:r>
            <a:r>
              <a:rPr lang="en-ID" sz="2200" b="0" i="0" dirty="0" err="1">
                <a:solidFill>
                  <a:srgbClr val="000000"/>
                </a:solidFill>
                <a:effectLst/>
                <a:latin typeface="Times New Roman" panose="02020603050405020304" pitchFamily="18" charset="0"/>
                <a:cs typeface="Times New Roman" panose="02020603050405020304" pitchFamily="18" charset="0"/>
              </a:rPr>
              <a:t>diarsipkan</a:t>
            </a:r>
            <a:r>
              <a:rPr lang="en-ID" sz="2200" b="0" i="0" dirty="0">
                <a:solidFill>
                  <a:srgbClr val="000000"/>
                </a:solidFill>
                <a:effectLst/>
                <a:latin typeface="Times New Roman" panose="02020603050405020304" pitchFamily="18" charset="0"/>
                <a:cs typeface="Times New Roman" panose="02020603050405020304" pitchFamily="18" charset="0"/>
              </a:rPr>
              <a:t> di </a:t>
            </a:r>
            <a:r>
              <a:rPr lang="en-ID" sz="2200" b="0" i="0" dirty="0" err="1">
                <a:solidFill>
                  <a:srgbClr val="000000"/>
                </a:solidFill>
                <a:effectLst/>
                <a:latin typeface="Times New Roman" panose="02020603050405020304" pitchFamily="18" charset="0"/>
                <a:cs typeface="Times New Roman" panose="02020603050405020304" pitchFamily="18" charset="0"/>
              </a:rPr>
              <a:t>komputer</a:t>
            </a:r>
            <a:r>
              <a:rPr lang="en-ID" sz="2200" b="0" i="0" dirty="0">
                <a:solidFill>
                  <a:srgbClr val="000000"/>
                </a:solidFill>
                <a:effectLst/>
                <a:latin typeface="Times New Roman" panose="02020603050405020304" pitchFamily="18" charset="0"/>
                <a:cs typeface="Times New Roman" panose="02020603050405020304" pitchFamily="18" charset="0"/>
              </a:rPr>
              <a:t>. Hal </a:t>
            </a:r>
            <a:r>
              <a:rPr lang="en-ID" sz="2200" b="0" i="0" dirty="0" err="1">
                <a:solidFill>
                  <a:srgbClr val="000000"/>
                </a:solidFill>
                <a:effectLst/>
                <a:latin typeface="Times New Roman" panose="02020603050405020304" pitchFamily="18" charset="0"/>
                <a:cs typeface="Times New Roman" panose="02020603050405020304" pitchFamily="18" charset="0"/>
              </a:rPr>
              <a:t>ini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akan</a:t>
            </a:r>
            <a:r>
              <a:rPr lang="en-ID" sz="2200" b="0" i="0" dirty="0">
                <a:solidFill>
                  <a:srgbClr val="000000"/>
                </a:solidFill>
                <a:effectLst/>
                <a:latin typeface="Times New Roman" panose="02020603050405020304" pitchFamily="18" charset="0"/>
                <a:cs typeface="Times New Roman" panose="02020603050405020304" pitchFamily="18" charset="0"/>
              </a:rPr>
              <a:t> sangat </a:t>
            </a:r>
            <a:r>
              <a:rPr lang="en-ID" sz="2200" b="0" i="0" dirty="0" err="1">
                <a:solidFill>
                  <a:srgbClr val="000000"/>
                </a:solidFill>
                <a:effectLst/>
                <a:latin typeface="Times New Roman" panose="02020603050405020304" pitchFamily="18" charset="0"/>
                <a:cs typeface="Times New Roman" panose="02020603050405020304" pitchFamily="18" charset="0"/>
              </a:rPr>
              <a:t>memudahkan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petugas</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untuk</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mengetahui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rekam</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medis</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pasien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dengan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cepat</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Rekam</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medis</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berbasis</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komputer</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ini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meliputi</a:t>
            </a:r>
            <a:r>
              <a:rPr lang="en-ID" sz="2200" b="0" i="0" dirty="0">
                <a:solidFill>
                  <a:srgbClr val="000000"/>
                </a:solidFill>
                <a:effectLst/>
                <a:latin typeface="Times New Roman" panose="02020603050405020304" pitchFamily="18" charset="0"/>
                <a:cs typeface="Times New Roman" panose="02020603050405020304" pitchFamily="18" charset="0"/>
              </a:rPr>
              <a:t> data </a:t>
            </a:r>
            <a:r>
              <a:rPr lang="en-ID" sz="2200" b="0" i="0" dirty="0" err="1">
                <a:solidFill>
                  <a:srgbClr val="000000"/>
                </a:solidFill>
                <a:effectLst/>
                <a:latin typeface="Times New Roman" panose="02020603050405020304" pitchFamily="18" charset="0"/>
                <a:cs typeface="Times New Roman" panose="02020603050405020304" pitchFamily="18" charset="0"/>
              </a:rPr>
              <a:t>klinis</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pasien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dari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hasil</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pemeriksaan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dokter</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ataupun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hasil</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laboratorium</a:t>
            </a:r>
            <a:r>
              <a:rPr lang="en-ID" sz="2200" b="0" i="0" dirty="0">
                <a:solidFill>
                  <a:srgbClr val="000000"/>
                </a:solidFill>
                <a:effectLst/>
                <a:latin typeface="Times New Roman" panose="02020603050405020304" pitchFamily="18" charset="0"/>
                <a:cs typeface="Times New Roman" panose="02020603050405020304" pitchFamily="18" charset="0"/>
              </a:rPr>
              <a:t>.</a:t>
            </a:r>
            <a:br>
              <a:rPr lang="en-ID" sz="2200" b="0" i="0" dirty="0">
                <a:solidFill>
                  <a:srgbClr val="000000"/>
                </a:solidFill>
                <a:effectLst/>
                <a:latin typeface="Times New Roman" panose="02020603050405020304" pitchFamily="18" charset="0"/>
                <a:cs typeface="Times New Roman" panose="02020603050405020304" pitchFamily="18" charset="0"/>
              </a:rPr>
            </a:br>
            <a:br>
              <a:rPr lang="en-ID" sz="2000" i="0" dirty="0">
                <a:solidFill>
                  <a:srgbClr val="000000"/>
                </a:solidFill>
                <a:effectLst/>
                <a:latin typeface="Times New Roman" panose="02020603050405020304" pitchFamily="18" charset="0"/>
                <a:cs typeface="Times New Roman" panose="02020603050405020304" pitchFamily="18" charset="0"/>
              </a:rPr>
            </a:br>
            <a:r>
              <a:rPr lang="en-ID" sz="2200" dirty="0">
                <a:solidFill>
                  <a:srgbClr val="000000"/>
                </a:solidFill>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Dalam</a:t>
            </a:r>
            <a:r>
              <a:rPr lang="en-ID" sz="2200" i="0" dirty="0">
                <a:solidFill>
                  <a:srgbClr val="000000"/>
                </a:solidFill>
                <a:effectLst/>
                <a:latin typeface="Times New Roman" panose="02020603050405020304" pitchFamily="18" charset="0"/>
                <a:cs typeface="Times New Roman" panose="02020603050405020304" pitchFamily="18" charset="0"/>
              </a:rPr>
              <a:t> Dunia </a:t>
            </a:r>
            <a:r>
              <a:rPr lang="en-ID" sz="2200" i="0" dirty="0" err="1">
                <a:solidFill>
                  <a:srgbClr val="000000"/>
                </a:solidFill>
                <a:effectLst/>
                <a:latin typeface="Times New Roman" panose="02020603050405020304" pitchFamily="18" charset="0"/>
                <a:cs typeface="Times New Roman" panose="02020603050405020304" pitchFamily="18" charset="0"/>
              </a:rPr>
              <a:t>Bisnis</a:t>
            </a:r>
            <a:br>
              <a:rPr lang="en-ID" sz="2200" i="0" dirty="0">
                <a:solidFill>
                  <a:srgbClr val="000000"/>
                </a:solidFill>
                <a:effectLst/>
                <a:latin typeface="Times New Roman" panose="02020603050405020304" pitchFamily="18" charset="0"/>
                <a:cs typeface="Times New Roman" panose="02020603050405020304" pitchFamily="18" charset="0"/>
              </a:rPr>
            </a:br>
            <a:r>
              <a:rPr lang="en-ID" sz="2200" b="0" i="0" dirty="0">
                <a:solidFill>
                  <a:srgbClr val="000000"/>
                </a:solidFill>
                <a:effectLst/>
                <a:latin typeface="Times New Roman" panose="02020603050405020304" pitchFamily="18" charset="0"/>
                <a:cs typeface="Times New Roman" panose="02020603050405020304" pitchFamily="18" charset="0"/>
              </a:rPr>
              <a:t>Banyak </a:t>
            </a:r>
            <a:r>
              <a:rPr lang="en-ID" sz="2200" b="0" i="0" dirty="0" err="1">
                <a:solidFill>
                  <a:srgbClr val="000000"/>
                </a:solidFill>
                <a:effectLst/>
                <a:latin typeface="Times New Roman" panose="02020603050405020304" pitchFamily="18" charset="0"/>
                <a:cs typeface="Times New Roman" panose="02020603050405020304" pitchFamily="18" charset="0"/>
              </a:rPr>
              <a:t>sekali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keuntungan</a:t>
            </a:r>
            <a:r>
              <a:rPr lang="en-ID" sz="2200" b="0" i="0" dirty="0">
                <a:solidFill>
                  <a:srgbClr val="000000"/>
                </a:solidFill>
                <a:effectLst/>
                <a:latin typeface="Times New Roman" panose="02020603050405020304" pitchFamily="18" charset="0"/>
                <a:cs typeface="Times New Roman" panose="02020603050405020304" pitchFamily="18" charset="0"/>
              </a:rPr>
              <a:t> yang </a:t>
            </a:r>
            <a:r>
              <a:rPr lang="en-ID" sz="2200" b="0" i="0" dirty="0" err="1">
                <a:solidFill>
                  <a:srgbClr val="000000"/>
                </a:solidFill>
                <a:effectLst/>
                <a:latin typeface="Times New Roman" panose="02020603050405020304" pitchFamily="18" charset="0"/>
                <a:cs typeface="Times New Roman" panose="02020603050405020304" pitchFamily="18" charset="0"/>
              </a:rPr>
              <a:t>diperoleh</a:t>
            </a:r>
            <a:r>
              <a:rPr lang="en-ID" sz="2200" b="0" i="0" dirty="0">
                <a:solidFill>
                  <a:srgbClr val="000000"/>
                </a:solidFill>
                <a:effectLst/>
                <a:latin typeface="Times New Roman" panose="02020603050405020304" pitchFamily="18" charset="0"/>
                <a:cs typeface="Times New Roman" panose="02020603050405020304" pitchFamily="18" charset="0"/>
              </a:rPr>
              <a:t> dan </a:t>
            </a:r>
            <a:r>
              <a:rPr lang="en-ID" sz="2200" b="0" i="0" dirty="0" err="1">
                <a:solidFill>
                  <a:srgbClr val="000000"/>
                </a:solidFill>
                <a:effectLst/>
                <a:latin typeface="Times New Roman" panose="02020603050405020304" pitchFamily="18" charset="0"/>
                <a:cs typeface="Times New Roman" panose="02020603050405020304" pitchFamily="18" charset="0"/>
              </a:rPr>
              <a:t>tentunya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mempengaruhi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kenaikan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laba</a:t>
            </a:r>
            <a:r>
              <a:rPr lang="en-ID" sz="2200" b="0" i="0" dirty="0">
                <a:solidFill>
                  <a:srgbClr val="000000"/>
                </a:solidFill>
                <a:effectLst/>
                <a:latin typeface="Times New Roman" panose="02020603050405020304" pitchFamily="18" charset="0"/>
                <a:cs typeface="Times New Roman" panose="02020603050405020304" pitchFamily="18" charset="0"/>
              </a:rPr>
              <a:t>. Hal </a:t>
            </a:r>
            <a:r>
              <a:rPr lang="en-ID" sz="2200" b="0" i="0" dirty="0" err="1">
                <a:solidFill>
                  <a:srgbClr val="000000"/>
                </a:solidFill>
                <a:effectLst/>
                <a:latin typeface="Times New Roman" panose="02020603050405020304" pitchFamily="18" charset="0"/>
                <a:cs typeface="Times New Roman" panose="02020603050405020304" pitchFamily="18" charset="0"/>
              </a:rPr>
              <a:t>ini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tentunya</a:t>
            </a:r>
            <a:r>
              <a:rPr lang="en-ID" sz="2200" b="0" i="0" dirty="0">
                <a:solidFill>
                  <a:srgbClr val="000000"/>
                </a:solidFill>
                <a:effectLst/>
                <a:latin typeface="Times New Roman" panose="02020603050405020304" pitchFamily="18" charset="0"/>
                <a:cs typeface="Times New Roman" panose="02020603050405020304" pitchFamily="18" charset="0"/>
              </a:rPr>
              <a:t> sangat </a:t>
            </a:r>
            <a:r>
              <a:rPr lang="en-ID" sz="2200" b="0" i="0" dirty="0" err="1">
                <a:solidFill>
                  <a:srgbClr val="000000"/>
                </a:solidFill>
                <a:effectLst/>
                <a:latin typeface="Times New Roman" panose="02020603050405020304" pitchFamily="18" charset="0"/>
                <a:cs typeface="Times New Roman" panose="02020603050405020304" pitchFamily="18" charset="0"/>
              </a:rPr>
              <a:t>dirasakan</a:t>
            </a:r>
            <a:r>
              <a:rPr lang="en-ID" sz="2200" b="0" i="0" dirty="0">
                <a:solidFill>
                  <a:srgbClr val="000000"/>
                </a:solidFill>
                <a:effectLst/>
                <a:latin typeface="Times New Roman" panose="02020603050405020304" pitchFamily="18" charset="0"/>
                <a:cs typeface="Times New Roman" panose="02020603050405020304" pitchFamily="18" charset="0"/>
              </a:rPr>
              <a:t> oleh </a:t>
            </a:r>
            <a:r>
              <a:rPr lang="en-ID" sz="2200" b="0" i="0" dirty="0" err="1">
                <a:solidFill>
                  <a:srgbClr val="000000"/>
                </a:solidFill>
                <a:effectLst/>
                <a:latin typeface="Times New Roman" panose="02020603050405020304" pitchFamily="18" charset="0"/>
                <a:cs typeface="Times New Roman" panose="02020603050405020304" pitchFamily="18" charset="0"/>
              </a:rPr>
              <a:t>pebisnis</a:t>
            </a:r>
            <a:r>
              <a:rPr lang="en-ID" sz="2200" b="0" i="0" dirty="0">
                <a:solidFill>
                  <a:srgbClr val="000000"/>
                </a:solidFill>
                <a:effectLst/>
                <a:latin typeface="Times New Roman" panose="02020603050405020304" pitchFamily="18" charset="0"/>
                <a:cs typeface="Times New Roman" panose="02020603050405020304" pitchFamily="18" charset="0"/>
              </a:rPr>
              <a:t> yang </a:t>
            </a:r>
            <a:r>
              <a:rPr lang="en-ID" sz="2200" b="0" i="0" dirty="0" err="1">
                <a:solidFill>
                  <a:srgbClr val="000000"/>
                </a:solidFill>
                <a:effectLst/>
                <a:latin typeface="Times New Roman" panose="02020603050405020304" pitchFamily="18" charset="0"/>
                <a:cs typeface="Times New Roman" panose="02020603050405020304" pitchFamily="18" charset="0"/>
              </a:rPr>
              <a:t>menjalankan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usahanya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dengan</a:t>
            </a:r>
            <a:r>
              <a:rPr lang="en-ID" sz="2200" b="0" i="0" dirty="0">
                <a:solidFill>
                  <a:srgbClr val="000000"/>
                </a:solidFill>
                <a:effectLst/>
                <a:latin typeface="Times New Roman" panose="02020603050405020304" pitchFamily="18" charset="0"/>
                <a:cs typeface="Times New Roman" panose="02020603050405020304" pitchFamily="18" charset="0"/>
              </a:rPr>
              <a:t> basis online. </a:t>
            </a:r>
            <a:r>
              <a:rPr lang="en-ID" sz="2200" b="0" i="0" dirty="0" err="1">
                <a:solidFill>
                  <a:srgbClr val="000000"/>
                </a:solidFill>
                <a:effectLst/>
                <a:latin typeface="Times New Roman" panose="02020603050405020304" pitchFamily="18" charset="0"/>
                <a:cs typeface="Times New Roman" panose="02020603050405020304" pitchFamily="18" charset="0"/>
              </a:rPr>
              <a:t>Memang</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sekarang</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kamu</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sudah</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bisa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menjalankan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usaha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tanpa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harus</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membangun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atau</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menyewa</a:t>
            </a:r>
            <a:r>
              <a:rPr lang="en-ID" sz="2200" b="0" i="0" dirty="0">
                <a:solidFill>
                  <a:srgbClr val="000000"/>
                </a:solidFill>
                <a:effectLst/>
                <a:latin typeface="Times New Roman" panose="02020603050405020304" pitchFamily="18" charset="0"/>
                <a:cs typeface="Times New Roman" panose="02020603050405020304" pitchFamily="18" charset="0"/>
              </a:rPr>
              <a:t> toko. </a:t>
            </a:r>
            <a:r>
              <a:rPr lang="en-ID" sz="2200" b="0" i="0" dirty="0" err="1">
                <a:solidFill>
                  <a:srgbClr val="000000"/>
                </a:solidFill>
                <a:effectLst/>
                <a:latin typeface="Times New Roman" panose="02020603050405020304" pitchFamily="18" charset="0"/>
                <a:cs typeface="Times New Roman" panose="02020603050405020304" pitchFamily="18" charset="0"/>
              </a:rPr>
              <a:t>Hanya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bermodalkan</a:t>
            </a:r>
            <a:r>
              <a:rPr lang="en-ID" sz="2200" b="0" i="0" dirty="0">
                <a:solidFill>
                  <a:srgbClr val="000000"/>
                </a:solidFill>
                <a:effectLst/>
                <a:latin typeface="Times New Roman" panose="02020603050405020304" pitchFamily="18" charset="0"/>
                <a:cs typeface="Times New Roman" panose="02020603050405020304" pitchFamily="18" charset="0"/>
              </a:rPr>
              <a:t> gadget dan </a:t>
            </a:r>
            <a:r>
              <a:rPr lang="en-ID" sz="2200" b="0" i="0" dirty="0" err="1">
                <a:solidFill>
                  <a:srgbClr val="000000"/>
                </a:solidFill>
                <a:effectLst/>
                <a:latin typeface="Times New Roman" panose="02020603050405020304" pitchFamily="18" charset="0"/>
                <a:cs typeface="Times New Roman" panose="02020603050405020304" pitchFamily="18" charset="0"/>
              </a:rPr>
              <a:t>kuota</a:t>
            </a:r>
            <a:r>
              <a:rPr lang="en-ID" sz="2200" b="0" i="0" dirty="0">
                <a:solidFill>
                  <a:srgbClr val="000000"/>
                </a:solidFill>
                <a:effectLst/>
                <a:latin typeface="Times New Roman" panose="02020603050405020304" pitchFamily="18" charset="0"/>
                <a:cs typeface="Times New Roman" panose="02020603050405020304" pitchFamily="18" charset="0"/>
              </a:rPr>
              <a:t> internet </a:t>
            </a:r>
            <a:r>
              <a:rPr lang="en-ID" sz="2200" b="0" i="0" dirty="0" err="1">
                <a:solidFill>
                  <a:srgbClr val="000000"/>
                </a:solidFill>
                <a:effectLst/>
                <a:latin typeface="Times New Roman" panose="02020603050405020304" pitchFamily="18" charset="0"/>
                <a:cs typeface="Times New Roman" panose="02020603050405020304" pitchFamily="18" charset="0"/>
              </a:rPr>
              <a:t>sudah</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bisa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memulai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usaha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bahkan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dari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rumah</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Tentunya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hal</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ini</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mampu</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menghemat</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biaya</a:t>
            </a:r>
            <a:r>
              <a:rPr lang="en-ID" sz="2200" b="0" i="0" dirty="0">
                <a:solidFill>
                  <a:srgbClr val="000000"/>
                </a:solidFill>
                <a:effectLst/>
                <a:latin typeface="Times New Roman" panose="02020603050405020304" pitchFamily="18" charset="0"/>
                <a:cs typeface="Times New Roman" panose="02020603050405020304" pitchFamily="18" charset="0"/>
              </a:rPr>
              <a:t> dan juga </a:t>
            </a:r>
            <a:r>
              <a:rPr lang="en-ID" sz="2200" b="0" i="0" dirty="0" err="1">
                <a:solidFill>
                  <a:srgbClr val="000000"/>
                </a:solidFill>
                <a:effectLst/>
                <a:latin typeface="Times New Roman" panose="02020603050405020304" pitchFamily="18" charset="0"/>
                <a:cs typeface="Times New Roman" panose="02020603050405020304" pitchFamily="18" charset="0"/>
              </a:rPr>
              <a:t>menekan</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biaya</a:t>
            </a:r>
            <a:r>
              <a:rPr lang="en-ID" sz="2200" b="0" i="0" dirty="0">
                <a:solidFill>
                  <a:srgbClr val="000000"/>
                </a:solidFill>
                <a:effectLst/>
                <a:latin typeface="Times New Roman" panose="02020603050405020304" pitchFamily="18" charset="0"/>
                <a:cs typeface="Times New Roman" panose="02020603050405020304" pitchFamily="18" charset="0"/>
              </a:rPr>
              <a:t> </a:t>
            </a:r>
            <a:r>
              <a:rPr lang="en-ID" sz="2200" b="0" i="0" dirty="0" err="1">
                <a:solidFill>
                  <a:srgbClr val="000000"/>
                </a:solidFill>
                <a:effectLst/>
                <a:latin typeface="Times New Roman" panose="02020603050405020304" pitchFamily="18" charset="0"/>
                <a:cs typeface="Times New Roman" panose="02020603050405020304" pitchFamily="18" charset="0"/>
              </a:rPr>
              <a:t>operasional</a:t>
            </a:r>
            <a:r>
              <a:rPr lang="en-ID" sz="2200" b="0" i="0" dirty="0">
                <a:solidFill>
                  <a:srgbClr val="000000"/>
                </a:solidFill>
                <a:effectLst/>
                <a:latin typeface="Times New Roman" panose="02020603050405020304" pitchFamily="18" charset="0"/>
                <a:cs typeface="Times New Roman" panose="02020603050405020304" pitchFamily="18" charset="0"/>
              </a:rPr>
              <a:t>.</a:t>
            </a:r>
            <a:br>
              <a:rPr lang="en-ID" sz="2200" b="0" i="0" dirty="0">
                <a:solidFill>
                  <a:srgbClr val="000000"/>
                </a:solidFill>
                <a:effectLst/>
                <a:latin typeface="Times New Roman" panose="02020603050405020304" pitchFamily="18" charset="0"/>
                <a:cs typeface="Times New Roman" panose="02020603050405020304" pitchFamily="18" charset="0"/>
              </a:rPr>
            </a:br>
            <a:br>
              <a:rPr lang="en-ID" sz="2000" b="0" i="0" dirty="0">
                <a:solidFill>
                  <a:srgbClr val="000000"/>
                </a:solidFill>
                <a:effectLst/>
                <a:latin typeface="Times New Roman" panose="02020603050405020304" pitchFamily="18" charset="0"/>
                <a:cs typeface="Times New Roman" panose="02020603050405020304" pitchFamily="18" charset="0"/>
              </a:rPr>
            </a:br>
            <a:endParaRPr lang="en-ID"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94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03AF-D66C-ED47-711B-3FBAADE0033E}"/>
              </a:ext>
            </a:extLst>
          </p:cNvPr>
          <p:cNvSpPr>
            <a:spLocks noGrp="1"/>
          </p:cNvSpPr>
          <p:nvPr>
            <p:ph type="title"/>
          </p:nvPr>
        </p:nvSpPr>
        <p:spPr>
          <a:xfrm>
            <a:off x="677334" y="609600"/>
            <a:ext cx="9732758" cy="5720862"/>
          </a:xfrm>
        </p:spPr>
        <p:txBody>
          <a:bodyPr>
            <a:normAutofit fontScale="90000"/>
          </a:bodyPr>
          <a:lstStyle/>
          <a:p>
            <a:pPr algn="l"/>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Dalam</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Bidang</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Perbankan</a:t>
            </a:r>
            <a:br>
              <a:rPr lang="en-ID" sz="2200" i="0" dirty="0">
                <a:solidFill>
                  <a:srgbClr val="000000"/>
                </a:solidFill>
                <a:effectLst/>
                <a:latin typeface="Times New Roman" panose="02020603050405020304" pitchFamily="18" charset="0"/>
                <a:cs typeface="Times New Roman" panose="02020603050405020304" pitchFamily="18" charset="0"/>
              </a:rPr>
            </a:br>
            <a:r>
              <a:rPr lang="en-ID" sz="2200" i="0" dirty="0" err="1">
                <a:solidFill>
                  <a:srgbClr val="000000"/>
                </a:solidFill>
                <a:effectLst/>
                <a:latin typeface="Times New Roman" panose="02020603050405020304" pitchFamily="18" charset="0"/>
                <a:cs typeface="Times New Roman" panose="02020603050405020304" pitchFamily="18" charset="0"/>
              </a:rPr>
              <a:t>Teknologi</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informasi</a:t>
            </a:r>
            <a:r>
              <a:rPr lang="en-ID" sz="2200" i="0" dirty="0">
                <a:solidFill>
                  <a:srgbClr val="000000"/>
                </a:solidFill>
                <a:effectLst/>
                <a:latin typeface="Times New Roman" panose="02020603050405020304" pitchFamily="18" charset="0"/>
                <a:cs typeface="Times New Roman" panose="02020603050405020304" pitchFamily="18" charset="0"/>
              </a:rPr>
              <a:t> juga </a:t>
            </a:r>
            <a:r>
              <a:rPr lang="en-ID" sz="2200" i="0" dirty="0" err="1">
                <a:solidFill>
                  <a:srgbClr val="000000"/>
                </a:solidFill>
                <a:effectLst/>
                <a:latin typeface="Times New Roman" panose="02020603050405020304" pitchFamily="18" charset="0"/>
                <a:cs typeface="Times New Roman" panose="02020603050405020304" pitchFamily="18" charset="0"/>
              </a:rPr>
              <a:t>berdampak</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besar</a:t>
            </a:r>
            <a:r>
              <a:rPr lang="en-ID" sz="2200" i="0" dirty="0">
                <a:solidFill>
                  <a:srgbClr val="000000"/>
                </a:solidFill>
                <a:effectLst/>
                <a:latin typeface="Times New Roman" panose="02020603050405020304" pitchFamily="18" charset="0"/>
                <a:cs typeface="Times New Roman" panose="02020603050405020304" pitchFamily="18" charset="0"/>
              </a:rPr>
              <a:t> pada dunia </a:t>
            </a:r>
            <a:r>
              <a:rPr lang="en-ID" sz="2200" i="0" dirty="0" err="1">
                <a:solidFill>
                  <a:srgbClr val="000000"/>
                </a:solidFill>
                <a:effectLst/>
                <a:latin typeface="Times New Roman" panose="02020603050405020304" pitchFamily="18" charset="0"/>
                <a:cs typeface="Times New Roman" panose="02020603050405020304" pitchFamily="18" charset="0"/>
              </a:rPr>
              <a:t>perbankan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Dulu</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kamu</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mungkin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menggunakan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celengan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saat</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ingin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menabung</a:t>
            </a:r>
            <a:r>
              <a:rPr lang="en-ID" sz="2200" i="0" dirty="0">
                <a:solidFill>
                  <a:srgbClr val="000000"/>
                </a:solidFill>
                <a:effectLst/>
                <a:latin typeface="Times New Roman" panose="02020603050405020304" pitchFamily="18" charset="0"/>
                <a:cs typeface="Times New Roman" panose="02020603050405020304" pitchFamily="18" charset="0"/>
              </a:rPr>
              <a:t>. Lama </a:t>
            </a:r>
            <a:r>
              <a:rPr lang="en-ID" sz="2200" i="0" dirty="0" err="1">
                <a:solidFill>
                  <a:srgbClr val="000000"/>
                </a:solidFill>
                <a:effectLst/>
                <a:latin typeface="Times New Roman" panose="02020603050405020304" pitchFamily="18" charset="0"/>
                <a:cs typeface="Times New Roman" panose="02020603050405020304" pitchFamily="18" charset="0"/>
              </a:rPr>
              <a:t>kelamaan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banyak</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bermunculan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perusahaan-perusahaan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perbankan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baik</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milik</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pemerintah</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maupun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swasta</a:t>
            </a:r>
            <a:r>
              <a:rPr lang="en-ID" sz="2200" i="0" dirty="0">
                <a:solidFill>
                  <a:srgbClr val="000000"/>
                </a:solidFill>
                <a:effectLst/>
                <a:latin typeface="Times New Roman" panose="02020603050405020304" pitchFamily="18" charset="0"/>
                <a:cs typeface="Times New Roman" panose="02020603050405020304" pitchFamily="18" charset="0"/>
              </a:rPr>
              <a:t> yang </a:t>
            </a:r>
            <a:r>
              <a:rPr lang="en-ID" sz="2200" i="0" dirty="0" err="1">
                <a:solidFill>
                  <a:srgbClr val="000000"/>
                </a:solidFill>
                <a:effectLst/>
                <a:latin typeface="Times New Roman" panose="02020603050405020304" pitchFamily="18" charset="0"/>
                <a:cs typeface="Times New Roman" panose="02020603050405020304" pitchFamily="18" charset="0"/>
              </a:rPr>
              <a:t>menawarkan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keamanan</a:t>
            </a:r>
            <a:r>
              <a:rPr lang="en-ID" sz="2200" i="0" dirty="0">
                <a:solidFill>
                  <a:srgbClr val="000000"/>
                </a:solidFill>
                <a:effectLst/>
                <a:latin typeface="Times New Roman" panose="02020603050405020304" pitchFamily="18" charset="0"/>
                <a:cs typeface="Times New Roman" panose="02020603050405020304" pitchFamily="18" charset="0"/>
              </a:rPr>
              <a:t> dan </a:t>
            </a:r>
            <a:r>
              <a:rPr lang="en-ID" sz="2200" i="0" dirty="0" err="1">
                <a:solidFill>
                  <a:srgbClr val="000000"/>
                </a:solidFill>
                <a:effectLst/>
                <a:latin typeface="Times New Roman" panose="02020603050405020304" pitchFamily="18" charset="0"/>
                <a:cs typeface="Times New Roman" panose="02020603050405020304" pitchFamily="18" charset="0"/>
              </a:rPr>
              <a:t>keuntungan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dalam</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menabung</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atau</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menyimpan</a:t>
            </a:r>
            <a:r>
              <a:rPr lang="en-ID" sz="2200" i="0" dirty="0">
                <a:solidFill>
                  <a:srgbClr val="000000"/>
                </a:solidFill>
                <a:effectLst/>
                <a:latin typeface="Times New Roman" panose="02020603050405020304" pitchFamily="18" charset="0"/>
                <a:cs typeface="Times New Roman" panose="02020603050405020304" pitchFamily="18" charset="0"/>
              </a:rPr>
              <a:t> uang. </a:t>
            </a:r>
            <a:r>
              <a:rPr lang="en-ID" sz="2200" i="0" dirty="0" err="1">
                <a:solidFill>
                  <a:srgbClr val="000000"/>
                </a:solidFill>
                <a:effectLst/>
                <a:latin typeface="Times New Roman" panose="02020603050405020304" pitchFamily="18" charset="0"/>
                <a:cs typeface="Times New Roman" panose="02020603050405020304" pitchFamily="18" charset="0"/>
              </a:rPr>
              <a:t>Perihal</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transaksi</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awalnya</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penyetoran</a:t>
            </a:r>
            <a:r>
              <a:rPr lang="en-ID" sz="2200" i="0" dirty="0">
                <a:solidFill>
                  <a:srgbClr val="000000"/>
                </a:solidFill>
                <a:effectLst/>
                <a:latin typeface="Times New Roman" panose="02020603050405020304" pitchFamily="18" charset="0"/>
                <a:cs typeface="Times New Roman" panose="02020603050405020304" pitchFamily="18" charset="0"/>
              </a:rPr>
              <a:t> dan </a:t>
            </a:r>
            <a:r>
              <a:rPr lang="en-ID" sz="2200" i="0" dirty="0" err="1">
                <a:solidFill>
                  <a:srgbClr val="000000"/>
                </a:solidFill>
                <a:effectLst/>
                <a:latin typeface="Times New Roman" panose="02020603050405020304" pitchFamily="18" charset="0"/>
                <a:cs typeface="Times New Roman" panose="02020603050405020304" pitchFamily="18" charset="0"/>
              </a:rPr>
              <a:t>pengambilan</a:t>
            </a:r>
            <a:r>
              <a:rPr lang="en-ID" sz="2200" i="0" dirty="0">
                <a:solidFill>
                  <a:srgbClr val="000000"/>
                </a:solidFill>
                <a:effectLst/>
                <a:latin typeface="Times New Roman" panose="02020603050405020304" pitchFamily="18" charset="0"/>
                <a:cs typeface="Times New Roman" panose="02020603050405020304" pitchFamily="18" charset="0"/>
              </a:rPr>
              <a:t> uang </a:t>
            </a:r>
            <a:r>
              <a:rPr lang="en-ID" sz="2200" i="0" dirty="0" err="1">
                <a:solidFill>
                  <a:srgbClr val="000000"/>
                </a:solidFill>
                <a:effectLst/>
                <a:latin typeface="Times New Roman" panose="02020603050405020304" pitchFamily="18" charset="0"/>
                <a:cs typeface="Times New Roman" panose="02020603050405020304" pitchFamily="18" charset="0"/>
              </a:rPr>
              <a:t>hanya</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bisa</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dilakukan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langsung</a:t>
            </a:r>
            <a:r>
              <a:rPr lang="en-ID" sz="2200" i="0" dirty="0">
                <a:solidFill>
                  <a:srgbClr val="000000"/>
                </a:solidFill>
                <a:effectLst/>
                <a:latin typeface="Times New Roman" panose="02020603050405020304" pitchFamily="18" charset="0"/>
                <a:cs typeface="Times New Roman" panose="02020603050405020304" pitchFamily="18" charset="0"/>
              </a:rPr>
              <a:t> di </a:t>
            </a:r>
            <a:r>
              <a:rPr lang="en-ID" sz="2200" i="0" dirty="0" err="1">
                <a:solidFill>
                  <a:srgbClr val="000000"/>
                </a:solidFill>
                <a:effectLst/>
                <a:latin typeface="Times New Roman" panose="02020603050405020304" pitchFamily="18" charset="0"/>
                <a:cs typeface="Times New Roman" panose="02020603050405020304" pitchFamily="18" charset="0"/>
              </a:rPr>
              <a:t>kantor</a:t>
            </a:r>
            <a:r>
              <a:rPr lang="en-ID" sz="2200" i="0" dirty="0">
                <a:solidFill>
                  <a:srgbClr val="000000"/>
                </a:solidFill>
                <a:effectLst/>
                <a:latin typeface="Times New Roman" panose="02020603050405020304" pitchFamily="18" charset="0"/>
                <a:cs typeface="Times New Roman" panose="02020603050405020304" pitchFamily="18" charset="0"/>
              </a:rPr>
              <a:t> pada jam </a:t>
            </a:r>
            <a:r>
              <a:rPr lang="en-ID" sz="2200" i="0" dirty="0" err="1">
                <a:solidFill>
                  <a:srgbClr val="000000"/>
                </a:solidFill>
                <a:effectLst/>
                <a:latin typeface="Times New Roman" panose="02020603050405020304" pitchFamily="18" charset="0"/>
                <a:cs typeface="Times New Roman" panose="02020603050405020304" pitchFamily="18" charset="0"/>
              </a:rPr>
              <a:t>kerja</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Namun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sekarang</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kamu</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bisa</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rasakan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sendiri</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banyak</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perubahan</a:t>
            </a:r>
            <a:r>
              <a:rPr lang="en-ID" sz="2200" i="0" dirty="0">
                <a:solidFill>
                  <a:srgbClr val="000000"/>
                </a:solidFill>
                <a:effectLst/>
                <a:latin typeface="Times New Roman" panose="02020603050405020304" pitchFamily="18" charset="0"/>
                <a:cs typeface="Times New Roman" panose="02020603050405020304" pitchFamily="18" charset="0"/>
              </a:rPr>
              <a:t> yang </a:t>
            </a:r>
            <a:r>
              <a:rPr lang="en-ID" sz="2200" i="0" dirty="0" err="1">
                <a:solidFill>
                  <a:srgbClr val="000000"/>
                </a:solidFill>
                <a:effectLst/>
                <a:latin typeface="Times New Roman" panose="02020603050405020304" pitchFamily="18" charset="0"/>
                <a:cs typeface="Times New Roman" panose="02020603050405020304" pitchFamily="18" charset="0"/>
              </a:rPr>
              <a:t>semakin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memudahkan</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dalam</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aktivitas</a:t>
            </a:r>
            <a:r>
              <a:rPr lang="en-ID" sz="2200" i="0" dirty="0">
                <a:solidFill>
                  <a:srgbClr val="000000"/>
                </a:solidFill>
                <a:effectLst/>
                <a:latin typeface="Times New Roman" panose="02020603050405020304" pitchFamily="18" charset="0"/>
                <a:cs typeface="Times New Roman" panose="02020603050405020304" pitchFamily="18" charset="0"/>
              </a:rPr>
              <a:t> </a:t>
            </a:r>
            <a:r>
              <a:rPr lang="en-ID" sz="2200" i="0" dirty="0" err="1">
                <a:solidFill>
                  <a:srgbClr val="000000"/>
                </a:solidFill>
                <a:effectLst/>
                <a:latin typeface="Times New Roman" panose="02020603050405020304" pitchFamily="18" charset="0"/>
                <a:cs typeface="Times New Roman" panose="02020603050405020304" pitchFamily="18" charset="0"/>
              </a:rPr>
              <a:t>perputaran</a:t>
            </a:r>
            <a:r>
              <a:rPr lang="en-ID" sz="2200" i="0" dirty="0">
                <a:solidFill>
                  <a:srgbClr val="000000"/>
                </a:solidFill>
                <a:effectLst/>
                <a:latin typeface="Times New Roman" panose="02020603050405020304" pitchFamily="18" charset="0"/>
                <a:cs typeface="Times New Roman" panose="02020603050405020304" pitchFamily="18" charset="0"/>
              </a:rPr>
              <a:t> uang </a:t>
            </a:r>
            <a:r>
              <a:rPr lang="en-ID" sz="2200" i="0" dirty="0" err="1">
                <a:solidFill>
                  <a:srgbClr val="000000"/>
                </a:solidFill>
                <a:effectLst/>
                <a:latin typeface="Times New Roman" panose="02020603050405020304" pitchFamily="18" charset="0"/>
                <a:cs typeface="Times New Roman" panose="02020603050405020304" pitchFamily="18" charset="0"/>
              </a:rPr>
              <a:t>ini</a:t>
            </a:r>
            <a:r>
              <a:rPr lang="en-ID" sz="2200" i="0" dirty="0">
                <a:solidFill>
                  <a:srgbClr val="000000"/>
                </a:solidFill>
                <a:effectLst/>
                <a:latin typeface="Times New Roman" panose="02020603050405020304" pitchFamily="18" charset="0"/>
                <a:cs typeface="Times New Roman" panose="02020603050405020304" pitchFamily="18" charset="0"/>
              </a:rPr>
              <a:t>.</a:t>
            </a:r>
            <a:br>
              <a:rPr lang="en-ID" sz="2200" i="0" dirty="0">
                <a:solidFill>
                  <a:srgbClr val="000000"/>
                </a:solidFill>
                <a:effectLst/>
                <a:latin typeface="Times New Roman" panose="02020603050405020304" pitchFamily="18" charset="0"/>
                <a:cs typeface="Times New Roman" panose="02020603050405020304" pitchFamily="18" charset="0"/>
              </a:rPr>
            </a:br>
            <a:br>
              <a:rPr lang="en-ID" sz="2200" i="0" dirty="0">
                <a:solidFill>
                  <a:srgbClr val="000000"/>
                </a:solidFill>
                <a:effectLst/>
                <a:latin typeface="Times New Roman" panose="02020603050405020304" pitchFamily="18" charset="0"/>
                <a:cs typeface="Times New Roman" panose="02020603050405020304" pitchFamily="18" charset="0"/>
              </a:rPr>
            </a:br>
            <a:r>
              <a:rPr lang="en-ID" sz="2200" dirty="0">
                <a:solidFill>
                  <a:schemeClr val="tx1"/>
                </a:solidFill>
                <a:latin typeface="Times New Roman" panose="02020603050405020304" pitchFamily="18" charset="0"/>
                <a:cs typeface="Times New Roman" panose="02020603050405020304" pitchFamily="18" charset="0"/>
              </a:rPr>
              <a:t>*</a:t>
            </a:r>
            <a:r>
              <a:rPr lang="en-ID" sz="2200" i="0" dirty="0" err="1">
                <a:solidFill>
                  <a:schemeClr val="tx1"/>
                </a:solidFill>
                <a:effectLst/>
                <a:latin typeface="Times New Roman" panose="02020603050405020304" pitchFamily="18" charset="0"/>
                <a:cs typeface="Times New Roman" panose="02020603050405020304" pitchFamily="18" charset="0"/>
              </a:rPr>
              <a:t>Dalam</a:t>
            </a:r>
            <a:r>
              <a:rPr lang="en-ID" sz="2200" i="0" dirty="0">
                <a:solidFill>
                  <a:schemeClr val="tx1"/>
                </a:solidFill>
                <a:effectLst/>
                <a:latin typeface="Times New Roman" panose="02020603050405020304" pitchFamily="18" charset="0"/>
                <a:cs typeface="Times New Roman" panose="02020603050405020304" pitchFamily="18" charset="0"/>
              </a:rPr>
              <a:t> Dunia Telekomunikasi</a:t>
            </a:r>
            <a:br>
              <a:rPr lang="en-ID" sz="2200" i="0" dirty="0">
                <a:solidFill>
                  <a:schemeClr val="tx1"/>
                </a:solidFill>
                <a:effectLst/>
                <a:latin typeface="Times New Roman" panose="02020603050405020304" pitchFamily="18" charset="0"/>
                <a:cs typeface="Times New Roman" panose="02020603050405020304" pitchFamily="18" charset="0"/>
              </a:rPr>
            </a:br>
            <a:r>
              <a:rPr lang="en-ID" sz="2200" i="0" dirty="0" err="1">
                <a:solidFill>
                  <a:schemeClr val="tx1"/>
                </a:solidFill>
                <a:effectLst/>
                <a:latin typeface="Times New Roman" panose="02020603050405020304" pitchFamily="18" charset="0"/>
                <a:cs typeface="Times New Roman" panose="02020603050405020304" pitchFamily="18" charset="0"/>
              </a:rPr>
              <a:t>Manfaat</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teknologi</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informasi</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tentunya</a:t>
            </a:r>
            <a:r>
              <a:rPr lang="en-ID" sz="2200" i="0" dirty="0">
                <a:solidFill>
                  <a:schemeClr val="tx1"/>
                </a:solidFill>
                <a:effectLst/>
                <a:latin typeface="Times New Roman" panose="02020603050405020304" pitchFamily="18" charset="0"/>
                <a:cs typeface="Times New Roman" panose="02020603050405020304" pitchFamily="18" charset="0"/>
              </a:rPr>
              <a:t> sangat </a:t>
            </a:r>
            <a:r>
              <a:rPr lang="en-ID" sz="2200" i="0" dirty="0" err="1">
                <a:solidFill>
                  <a:schemeClr val="tx1"/>
                </a:solidFill>
                <a:effectLst/>
                <a:latin typeface="Times New Roman" panose="02020603050405020304" pitchFamily="18" charset="0"/>
                <a:cs typeface="Times New Roman" panose="02020603050405020304" pitchFamily="18" charset="0"/>
              </a:rPr>
              <a:t>berpengaruh</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terhadap</a:t>
            </a:r>
            <a:r>
              <a:rPr lang="en-ID" sz="2200" i="0" dirty="0">
                <a:solidFill>
                  <a:schemeClr val="tx1"/>
                </a:solidFill>
                <a:effectLst/>
                <a:latin typeface="Times New Roman" panose="02020603050405020304" pitchFamily="18" charset="0"/>
                <a:cs typeface="Times New Roman" panose="02020603050405020304" pitchFamily="18" charset="0"/>
              </a:rPr>
              <a:t> dunia </a:t>
            </a:r>
            <a:r>
              <a:rPr lang="en-ID" sz="2200" i="0" dirty="0" err="1">
                <a:solidFill>
                  <a:schemeClr val="tx1"/>
                </a:solidFill>
                <a:effectLst/>
                <a:latin typeface="Times New Roman" panose="02020603050405020304" pitchFamily="18" charset="0"/>
                <a:cs typeface="Times New Roman" panose="02020603050405020304" pitchFamily="18" charset="0"/>
              </a:rPr>
              <a:t>telekomunikasi</a:t>
            </a:r>
            <a:r>
              <a:rPr lang="en-ID" sz="2200" i="0" dirty="0">
                <a:solidFill>
                  <a:schemeClr val="tx1"/>
                </a:solidFill>
                <a:effectLst/>
                <a:latin typeface="Times New Roman" panose="02020603050405020304" pitchFamily="18" charset="0"/>
                <a:cs typeface="Times New Roman" panose="02020603050405020304" pitchFamily="18" charset="0"/>
              </a:rPr>
              <a:t>. Jika </a:t>
            </a:r>
            <a:r>
              <a:rPr lang="en-ID" sz="2200" i="0" dirty="0" err="1">
                <a:solidFill>
                  <a:schemeClr val="tx1"/>
                </a:solidFill>
                <a:effectLst/>
                <a:latin typeface="Times New Roman" panose="02020603050405020304" pitchFamily="18" charset="0"/>
                <a:cs typeface="Times New Roman" panose="02020603050405020304" pitchFamily="18" charset="0"/>
              </a:rPr>
              <a:t>dulunya</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kamu</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hanya</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bisa</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berkomunikasi</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dari</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mulut</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ke</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mulut</a:t>
            </a:r>
            <a:r>
              <a:rPr lang="en-ID" sz="2200" i="0" dirty="0">
                <a:solidFill>
                  <a:schemeClr val="tx1"/>
                </a:solidFill>
                <a:effectLst/>
                <a:latin typeface="Times New Roman" panose="02020603050405020304" pitchFamily="18" charset="0"/>
                <a:cs typeface="Times New Roman" panose="02020603050405020304" pitchFamily="18" charset="0"/>
              </a:rPr>
              <a:t>, yang </a:t>
            </a:r>
            <a:r>
              <a:rPr lang="en-ID" sz="2200" i="0" dirty="0" err="1">
                <a:solidFill>
                  <a:schemeClr val="tx1"/>
                </a:solidFill>
                <a:effectLst/>
                <a:latin typeface="Times New Roman" panose="02020603050405020304" pitchFamily="18" charset="0"/>
                <a:cs typeface="Times New Roman" panose="02020603050405020304" pitchFamily="18" charset="0"/>
              </a:rPr>
              <a:t>kadang</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membuat</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informasi</a:t>
            </a:r>
            <a:r>
              <a:rPr lang="en-ID" sz="2200" i="0" dirty="0">
                <a:solidFill>
                  <a:schemeClr val="tx1"/>
                </a:solidFill>
                <a:effectLst/>
                <a:latin typeface="Times New Roman" panose="02020603050405020304" pitchFamily="18" charset="0"/>
                <a:cs typeface="Times New Roman" panose="02020603050405020304" pitchFamily="18" charset="0"/>
              </a:rPr>
              <a:t> yang </a:t>
            </a:r>
            <a:r>
              <a:rPr lang="en-ID" sz="2200" i="0" dirty="0" err="1">
                <a:solidFill>
                  <a:schemeClr val="tx1"/>
                </a:solidFill>
                <a:effectLst/>
                <a:latin typeface="Times New Roman" panose="02020603050405020304" pitchFamily="18" charset="0"/>
                <a:cs typeface="Times New Roman" panose="02020603050405020304" pitchFamily="18" charset="0"/>
              </a:rPr>
              <a:t>disampaikan</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dari</a:t>
            </a:r>
            <a:r>
              <a:rPr lang="en-ID" sz="2200" i="0" dirty="0">
                <a:solidFill>
                  <a:schemeClr val="tx1"/>
                </a:solidFill>
                <a:effectLst/>
                <a:latin typeface="Times New Roman" panose="02020603050405020304" pitchFamily="18" charset="0"/>
                <a:cs typeface="Times New Roman" panose="02020603050405020304" pitchFamily="18" charset="0"/>
              </a:rPr>
              <a:t> orang </a:t>
            </a:r>
            <a:r>
              <a:rPr lang="en-ID" sz="2200" i="0" dirty="0" err="1">
                <a:solidFill>
                  <a:schemeClr val="tx1"/>
                </a:solidFill>
                <a:effectLst/>
                <a:latin typeface="Times New Roman" panose="02020603050405020304" pitchFamily="18" charset="0"/>
                <a:cs typeface="Times New Roman" panose="02020603050405020304" pitchFamily="18" charset="0"/>
              </a:rPr>
              <a:t>ke</a:t>
            </a:r>
            <a:r>
              <a:rPr lang="en-ID" sz="2200" i="0" dirty="0">
                <a:solidFill>
                  <a:schemeClr val="tx1"/>
                </a:solidFill>
                <a:effectLst/>
                <a:latin typeface="Times New Roman" panose="02020603050405020304" pitchFamily="18" charset="0"/>
                <a:cs typeface="Times New Roman" panose="02020603050405020304" pitchFamily="18" charset="0"/>
              </a:rPr>
              <a:t> orang </a:t>
            </a:r>
            <a:r>
              <a:rPr lang="en-ID" sz="2200" i="0" dirty="0" err="1">
                <a:solidFill>
                  <a:schemeClr val="tx1"/>
                </a:solidFill>
                <a:effectLst/>
                <a:latin typeface="Times New Roman" panose="02020603050405020304" pitchFamily="18" charset="0"/>
                <a:cs typeface="Times New Roman" panose="02020603050405020304" pitchFamily="18" charset="0"/>
              </a:rPr>
              <a:t>bisa</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jadi</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berbeda</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Namun</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kini</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kamu</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sudah</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bisa</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menggunakan</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berbagai</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macam</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teknologi</a:t>
            </a:r>
            <a:r>
              <a:rPr lang="en-ID" sz="2200" i="0" dirty="0">
                <a:solidFill>
                  <a:schemeClr val="tx1"/>
                </a:solidFill>
                <a:effectLst/>
                <a:latin typeface="Times New Roman" panose="02020603050405020304" pitchFamily="18" charset="0"/>
                <a:cs typeface="Times New Roman" panose="02020603050405020304" pitchFamily="18" charset="0"/>
              </a:rPr>
              <a:t> yang </a:t>
            </a:r>
            <a:r>
              <a:rPr lang="en-ID" sz="2200" i="0" dirty="0" err="1">
                <a:solidFill>
                  <a:schemeClr val="tx1"/>
                </a:solidFill>
                <a:effectLst/>
                <a:latin typeface="Times New Roman" panose="02020603050405020304" pitchFamily="18" charset="0"/>
                <a:cs typeface="Times New Roman" panose="02020603050405020304" pitchFamily="18" charset="0"/>
              </a:rPr>
              <a:t>lebih</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mudah</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Saat</a:t>
            </a:r>
            <a:r>
              <a:rPr lang="en-ID" sz="2200" i="0" dirty="0">
                <a:solidFill>
                  <a:schemeClr val="tx1"/>
                </a:solidFill>
                <a:effectLst/>
                <a:latin typeface="Times New Roman" panose="02020603050405020304" pitchFamily="18" charset="0"/>
                <a:cs typeface="Times New Roman" panose="02020603050405020304" pitchFamily="18" charset="0"/>
              </a:rPr>
              <a:t> orang-orang </a:t>
            </a:r>
            <a:r>
              <a:rPr lang="en-ID" sz="2200" i="0" dirty="0" err="1">
                <a:solidFill>
                  <a:schemeClr val="tx1"/>
                </a:solidFill>
                <a:effectLst/>
                <a:latin typeface="Times New Roman" panose="02020603050405020304" pitchFamily="18" charset="0"/>
                <a:cs typeface="Times New Roman" panose="02020603050405020304" pitchFamily="18" charset="0"/>
              </a:rPr>
              <a:t>mulai</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mengenal</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surat</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menyurat</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informasi</a:t>
            </a:r>
            <a:r>
              <a:rPr lang="en-ID" sz="2200" i="0" dirty="0">
                <a:solidFill>
                  <a:schemeClr val="tx1"/>
                </a:solidFill>
                <a:effectLst/>
                <a:latin typeface="Times New Roman" panose="02020603050405020304" pitchFamily="18" charset="0"/>
                <a:cs typeface="Times New Roman" panose="02020603050405020304" pitchFamily="18" charset="0"/>
              </a:rPr>
              <a:t> yang </a:t>
            </a:r>
            <a:r>
              <a:rPr lang="en-ID" sz="2200" i="0" dirty="0" err="1">
                <a:solidFill>
                  <a:schemeClr val="tx1"/>
                </a:solidFill>
                <a:effectLst/>
                <a:latin typeface="Times New Roman" panose="02020603050405020304" pitchFamily="18" charset="0"/>
                <a:cs typeface="Times New Roman" panose="02020603050405020304" pitchFamily="18" charset="0"/>
              </a:rPr>
              <a:t>didapat</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mungkin</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akurat</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akan</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tetapi</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membutuhkan</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waktu</a:t>
            </a:r>
            <a:r>
              <a:rPr lang="en-ID" sz="2200" i="0" dirty="0">
                <a:solidFill>
                  <a:schemeClr val="tx1"/>
                </a:solidFill>
                <a:effectLst/>
                <a:latin typeface="Times New Roman" panose="02020603050405020304" pitchFamily="18" charset="0"/>
                <a:cs typeface="Times New Roman" panose="02020603050405020304" pitchFamily="18" charset="0"/>
              </a:rPr>
              <a:t> yang lama </a:t>
            </a:r>
            <a:r>
              <a:rPr lang="en-ID" sz="2200" i="0" dirty="0" err="1">
                <a:solidFill>
                  <a:schemeClr val="tx1"/>
                </a:solidFill>
                <a:effectLst/>
                <a:latin typeface="Times New Roman" panose="02020603050405020304" pitchFamily="18" charset="0"/>
                <a:cs typeface="Times New Roman" panose="02020603050405020304" pitchFamily="18" charset="0"/>
              </a:rPr>
              <a:t>dalam</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penyampaiannya</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Selanjutnya</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penemuan</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telegraf</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lalu</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telepon</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menjadi</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cikal</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bakal</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majunya</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teknologi</a:t>
            </a:r>
            <a:r>
              <a:rPr lang="en-ID" sz="2200" i="0" dirty="0">
                <a:solidFill>
                  <a:schemeClr val="tx1"/>
                </a:solidFill>
                <a:effectLst/>
                <a:latin typeface="Times New Roman" panose="02020603050405020304" pitchFamily="18" charset="0"/>
                <a:cs typeface="Times New Roman" panose="02020603050405020304" pitchFamily="18" charset="0"/>
              </a:rPr>
              <a:t> </a:t>
            </a:r>
            <a:r>
              <a:rPr lang="en-ID" sz="2200" i="0" dirty="0" err="1">
                <a:solidFill>
                  <a:schemeClr val="tx1"/>
                </a:solidFill>
                <a:effectLst/>
                <a:latin typeface="Times New Roman" panose="02020603050405020304" pitchFamily="18" charset="0"/>
                <a:cs typeface="Times New Roman" panose="02020603050405020304" pitchFamily="18" charset="0"/>
              </a:rPr>
              <a:t>informasi</a:t>
            </a:r>
            <a:r>
              <a:rPr lang="en-ID" sz="2200" i="0" dirty="0">
                <a:solidFill>
                  <a:schemeClr val="tx1"/>
                </a:solidFill>
                <a:effectLst/>
                <a:latin typeface="Times New Roman" panose="02020603050405020304" pitchFamily="18" charset="0"/>
                <a:cs typeface="Times New Roman" panose="02020603050405020304" pitchFamily="18" charset="0"/>
              </a:rPr>
              <a:t>.</a:t>
            </a:r>
            <a:br>
              <a:rPr lang="en-ID" sz="2200" i="0" dirty="0">
                <a:solidFill>
                  <a:schemeClr val="tx1"/>
                </a:solidFill>
                <a:effectLst/>
                <a:latin typeface="Times New Roman" panose="02020603050405020304" pitchFamily="18" charset="0"/>
                <a:cs typeface="Times New Roman" panose="02020603050405020304" pitchFamily="18" charset="0"/>
              </a:rPr>
            </a:br>
            <a:br>
              <a:rPr lang="en-ID" sz="1100" b="1" i="0" dirty="0">
                <a:solidFill>
                  <a:srgbClr val="000000"/>
                </a:solidFill>
                <a:effectLst/>
                <a:latin typeface="Noto Sans" panose="020B0502040504020204" pitchFamily="34" charset="0"/>
              </a:rPr>
            </a:br>
            <a:br>
              <a:rPr lang="en-ID" sz="2000" i="0" dirty="0">
                <a:solidFill>
                  <a:srgbClr val="000000"/>
                </a:solidFill>
                <a:effectLst/>
                <a:latin typeface="Noto Sans" panose="020B0502040504020204" pitchFamily="34" charset="0"/>
              </a:rPr>
            </a:br>
            <a:endParaRPr lang="en-ID" sz="2000" dirty="0"/>
          </a:p>
        </p:txBody>
      </p:sp>
    </p:spTree>
    <p:extLst>
      <p:ext uri="{BB962C8B-B14F-4D97-AF65-F5344CB8AC3E}">
        <p14:creationId xmlns:p14="http://schemas.microsoft.com/office/powerpoint/2010/main" val="112488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C6DC-4F4F-148C-9BA1-B6A218DC5724}"/>
              </a:ext>
            </a:extLst>
          </p:cNvPr>
          <p:cNvSpPr>
            <a:spLocks noGrp="1"/>
          </p:cNvSpPr>
          <p:nvPr>
            <p:ph type="title"/>
          </p:nvPr>
        </p:nvSpPr>
        <p:spPr>
          <a:xfrm>
            <a:off x="677333" y="609600"/>
            <a:ext cx="9704623" cy="5692726"/>
          </a:xfrm>
        </p:spPr>
        <p:txBody>
          <a:bodyPr>
            <a:normAutofit/>
          </a:bodyPr>
          <a:lstStyle/>
          <a:p>
            <a:pPr algn="l"/>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Dalam</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Bidang</a:t>
            </a:r>
            <a:r>
              <a:rPr lang="en-ID" sz="2000" i="0" dirty="0">
                <a:solidFill>
                  <a:srgbClr val="000000"/>
                </a:solidFill>
                <a:effectLst/>
                <a:latin typeface="Times New Roman" panose="02020603050405020304" pitchFamily="18" charset="0"/>
                <a:cs typeface="Times New Roman" panose="02020603050405020304" pitchFamily="18" charset="0"/>
              </a:rPr>
              <a:t> Pendidikan</a:t>
            </a:r>
            <a:br>
              <a:rPr lang="en-ID" sz="2000" i="0" dirty="0">
                <a:solidFill>
                  <a:srgbClr val="000000"/>
                </a:solidFill>
                <a:effectLst/>
                <a:latin typeface="Times New Roman" panose="02020603050405020304" pitchFamily="18" charset="0"/>
                <a:cs typeface="Times New Roman" panose="02020603050405020304" pitchFamily="18" charset="0"/>
              </a:rPr>
            </a:br>
            <a:r>
              <a:rPr lang="en-ID" sz="2000" i="0" dirty="0" err="1">
                <a:solidFill>
                  <a:srgbClr val="000000"/>
                </a:solidFill>
                <a:effectLst/>
                <a:latin typeface="Times New Roman" panose="02020603050405020304" pitchFamily="18" charset="0"/>
                <a:cs typeface="Times New Roman" panose="02020603050405020304" pitchFamily="18" charset="0"/>
              </a:rPr>
              <a:t>Manfaat</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teknologi</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informasi</a:t>
            </a:r>
            <a:r>
              <a:rPr lang="en-ID" sz="2000" i="0" dirty="0">
                <a:solidFill>
                  <a:srgbClr val="000000"/>
                </a:solidFill>
                <a:effectLst/>
                <a:latin typeface="Times New Roman" panose="02020603050405020304" pitchFamily="18" charset="0"/>
                <a:cs typeface="Times New Roman" panose="02020603050405020304" pitchFamily="18" charset="0"/>
              </a:rPr>
              <a:t> juga </a:t>
            </a:r>
            <a:r>
              <a:rPr lang="en-ID" sz="2000" i="0" dirty="0" err="1">
                <a:solidFill>
                  <a:srgbClr val="000000"/>
                </a:solidFill>
                <a:effectLst/>
                <a:latin typeface="Times New Roman" panose="02020603050405020304" pitchFamily="18" charset="0"/>
                <a:cs typeface="Times New Roman" panose="02020603050405020304" pitchFamily="18" charset="0"/>
              </a:rPr>
              <a:t>bisa</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kamu</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rasakan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dalam</a:t>
            </a:r>
            <a:r>
              <a:rPr lang="en-ID" sz="2000" i="0" dirty="0">
                <a:solidFill>
                  <a:srgbClr val="000000"/>
                </a:solidFill>
                <a:effectLst/>
                <a:latin typeface="Times New Roman" panose="02020603050405020304" pitchFamily="18" charset="0"/>
                <a:cs typeface="Times New Roman" panose="02020603050405020304" pitchFamily="18" charset="0"/>
              </a:rPr>
              <a:t> dunia </a:t>
            </a:r>
            <a:r>
              <a:rPr lang="en-ID" sz="2000" i="0" dirty="0" err="1">
                <a:solidFill>
                  <a:srgbClr val="000000"/>
                </a:solidFill>
                <a:effectLst/>
                <a:latin typeface="Times New Roman" panose="02020603050405020304" pitchFamily="18" charset="0"/>
                <a:cs typeface="Times New Roman" panose="02020603050405020304" pitchFamily="18" charset="0"/>
              </a:rPr>
              <a:t>pendidikan</a:t>
            </a:r>
            <a:r>
              <a:rPr lang="en-ID" sz="2000" i="0" dirty="0">
                <a:solidFill>
                  <a:srgbClr val="000000"/>
                </a:solidFill>
                <a:effectLst/>
                <a:latin typeface="Times New Roman" panose="02020603050405020304" pitchFamily="18" charset="0"/>
                <a:cs typeface="Times New Roman" panose="02020603050405020304" pitchFamily="18" charset="0"/>
              </a:rPr>
              <a:t> yang </a:t>
            </a:r>
            <a:r>
              <a:rPr lang="en-ID" sz="2000" i="0" dirty="0" err="1">
                <a:solidFill>
                  <a:srgbClr val="000000"/>
                </a:solidFill>
                <a:effectLst/>
                <a:latin typeface="Times New Roman" panose="02020603050405020304" pitchFamily="18" charset="0"/>
                <a:cs typeface="Times New Roman" panose="02020603050405020304" pitchFamily="18" charset="0"/>
              </a:rPr>
              <a:t>bisa</a:t>
            </a:r>
            <a:r>
              <a:rPr lang="en-ID" sz="2000" i="0" dirty="0">
                <a:solidFill>
                  <a:srgbClr val="000000"/>
                </a:solidFill>
                <a:effectLst/>
                <a:latin typeface="Times New Roman" panose="02020603050405020304" pitchFamily="18" charset="0"/>
                <a:cs typeface="Times New Roman" panose="02020603050405020304" pitchFamily="18" charset="0"/>
              </a:rPr>
              <a:t> sangat </a:t>
            </a:r>
            <a:r>
              <a:rPr lang="en-ID" sz="2000" i="0" dirty="0" err="1">
                <a:solidFill>
                  <a:srgbClr val="000000"/>
                </a:solidFill>
                <a:effectLst/>
                <a:latin typeface="Times New Roman" panose="02020603050405020304" pitchFamily="18" charset="0"/>
                <a:cs typeface="Times New Roman" panose="02020603050405020304" pitchFamily="18" charset="0"/>
              </a:rPr>
              <a:t>membantu</a:t>
            </a:r>
            <a:r>
              <a:rPr lang="en-ID" sz="2000" i="0" dirty="0">
                <a:solidFill>
                  <a:srgbClr val="000000"/>
                </a:solidFill>
                <a:effectLst/>
                <a:latin typeface="Times New Roman" panose="02020603050405020304" pitchFamily="18" charset="0"/>
                <a:cs typeface="Times New Roman" panose="02020603050405020304" pitchFamily="18" charset="0"/>
              </a:rPr>
              <a:t> proses </a:t>
            </a:r>
            <a:r>
              <a:rPr lang="en-ID" sz="2000" i="0" dirty="0" err="1">
                <a:solidFill>
                  <a:srgbClr val="000000"/>
                </a:solidFill>
                <a:effectLst/>
                <a:latin typeface="Times New Roman" panose="02020603050405020304" pitchFamily="18" charset="0"/>
                <a:cs typeface="Times New Roman" panose="02020603050405020304" pitchFamily="18" charset="0"/>
              </a:rPr>
              <a:t>belajar</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mengajar</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Seperti</a:t>
            </a:r>
            <a:r>
              <a:rPr lang="en-ID" sz="2000" i="0" dirty="0">
                <a:solidFill>
                  <a:srgbClr val="000000"/>
                </a:solidFill>
                <a:effectLst/>
                <a:latin typeface="Times New Roman" panose="02020603050405020304" pitchFamily="18" charset="0"/>
                <a:cs typeface="Times New Roman" panose="02020603050405020304" pitchFamily="18" charset="0"/>
              </a:rPr>
              <a:t> yang </a:t>
            </a:r>
            <a:r>
              <a:rPr lang="en-ID" sz="2000" i="0" dirty="0" err="1">
                <a:solidFill>
                  <a:srgbClr val="000000"/>
                </a:solidFill>
                <a:effectLst/>
                <a:latin typeface="Times New Roman" panose="02020603050405020304" pitchFamily="18" charset="0"/>
                <a:cs typeface="Times New Roman" panose="02020603050405020304" pitchFamily="18" charset="0"/>
              </a:rPr>
              <a:t>sudah</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pernah</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kamu</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rasakan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kegiatan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belajar</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mengajar</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tak</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jauh-jauh</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dari</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peran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buku</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Semua</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hal</a:t>
            </a:r>
            <a:r>
              <a:rPr lang="en-ID" sz="2000" i="0" dirty="0">
                <a:solidFill>
                  <a:srgbClr val="000000"/>
                </a:solidFill>
                <a:effectLst/>
                <a:latin typeface="Times New Roman" panose="02020603050405020304" pitchFamily="18" charset="0"/>
                <a:cs typeface="Times New Roman" panose="02020603050405020304" pitchFamily="18" charset="0"/>
              </a:rPr>
              <a:t> yang </a:t>
            </a:r>
            <a:r>
              <a:rPr lang="en-ID" sz="2000" i="0" dirty="0" err="1">
                <a:solidFill>
                  <a:srgbClr val="000000"/>
                </a:solidFill>
                <a:effectLst/>
                <a:latin typeface="Times New Roman" panose="02020603050405020304" pitchFamily="18" charset="0"/>
                <a:cs typeface="Times New Roman" panose="02020603050405020304" pitchFamily="18" charset="0"/>
              </a:rPr>
              <a:t>kamu</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tuliskan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untuk</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keperluan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referensi</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bahan</a:t>
            </a:r>
            <a:r>
              <a:rPr lang="en-ID" sz="2000" i="0" dirty="0">
                <a:solidFill>
                  <a:srgbClr val="000000"/>
                </a:solidFill>
                <a:effectLst/>
                <a:latin typeface="Times New Roman" panose="02020603050405020304" pitchFamily="18" charset="0"/>
                <a:cs typeface="Times New Roman" panose="02020603050405020304" pitchFamily="18" charset="0"/>
              </a:rPr>
              <a:t> ajar dan </a:t>
            </a:r>
            <a:r>
              <a:rPr lang="en-ID" sz="2000" i="0" dirty="0" err="1">
                <a:solidFill>
                  <a:srgbClr val="000000"/>
                </a:solidFill>
                <a:effectLst/>
                <a:latin typeface="Times New Roman" panose="02020603050405020304" pitchFamily="18" charset="0"/>
                <a:cs typeface="Times New Roman" panose="02020603050405020304" pitchFamily="18" charset="0"/>
              </a:rPr>
              <a:t>pembuatan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tugas-tugas</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sekolah</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bersumber</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dari</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buku</a:t>
            </a:r>
            <a:r>
              <a:rPr lang="en-ID" sz="2000" i="0" dirty="0">
                <a:solidFill>
                  <a:srgbClr val="000000"/>
                </a:solidFill>
                <a:effectLst/>
                <a:latin typeface="Times New Roman" panose="02020603050405020304" pitchFamily="18" charset="0"/>
                <a:cs typeface="Times New Roman" panose="02020603050405020304" pitchFamily="18" charset="0"/>
              </a:rPr>
              <a:t>.</a:t>
            </a:r>
            <a:br>
              <a:rPr lang="en-ID" sz="2000" i="0" dirty="0">
                <a:solidFill>
                  <a:srgbClr val="000000"/>
                </a:solidFill>
                <a:effectLst/>
                <a:latin typeface="Times New Roman" panose="02020603050405020304" pitchFamily="18" charset="0"/>
                <a:cs typeface="Times New Roman" panose="02020603050405020304" pitchFamily="18" charset="0"/>
              </a:rPr>
            </a:br>
            <a:r>
              <a:rPr lang="en-ID" sz="2000" i="0" dirty="0" err="1">
                <a:solidFill>
                  <a:srgbClr val="000000"/>
                </a:solidFill>
                <a:effectLst/>
                <a:latin typeface="Times New Roman" panose="02020603050405020304" pitchFamily="18" charset="0"/>
                <a:cs typeface="Times New Roman" panose="02020603050405020304" pitchFamily="18" charset="0"/>
              </a:rPr>
              <a:t>Namun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seiring</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dengan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berkembangnya</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teknologi</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informasi</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kamu</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bisa</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memanfaatkan</a:t>
            </a:r>
            <a:r>
              <a:rPr lang="en-ID" sz="2000" i="0" dirty="0">
                <a:solidFill>
                  <a:srgbClr val="000000"/>
                </a:solidFill>
                <a:effectLst/>
                <a:latin typeface="Times New Roman" panose="02020603050405020304" pitchFamily="18" charset="0"/>
                <a:cs typeface="Times New Roman" panose="02020603050405020304" pitchFamily="18" charset="0"/>
              </a:rPr>
              <a:t> media internet </a:t>
            </a:r>
            <a:r>
              <a:rPr lang="en-ID" sz="2000" i="0" dirty="0" err="1">
                <a:solidFill>
                  <a:srgbClr val="000000"/>
                </a:solidFill>
                <a:effectLst/>
                <a:latin typeface="Times New Roman" panose="02020603050405020304" pitchFamily="18" charset="0"/>
                <a:cs typeface="Times New Roman" panose="02020603050405020304" pitchFamily="18" charset="0"/>
              </a:rPr>
              <a:t>atau</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sering</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disebut</a:t>
            </a:r>
            <a:r>
              <a:rPr lang="en-ID" sz="2000" i="0" dirty="0">
                <a:solidFill>
                  <a:srgbClr val="000000"/>
                </a:solidFill>
                <a:effectLst/>
                <a:latin typeface="Times New Roman" panose="02020603050405020304" pitchFamily="18" charset="0"/>
                <a:cs typeface="Times New Roman" panose="02020603050405020304" pitchFamily="18" charset="0"/>
              </a:rPr>
              <a:t> e-learning </a:t>
            </a:r>
            <a:r>
              <a:rPr lang="en-ID" sz="2000" i="0" dirty="0" err="1">
                <a:solidFill>
                  <a:srgbClr val="000000"/>
                </a:solidFill>
                <a:effectLst/>
                <a:latin typeface="Times New Roman" panose="02020603050405020304" pitchFamily="18" charset="0"/>
                <a:cs typeface="Times New Roman" panose="02020603050405020304" pitchFamily="18" charset="0"/>
              </a:rPr>
              <a:t>untuk</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menambah</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wawasan</a:t>
            </a:r>
            <a:r>
              <a:rPr lang="en-ID" sz="2000" i="0" dirty="0">
                <a:solidFill>
                  <a:srgbClr val="000000"/>
                </a:solidFill>
                <a:effectLst/>
                <a:latin typeface="Times New Roman" panose="02020603050405020304" pitchFamily="18" charset="0"/>
                <a:cs typeface="Times New Roman" panose="02020603050405020304" pitchFamily="18" charset="0"/>
              </a:rPr>
              <a:t> dan </a:t>
            </a:r>
            <a:r>
              <a:rPr lang="en-ID" sz="2000" i="0" dirty="0" err="1">
                <a:solidFill>
                  <a:srgbClr val="000000"/>
                </a:solidFill>
                <a:effectLst/>
                <a:latin typeface="Times New Roman" panose="02020603050405020304" pitchFamily="18" charset="0"/>
                <a:cs typeface="Times New Roman" panose="02020603050405020304" pitchFamily="18" charset="0"/>
              </a:rPr>
              <a:t>pengetahuan</a:t>
            </a:r>
            <a:r>
              <a:rPr lang="en-ID" sz="2000" i="0" dirty="0">
                <a:solidFill>
                  <a:srgbClr val="000000"/>
                </a:solidFill>
                <a:effectLst/>
                <a:latin typeface="Times New Roman" panose="02020603050405020304" pitchFamily="18" charset="0"/>
                <a:cs typeface="Times New Roman" panose="02020603050405020304" pitchFamily="18" charset="0"/>
              </a:rPr>
              <a:t> yang </a:t>
            </a:r>
            <a:r>
              <a:rPr lang="en-ID" sz="2000" i="0" dirty="0" err="1">
                <a:solidFill>
                  <a:srgbClr val="000000"/>
                </a:solidFill>
                <a:effectLst/>
                <a:latin typeface="Times New Roman" panose="02020603050405020304" pitchFamily="18" charset="0"/>
                <a:cs typeface="Times New Roman" panose="02020603050405020304" pitchFamily="18" charset="0"/>
              </a:rPr>
              <a:t>mungkin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tidak</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bisa</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kamu</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temukan</a:t>
            </a:r>
            <a:r>
              <a:rPr lang="en-ID" sz="2000" i="0" dirty="0">
                <a:solidFill>
                  <a:srgbClr val="000000"/>
                </a:solidFill>
                <a:effectLst/>
                <a:latin typeface="Times New Roman" panose="02020603050405020304" pitchFamily="18" charset="0"/>
                <a:cs typeface="Times New Roman" panose="02020603050405020304" pitchFamily="18" charset="0"/>
              </a:rPr>
              <a:t> di </a:t>
            </a:r>
            <a:r>
              <a:rPr lang="en-ID" sz="2000" i="0" dirty="0" err="1">
                <a:solidFill>
                  <a:srgbClr val="000000"/>
                </a:solidFill>
                <a:effectLst/>
                <a:latin typeface="Times New Roman" panose="02020603050405020304" pitchFamily="18" charset="0"/>
                <a:cs typeface="Times New Roman" panose="02020603050405020304" pitchFamily="18" charset="0"/>
              </a:rPr>
              <a:t>buku</a:t>
            </a:r>
            <a:r>
              <a:rPr lang="en-ID" sz="2000" i="0" dirty="0">
                <a:solidFill>
                  <a:srgbClr val="000000"/>
                </a:solidFill>
                <a:effectLst/>
                <a:latin typeface="Times New Roman" panose="02020603050405020304" pitchFamily="18" charset="0"/>
                <a:cs typeface="Times New Roman" panose="02020603050405020304" pitchFamily="18" charset="0"/>
              </a:rPr>
              <a:t>.</a:t>
            </a:r>
            <a:br>
              <a:rPr lang="en-ID" sz="2000" i="0" dirty="0">
                <a:solidFill>
                  <a:srgbClr val="000000"/>
                </a:solidFill>
                <a:effectLst/>
                <a:latin typeface="Times New Roman" panose="02020603050405020304" pitchFamily="18" charset="0"/>
                <a:cs typeface="Times New Roman" panose="02020603050405020304" pitchFamily="18" charset="0"/>
              </a:rPr>
            </a:br>
            <a:r>
              <a:rPr lang="en-ID" sz="2000" i="0" dirty="0" err="1">
                <a:solidFill>
                  <a:srgbClr val="000000"/>
                </a:solidFill>
                <a:effectLst/>
                <a:latin typeface="Times New Roman" panose="02020603050405020304" pitchFamily="18" charset="0"/>
                <a:cs typeface="Times New Roman" panose="02020603050405020304" pitchFamily="18" charset="0"/>
              </a:rPr>
              <a:t>Selain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itu</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dalam</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hal</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pendaftaran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sekolah</a:t>
            </a:r>
            <a:r>
              <a:rPr lang="en-ID" sz="2000" i="0" dirty="0">
                <a:solidFill>
                  <a:srgbClr val="000000"/>
                </a:solidFill>
                <a:effectLst/>
                <a:latin typeface="Times New Roman" panose="02020603050405020304" pitchFamily="18" charset="0"/>
                <a:cs typeface="Times New Roman" panose="02020603050405020304" pitchFamily="18" charset="0"/>
              </a:rPr>
              <a:t> yang </a:t>
            </a:r>
            <a:r>
              <a:rPr lang="en-ID" sz="2000" i="0" dirty="0" err="1">
                <a:solidFill>
                  <a:srgbClr val="000000"/>
                </a:solidFill>
                <a:effectLst/>
                <a:latin typeface="Times New Roman" panose="02020603050405020304" pitchFamily="18" charset="0"/>
                <a:cs typeface="Times New Roman" panose="02020603050405020304" pitchFamily="18" charset="0"/>
              </a:rPr>
              <a:t>dahulunya</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harus</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datang</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langsung</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ke</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sekolah</a:t>
            </a:r>
            <a:r>
              <a:rPr lang="en-ID" sz="2000" i="0" dirty="0">
                <a:solidFill>
                  <a:srgbClr val="000000"/>
                </a:solidFill>
                <a:effectLst/>
                <a:latin typeface="Times New Roman" panose="02020603050405020304" pitchFamily="18" charset="0"/>
                <a:cs typeface="Times New Roman" panose="02020603050405020304" pitchFamily="18" charset="0"/>
              </a:rPr>
              <a:t> yang </a:t>
            </a:r>
            <a:r>
              <a:rPr lang="en-ID" sz="2000" i="0" dirty="0" err="1">
                <a:solidFill>
                  <a:srgbClr val="000000"/>
                </a:solidFill>
                <a:effectLst/>
                <a:latin typeface="Times New Roman" panose="02020603050405020304" pitchFamily="18" charset="0"/>
                <a:cs typeface="Times New Roman" panose="02020603050405020304" pitchFamily="18" charset="0"/>
              </a:rPr>
              <a:t>diinginkan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sekarang</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sudah</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mulai</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menerapkan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registrasi</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berbasis</a:t>
            </a:r>
            <a:r>
              <a:rPr lang="en-ID" sz="2000" i="0" dirty="0">
                <a:solidFill>
                  <a:srgbClr val="000000"/>
                </a:solidFill>
                <a:effectLst/>
                <a:latin typeface="Times New Roman" panose="02020603050405020304" pitchFamily="18" charset="0"/>
                <a:cs typeface="Times New Roman" panose="02020603050405020304" pitchFamily="18" charset="0"/>
              </a:rPr>
              <a:t> online yang </a:t>
            </a:r>
            <a:r>
              <a:rPr lang="en-ID" sz="2000" i="0" dirty="0" err="1">
                <a:solidFill>
                  <a:srgbClr val="000000"/>
                </a:solidFill>
                <a:effectLst/>
                <a:latin typeface="Times New Roman" panose="02020603050405020304" pitchFamily="18" charset="0"/>
                <a:cs typeface="Times New Roman" panose="02020603050405020304" pitchFamily="18" charset="0"/>
              </a:rPr>
              <a:t>dinilai</a:t>
            </a:r>
            <a:r>
              <a:rPr lang="en-ID" sz="2000" i="0" dirty="0">
                <a:solidFill>
                  <a:srgbClr val="000000"/>
                </a:solidFill>
                <a:effectLst/>
                <a:latin typeface="Times New Roman" panose="02020603050405020304" pitchFamily="18" charset="0"/>
                <a:cs typeface="Times New Roman" panose="02020603050405020304" pitchFamily="18" charset="0"/>
              </a:rPr>
              <a:t> sangat </a:t>
            </a:r>
            <a:r>
              <a:rPr lang="en-ID" sz="2000" i="0" dirty="0" err="1">
                <a:solidFill>
                  <a:srgbClr val="000000"/>
                </a:solidFill>
                <a:effectLst/>
                <a:latin typeface="Times New Roman" panose="02020603050405020304" pitchFamily="18" charset="0"/>
                <a:cs typeface="Times New Roman" panose="02020603050405020304" pitchFamily="18" charset="0"/>
              </a:rPr>
              <a:t>menghemat</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waktu</a:t>
            </a:r>
            <a:r>
              <a:rPr lang="en-ID" sz="2000" i="0" dirty="0">
                <a:solidFill>
                  <a:srgbClr val="000000"/>
                </a:solidFill>
                <a:effectLst/>
                <a:latin typeface="Times New Roman" panose="02020603050405020304" pitchFamily="18" charset="0"/>
                <a:cs typeface="Times New Roman" panose="02020603050405020304" pitchFamily="18" charset="0"/>
              </a:rPr>
              <a:t> dan </a:t>
            </a:r>
            <a:r>
              <a:rPr lang="en-ID" sz="2000" i="0" dirty="0" err="1">
                <a:solidFill>
                  <a:srgbClr val="000000"/>
                </a:solidFill>
                <a:effectLst/>
                <a:latin typeface="Times New Roman" panose="02020603050405020304" pitchFamily="18" charset="0"/>
                <a:cs typeface="Times New Roman" panose="02020603050405020304" pitchFamily="18" charset="0"/>
              </a:rPr>
              <a:t>lebih</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efisien</a:t>
            </a:r>
            <a:r>
              <a:rPr lang="en-ID" sz="2000" i="0" dirty="0">
                <a:solidFill>
                  <a:srgbClr val="000000"/>
                </a:solidFill>
                <a:effectLst/>
                <a:latin typeface="Times New Roman" panose="02020603050405020304" pitchFamily="18" charset="0"/>
                <a:cs typeface="Times New Roman" panose="02020603050405020304" pitchFamily="18" charset="0"/>
              </a:rPr>
              <a:t>.</a:t>
            </a:r>
            <a:br>
              <a:rPr lang="en-ID" sz="2000" i="0" dirty="0">
                <a:solidFill>
                  <a:srgbClr val="000000"/>
                </a:solidFill>
                <a:effectLst/>
                <a:latin typeface="Times New Roman" panose="02020603050405020304" pitchFamily="18" charset="0"/>
                <a:cs typeface="Times New Roman" panose="02020603050405020304" pitchFamily="18" charset="0"/>
              </a:rPr>
            </a:br>
            <a:r>
              <a:rPr lang="en-ID" sz="2000" i="0" dirty="0" err="1">
                <a:solidFill>
                  <a:srgbClr val="000000"/>
                </a:solidFill>
                <a:effectLst/>
                <a:latin typeface="Times New Roman" panose="02020603050405020304" pitchFamily="18" charset="0"/>
                <a:cs typeface="Times New Roman" panose="02020603050405020304" pitchFamily="18" charset="0"/>
              </a:rPr>
              <a:t>Bahkan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sekarang</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ini</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sudah</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ada</a:t>
            </a:r>
            <a:r>
              <a:rPr lang="en-ID" sz="2000" i="0" dirty="0">
                <a:solidFill>
                  <a:srgbClr val="000000"/>
                </a:solidFill>
                <a:effectLst/>
                <a:latin typeface="Times New Roman" panose="02020603050405020304" pitchFamily="18" charset="0"/>
                <a:cs typeface="Times New Roman" panose="02020603050405020304" pitchFamily="18" charset="0"/>
              </a:rPr>
              <a:t> universitas yang </a:t>
            </a:r>
            <a:r>
              <a:rPr lang="en-ID" sz="2000" i="0" dirty="0" err="1">
                <a:solidFill>
                  <a:srgbClr val="000000"/>
                </a:solidFill>
                <a:effectLst/>
                <a:latin typeface="Times New Roman" panose="02020603050405020304" pitchFamily="18" charset="0"/>
                <a:cs typeface="Times New Roman" panose="02020603050405020304" pitchFamily="18" charset="0"/>
              </a:rPr>
              <a:t>memberikan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fasilitas</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belajar</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mengajar</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jarak</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jauh</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Melalui</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perantara</a:t>
            </a:r>
            <a:r>
              <a:rPr lang="en-ID" sz="2000" i="0" dirty="0">
                <a:solidFill>
                  <a:srgbClr val="000000"/>
                </a:solidFill>
                <a:effectLst/>
                <a:latin typeface="Times New Roman" panose="02020603050405020304" pitchFamily="18" charset="0"/>
                <a:cs typeface="Times New Roman" panose="02020603050405020304" pitchFamily="18" charset="0"/>
              </a:rPr>
              <a:t> internet, </a:t>
            </a:r>
            <a:r>
              <a:rPr lang="en-ID" sz="2000" i="0" dirty="0" err="1">
                <a:solidFill>
                  <a:srgbClr val="000000"/>
                </a:solidFill>
                <a:effectLst/>
                <a:latin typeface="Times New Roman" panose="02020603050405020304" pitchFamily="18" charset="0"/>
                <a:cs typeface="Times New Roman" panose="02020603050405020304" pitchFamily="18" charset="0"/>
              </a:rPr>
              <a:t>kamu</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sudah</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bisa</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terhubung</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dengan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dosen</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tanpa</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harus</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bertatap</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muka</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secara</a:t>
            </a:r>
            <a:r>
              <a:rPr lang="en-ID" sz="2000" i="0" dirty="0">
                <a:solidFill>
                  <a:srgbClr val="000000"/>
                </a:solidFill>
                <a:effectLst/>
                <a:latin typeface="Times New Roman" panose="02020603050405020304" pitchFamily="18" charset="0"/>
                <a:cs typeface="Times New Roman" panose="02020603050405020304" pitchFamily="18" charset="0"/>
              </a:rPr>
              <a:t> </a:t>
            </a:r>
            <a:r>
              <a:rPr lang="en-ID" sz="2000" i="0" dirty="0" err="1">
                <a:solidFill>
                  <a:srgbClr val="000000"/>
                </a:solidFill>
                <a:effectLst/>
                <a:latin typeface="Times New Roman" panose="02020603050405020304" pitchFamily="18" charset="0"/>
                <a:cs typeface="Times New Roman" panose="02020603050405020304" pitchFamily="18" charset="0"/>
              </a:rPr>
              <a:t>langsung</a:t>
            </a:r>
            <a:r>
              <a:rPr lang="en-ID" sz="2000" i="0" dirty="0">
                <a:solidFill>
                  <a:srgbClr val="000000"/>
                </a:solidFill>
                <a:effectLst/>
                <a:latin typeface="Times New Roman" panose="02020603050405020304" pitchFamily="18" charset="0"/>
                <a:cs typeface="Times New Roman" panose="02020603050405020304" pitchFamily="18" charset="0"/>
              </a:rPr>
              <a:t>.</a:t>
            </a:r>
            <a:br>
              <a:rPr lang="en-ID" sz="2000" i="0" dirty="0">
                <a:solidFill>
                  <a:srgbClr val="000000"/>
                </a:solidFill>
                <a:effectLst/>
                <a:latin typeface="Times New Roman" panose="02020603050405020304" pitchFamily="18" charset="0"/>
                <a:cs typeface="Times New Roman" panose="02020603050405020304" pitchFamily="18" charset="0"/>
              </a:rPr>
            </a:br>
            <a:br>
              <a:rPr lang="en-ID" sz="2000" i="0" dirty="0">
                <a:solidFill>
                  <a:srgbClr val="000000"/>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27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844A-FEE5-B60C-35ED-C84667BFB7CB}"/>
              </a:ext>
            </a:extLst>
          </p:cNvPr>
          <p:cNvSpPr>
            <a:spLocks noGrp="1"/>
          </p:cNvSpPr>
          <p:nvPr>
            <p:ph type="title"/>
          </p:nvPr>
        </p:nvSpPr>
        <p:spPr>
          <a:xfrm>
            <a:off x="677334" y="609599"/>
            <a:ext cx="8596668" cy="5734929"/>
          </a:xfrm>
        </p:spPr>
        <p:txBody>
          <a:bodyPr>
            <a:normAutofit/>
          </a:bodyPr>
          <a:lstStyle/>
          <a:p>
            <a:r>
              <a:rPr lang="en-US" sz="2400" dirty="0" err="1">
                <a:solidFill>
                  <a:schemeClr val="tx1"/>
                </a:solidFill>
                <a:latin typeface="Times New Roman" panose="02020603050405020304" pitchFamily="18" charset="0"/>
                <a:cs typeface="Times New Roman" panose="02020603050405020304" pitchFamily="18" charset="0"/>
              </a:rPr>
              <a:t>Seperti</a:t>
            </a:r>
            <a:r>
              <a:rPr lang="en-US" sz="2400" dirty="0">
                <a:solidFill>
                  <a:schemeClr val="tx1"/>
                </a:solidFill>
                <a:latin typeface="Times New Roman" panose="02020603050405020304" pitchFamily="18" charset="0"/>
                <a:cs typeface="Times New Roman" panose="02020603050405020304" pitchFamily="18" charset="0"/>
              </a:rPr>
              <a:t> yang </a:t>
            </a:r>
            <a:r>
              <a:rPr lang="en-US" sz="2400" dirty="0" err="1">
                <a:solidFill>
                  <a:schemeClr val="tx1"/>
                </a:solidFill>
                <a:latin typeface="Times New Roman" panose="02020603050405020304" pitchFamily="18" charset="0"/>
                <a:cs typeface="Times New Roman" panose="02020603050405020304" pitchFamily="18" charset="0"/>
              </a:rPr>
              <a:t>telah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dipaparkan</a:t>
            </a:r>
            <a:r>
              <a:rPr lang="en-US" sz="2400" dirty="0">
                <a:solidFill>
                  <a:schemeClr val="tx1"/>
                </a:solidFill>
                <a:latin typeface="Times New Roman" panose="02020603050405020304" pitchFamily="18" charset="0"/>
                <a:cs typeface="Times New Roman" panose="02020603050405020304" pitchFamily="18" charset="0"/>
              </a:rPr>
              <a:t> oleh </a:t>
            </a:r>
            <a:r>
              <a:rPr lang="en-US" sz="2400" dirty="0" err="1">
                <a:solidFill>
                  <a:schemeClr val="tx1"/>
                </a:solidFill>
                <a:latin typeface="Times New Roman" panose="02020603050405020304" pitchFamily="18" charset="0"/>
                <a:cs typeface="Times New Roman" panose="02020603050405020304" pitchFamily="18" charset="0"/>
              </a:rPr>
              <a:t>narasumber</a:t>
            </a:r>
            <a:r>
              <a:rPr lang="en-US" sz="2400" dirty="0">
                <a:solidFill>
                  <a:schemeClr val="tx1"/>
                </a:solidFill>
                <a:latin typeface="Times New Roman" panose="02020603050405020304" pitchFamily="18" charset="0"/>
                <a:cs typeface="Times New Roman" panose="02020603050405020304" pitchFamily="18" charset="0"/>
              </a:rPr>
              <a:t> pada </a:t>
            </a:r>
            <a:r>
              <a:rPr lang="en-US" sz="2400" dirty="0" err="1">
                <a:solidFill>
                  <a:schemeClr val="tx1"/>
                </a:solidFill>
                <a:latin typeface="Times New Roman" panose="02020603050405020304" pitchFamily="18" charset="0"/>
                <a:cs typeface="Times New Roman" panose="02020603050405020304" pitchFamily="18" charset="0"/>
              </a:rPr>
              <a:t>Kegiatan</a:t>
            </a:r>
            <a:r>
              <a:rPr lang="en-US" sz="2400" dirty="0">
                <a:solidFill>
                  <a:schemeClr val="tx1"/>
                </a:solidFill>
                <a:latin typeface="Times New Roman" panose="02020603050405020304" pitchFamily="18" charset="0"/>
                <a:cs typeface="Times New Roman" panose="02020603050405020304" pitchFamily="18" charset="0"/>
              </a:rPr>
              <a:t> PKKMB </a:t>
            </a:r>
            <a:r>
              <a:rPr lang="en-US" sz="2400" dirty="0" err="1">
                <a:solidFill>
                  <a:schemeClr val="tx1"/>
                </a:solidFill>
                <a:latin typeface="Times New Roman" panose="02020603050405020304" pitchFamily="18" charset="0"/>
                <a:cs typeface="Times New Roman" panose="02020603050405020304" pitchFamily="18" charset="0"/>
              </a:rPr>
              <a:t>terkait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perkuliahan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berikut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saya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sampaikan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terkait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kontrak</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kuliah</a:t>
            </a:r>
            <a:r>
              <a:rPr lang="en-US" sz="2400" dirty="0">
                <a:solidFill>
                  <a:schemeClr val="tx1"/>
                </a:solidFill>
                <a:latin typeface="Times New Roman" panose="02020603050405020304" pitchFamily="18" charset="0"/>
                <a:cs typeface="Times New Roman" panose="02020603050405020304" pitchFamily="18" charset="0"/>
              </a:rPr>
              <a:t> pada semester </a:t>
            </a:r>
            <a:r>
              <a:rPr lang="en-US" sz="2400" dirty="0" err="1">
                <a:solidFill>
                  <a:schemeClr val="tx1"/>
                </a:solidFill>
                <a:latin typeface="Times New Roman" panose="02020603050405020304" pitchFamily="18" charset="0"/>
                <a:cs typeface="Times New Roman" panose="02020603050405020304" pitchFamily="18" charset="0"/>
              </a:rPr>
              <a:t>ganjil</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ini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yaitu</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1. </a:t>
            </a:r>
            <a:r>
              <a:rPr lang="en-US" sz="2400" dirty="0" err="1">
                <a:solidFill>
                  <a:schemeClr val="tx1"/>
                </a:solidFill>
                <a:latin typeface="Times New Roman" panose="02020603050405020304" pitchFamily="18" charset="0"/>
                <a:cs typeface="Times New Roman" panose="02020603050405020304" pitchFamily="18" charset="0"/>
              </a:rPr>
              <a:t>kehadiran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selama</a:t>
            </a:r>
            <a:r>
              <a:rPr lang="en-US" sz="2400" dirty="0">
                <a:solidFill>
                  <a:schemeClr val="tx1"/>
                </a:solidFill>
                <a:latin typeface="Times New Roman" panose="02020603050405020304" pitchFamily="18" charset="0"/>
                <a:cs typeface="Times New Roman" panose="02020603050405020304" pitchFamily="18" charset="0"/>
              </a:rPr>
              <a:t> 1 semester paling </a:t>
            </a:r>
            <a:r>
              <a:rPr lang="en-US" sz="2400" dirty="0" err="1">
                <a:solidFill>
                  <a:schemeClr val="tx1"/>
                </a:solidFill>
                <a:latin typeface="Times New Roman" panose="02020603050405020304" pitchFamily="18" charset="0"/>
                <a:cs typeface="Times New Roman" panose="02020603050405020304" pitchFamily="18" charset="0"/>
              </a:rPr>
              <a:t>sedikit</a:t>
            </a:r>
            <a:r>
              <a:rPr lang="en-US" sz="2400" dirty="0">
                <a:solidFill>
                  <a:schemeClr val="tx1"/>
                </a:solidFill>
                <a:latin typeface="Times New Roman" panose="02020603050405020304" pitchFamily="18" charset="0"/>
                <a:cs typeface="Times New Roman" panose="02020603050405020304" pitchFamily="18" charset="0"/>
              </a:rPr>
              <a:t> 70 % </a:t>
            </a:r>
            <a:r>
              <a:rPr lang="en-US" sz="2400" dirty="0" err="1">
                <a:solidFill>
                  <a:schemeClr val="tx1"/>
                </a:solidFill>
                <a:latin typeface="Times New Roman" panose="02020603050405020304" pitchFamily="18" charset="0"/>
                <a:cs typeface="Times New Roman" panose="02020603050405020304" pitchFamily="18" charset="0"/>
              </a:rPr>
              <a:t>dari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jumlah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pertemuan</a:t>
            </a:r>
            <a:r>
              <a:rPr lang="en-US" sz="2400" dirty="0">
                <a:solidFill>
                  <a:schemeClr val="tx1"/>
                </a:solidFill>
                <a:latin typeface="Times New Roman" panose="02020603050405020304" pitchFamily="18" charset="0"/>
                <a:cs typeface="Times New Roman" panose="02020603050405020304" pitchFamily="18" charset="0"/>
              </a:rPr>
              <a:t>.</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2. </a:t>
            </a:r>
            <a:r>
              <a:rPr lang="en-US" sz="2400" dirty="0" err="1">
                <a:solidFill>
                  <a:schemeClr val="tx1"/>
                </a:solidFill>
                <a:latin typeface="Times New Roman" panose="02020603050405020304" pitchFamily="18" charset="0"/>
                <a:cs typeface="Times New Roman" panose="02020603050405020304" pitchFamily="18" charset="0"/>
              </a:rPr>
              <a:t>harus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mengerjakan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tugas</a:t>
            </a:r>
            <a:r>
              <a:rPr lang="en-US" sz="2400" dirty="0">
                <a:solidFill>
                  <a:schemeClr val="tx1"/>
                </a:solidFill>
                <a:latin typeface="Times New Roman" panose="02020603050405020304" pitchFamily="18" charset="0"/>
                <a:cs typeface="Times New Roman" panose="02020603050405020304" pitchFamily="18" charset="0"/>
              </a:rPr>
              <a:t> dan </a:t>
            </a:r>
            <a:r>
              <a:rPr lang="en-US" sz="2400" dirty="0" err="1">
                <a:solidFill>
                  <a:schemeClr val="tx1"/>
                </a:solidFill>
                <a:latin typeface="Times New Roman" panose="02020603050405020304" pitchFamily="18" charset="0"/>
                <a:cs typeface="Times New Roman" panose="02020603050405020304" pitchFamily="18" charset="0"/>
              </a:rPr>
              <a:t>mengumpulkan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tugas</a:t>
            </a:r>
            <a:r>
              <a:rPr lang="en-US" sz="2400" dirty="0">
                <a:solidFill>
                  <a:schemeClr val="tx1"/>
                </a:solidFill>
                <a:latin typeface="Times New Roman" panose="02020603050405020304" pitchFamily="18" charset="0"/>
                <a:cs typeface="Times New Roman" panose="02020603050405020304" pitchFamily="18" charset="0"/>
              </a:rPr>
              <a:t> yang </a:t>
            </a:r>
            <a:r>
              <a:rPr lang="en-US" sz="2400" dirty="0" err="1">
                <a:solidFill>
                  <a:schemeClr val="tx1"/>
                </a:solidFill>
                <a:latin typeface="Times New Roman" panose="02020603050405020304" pitchFamily="18" charset="0"/>
                <a:cs typeface="Times New Roman" panose="02020603050405020304" pitchFamily="18" charset="0"/>
              </a:rPr>
              <a:t>telah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diberikan</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3. </a:t>
            </a:r>
            <a:r>
              <a:rPr lang="en-US" sz="2400" dirty="0" err="1">
                <a:solidFill>
                  <a:schemeClr val="tx1"/>
                </a:solidFill>
                <a:latin typeface="Times New Roman" panose="02020603050405020304" pitchFamily="18" charset="0"/>
                <a:cs typeface="Times New Roman" panose="02020603050405020304" pitchFamily="18" charset="0"/>
              </a:rPr>
              <a:t>harus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mengikuti</a:t>
            </a:r>
            <a:r>
              <a:rPr lang="en-US" sz="2400" dirty="0">
                <a:solidFill>
                  <a:schemeClr val="tx1"/>
                </a:solidFill>
                <a:latin typeface="Times New Roman" panose="02020603050405020304" pitchFamily="18" charset="0"/>
                <a:cs typeface="Times New Roman" panose="02020603050405020304" pitchFamily="18" charset="0"/>
              </a:rPr>
              <a:t> UTS/UAS</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pada </a:t>
            </a:r>
            <a:r>
              <a:rPr lang="en-US" sz="2400" dirty="0" err="1">
                <a:solidFill>
                  <a:schemeClr val="tx1"/>
                </a:solidFill>
                <a:latin typeface="Times New Roman" panose="02020603050405020304" pitchFamily="18" charset="0"/>
                <a:cs typeface="Times New Roman" panose="02020603050405020304" pitchFamily="18" charset="0"/>
              </a:rPr>
              <a:t>bobot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penilaian</a:t>
            </a:r>
            <a:r>
              <a:rPr lang="en-US" sz="2400" dirty="0">
                <a:solidFill>
                  <a:schemeClr val="tx1"/>
                </a:solidFill>
                <a:latin typeface="Times New Roman" panose="02020603050405020304" pitchFamily="18" charset="0"/>
                <a:cs typeface="Times New Roman" panose="02020603050405020304" pitchFamily="18" charset="0"/>
              </a:rPr>
              <a:t> Akhir 100% </a:t>
            </a:r>
            <a:r>
              <a:rPr lang="en-US" sz="2400" dirty="0" err="1">
                <a:solidFill>
                  <a:schemeClr val="tx1"/>
                </a:solidFill>
                <a:latin typeface="Times New Roman" panose="02020603050405020304" pitchFamily="18" charset="0"/>
                <a:cs typeface="Times New Roman" panose="02020603050405020304" pitchFamily="18" charset="0"/>
              </a:rPr>
              <a:t>dengan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rincian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sebagai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berikut</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1. </a:t>
            </a:r>
            <a:r>
              <a:rPr lang="en-US" sz="2400" dirty="0" err="1">
                <a:solidFill>
                  <a:schemeClr val="tx1"/>
                </a:solidFill>
                <a:latin typeface="Times New Roman" panose="02020603050405020304" pitchFamily="18" charset="0"/>
                <a:cs typeface="Times New Roman" panose="02020603050405020304" pitchFamily="18" charset="0"/>
              </a:rPr>
              <a:t>kehadiran</a:t>
            </a:r>
            <a:r>
              <a:rPr lang="en-US" sz="2400" dirty="0">
                <a:solidFill>
                  <a:schemeClr val="tx1"/>
                </a:solidFill>
                <a:latin typeface="Times New Roman" panose="02020603050405020304" pitchFamily="18" charset="0"/>
                <a:cs typeface="Times New Roman" panose="02020603050405020304" pitchFamily="18" charset="0"/>
              </a:rPr>
              <a:t> 10%</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2. </a:t>
            </a:r>
            <a:r>
              <a:rPr lang="en-US" sz="2400" dirty="0" err="1">
                <a:solidFill>
                  <a:schemeClr val="tx1"/>
                </a:solidFill>
                <a:latin typeface="Times New Roman" panose="02020603050405020304" pitchFamily="18" charset="0"/>
                <a:cs typeface="Times New Roman" panose="02020603050405020304" pitchFamily="18" charset="0"/>
              </a:rPr>
              <a:t>Tugas</a:t>
            </a:r>
            <a:r>
              <a:rPr lang="en-US" sz="2400" dirty="0">
                <a:solidFill>
                  <a:schemeClr val="tx1"/>
                </a:solidFill>
                <a:latin typeface="Times New Roman" panose="02020603050405020304" pitchFamily="18" charset="0"/>
                <a:cs typeface="Times New Roman" panose="02020603050405020304" pitchFamily="18" charset="0"/>
              </a:rPr>
              <a:t> 15 %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3. UTS 35 %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4. UAS 40 %</a:t>
            </a:r>
            <a:endParaRPr lang="en-ID"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90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E2C6-F8F9-A866-6B9F-C9438D83E77B}"/>
              </a:ext>
            </a:extLst>
          </p:cNvPr>
          <p:cNvSpPr>
            <a:spLocks noGrp="1"/>
          </p:cNvSpPr>
          <p:nvPr>
            <p:ph type="title"/>
          </p:nvPr>
        </p:nvSpPr>
        <p:spPr>
          <a:xfrm>
            <a:off x="677334" y="609600"/>
            <a:ext cx="8596668" cy="5777132"/>
          </a:xfrm>
        </p:spPr>
        <p:txBody>
          <a:bodyPr>
            <a:normAutofit/>
          </a:bodyPr>
          <a:lstStyle/>
          <a:p>
            <a:pPr algn="ctr">
              <a:lnSpc>
                <a:spcPct val="150000"/>
              </a:lnSpc>
            </a:pPr>
            <a:r>
              <a:rPr lang="en-US" sz="2800" b="1" dirty="0">
                <a:solidFill>
                  <a:schemeClr val="tx1"/>
                </a:solidFill>
                <a:latin typeface="Times New Roman" panose="02020603050405020304" pitchFamily="18" charset="0"/>
                <a:cs typeface="Times New Roman" panose="02020603050405020304" pitchFamily="18" charset="0"/>
              </a:rPr>
              <a:t>MATERI</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Dasar </a:t>
            </a:r>
            <a:r>
              <a:rPr lang="en-US" sz="2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Teknologi</a:t>
            </a:r>
            <a:r>
              <a:rPr lang="en-US"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Informasi</a:t>
            </a:r>
            <a:b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Pengertian</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b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Pengelompokan</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br>
              <a:rPr lang="en-ID"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Komponen</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br>
              <a:rPr lang="en-ID"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Klasifikasi</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br>
              <a:rPr lang="en-ID" sz="1400" dirty="0"/>
            </a:br>
            <a:r>
              <a:rPr lang="en-ID"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Peranan</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endParaRPr lang="en-ID"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45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20FD-43AD-5923-D0D0-E96D048EF675}"/>
              </a:ext>
            </a:extLst>
          </p:cNvPr>
          <p:cNvSpPr>
            <a:spLocks noGrp="1"/>
          </p:cNvSpPr>
          <p:nvPr>
            <p:ph type="title"/>
          </p:nvPr>
        </p:nvSpPr>
        <p:spPr>
          <a:xfrm>
            <a:off x="677334" y="393895"/>
            <a:ext cx="9563946" cy="6147582"/>
          </a:xfrm>
        </p:spPr>
        <p:txBody>
          <a:bodyPr>
            <a:noAutofit/>
          </a:bodyPr>
          <a:lstStyle/>
          <a:p>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Pengertian</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b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informasi</a:t>
            </a:r>
            <a:r>
              <a:rPr lang="en-ID" sz="2000" dirty="0">
                <a:solidFill>
                  <a:schemeClr val="tx1"/>
                </a:solidFill>
                <a:latin typeface="Times New Roman" panose="02020603050405020304" pitchFamily="18" charset="0"/>
                <a:cs typeface="Times New Roman" panose="02020603050405020304" pitchFamily="18" charset="0"/>
              </a:rPr>
              <a:t> (information technology) </a:t>
            </a:r>
            <a:r>
              <a:rPr lang="en-ID" sz="2000" dirty="0" err="1">
                <a:solidFill>
                  <a:schemeClr val="tx1"/>
                </a:solidFill>
                <a:latin typeface="Times New Roman" panose="02020603050405020304" pitchFamily="18" charset="0"/>
                <a:cs typeface="Times New Roman" panose="02020603050405020304" pitchFamily="18" charset="0"/>
              </a:rPr>
              <a:t>biasa</a:t>
            </a:r>
            <a:r>
              <a:rPr lang="en-ID" sz="2000" dirty="0">
                <a:solidFill>
                  <a:schemeClr val="tx1"/>
                </a:solidFill>
                <a:latin typeface="Times New Roman" panose="02020603050405020304" pitchFamily="18" charset="0"/>
                <a:cs typeface="Times New Roman" panose="02020603050405020304" pitchFamily="18" charset="0"/>
              </a:rPr>
              <a:t> juga </a:t>
            </a:r>
            <a:r>
              <a:rPr lang="en-ID" sz="2000" dirty="0" err="1">
                <a:solidFill>
                  <a:schemeClr val="tx1"/>
                </a:solidFill>
                <a:latin typeface="Times New Roman" panose="02020603050405020304" pitchFamily="18" charset="0"/>
                <a:cs typeface="Times New Roman" panose="02020603050405020304" pitchFamily="18" charset="0"/>
              </a:rPr>
              <a:t>disebut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dengan</a:t>
            </a:r>
            <a:r>
              <a:rPr lang="en-ID" sz="2000" dirty="0">
                <a:solidFill>
                  <a:schemeClr val="tx1"/>
                </a:solidFill>
                <a:latin typeface="Times New Roman" panose="02020603050405020304" pitchFamily="18" charset="0"/>
                <a:cs typeface="Times New Roman" panose="02020603050405020304" pitchFamily="18" charset="0"/>
              </a:rPr>
              <a:t> TI, IT, </a:t>
            </a:r>
            <a:r>
              <a:rPr lang="en-ID" sz="2000" dirty="0" err="1">
                <a:solidFill>
                  <a:schemeClr val="tx1"/>
                </a:solidFill>
                <a:latin typeface="Times New Roman" panose="02020603050405020304" pitchFamily="18" charset="0"/>
                <a:cs typeface="Times New Roman" panose="02020603050405020304" pitchFamily="18" charset="0"/>
              </a:rPr>
              <a:t>atau</a:t>
            </a:r>
            <a:r>
              <a:rPr lang="en-ID" sz="2000" dirty="0">
                <a:solidFill>
                  <a:schemeClr val="tx1"/>
                </a:solidFill>
                <a:latin typeface="Times New Roman" panose="02020603050405020304" pitchFamily="18" charset="0"/>
                <a:cs typeface="Times New Roman" panose="02020603050405020304" pitchFamily="18" charset="0"/>
              </a:rPr>
              <a:t> infotech. Para </a:t>
            </a:r>
            <a:r>
              <a:rPr lang="en-ID" sz="2000" dirty="0" err="1">
                <a:solidFill>
                  <a:schemeClr val="tx1"/>
                </a:solidFill>
                <a:latin typeface="Times New Roman" panose="02020603050405020304" pitchFamily="18" charset="0"/>
                <a:cs typeface="Times New Roman" panose="02020603050405020304" pitchFamily="18" charset="0"/>
              </a:rPr>
              <a:t>ahli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telah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banyak</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memberikan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berbagai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definisi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tentang</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informasi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sesuai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dengan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konsep</a:t>
            </a:r>
            <a:r>
              <a:rPr lang="en-ID" sz="2000" dirty="0">
                <a:solidFill>
                  <a:schemeClr val="tx1"/>
                </a:solidFill>
                <a:latin typeface="Times New Roman" panose="02020603050405020304" pitchFamily="18" charset="0"/>
                <a:cs typeface="Times New Roman" panose="02020603050405020304" pitchFamily="18" charset="0"/>
              </a:rPr>
              <a:t> dan </a:t>
            </a:r>
            <a:r>
              <a:rPr lang="en-ID" sz="2000" dirty="0" err="1">
                <a:solidFill>
                  <a:schemeClr val="tx1"/>
                </a:solidFill>
                <a:latin typeface="Times New Roman" panose="02020603050405020304" pitchFamily="18" charset="0"/>
                <a:cs typeface="Times New Roman" panose="02020603050405020304" pitchFamily="18" charset="0"/>
              </a:rPr>
              <a:t>cara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pandang</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mereka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dalam</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melihat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hal</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tersebut</a:t>
            </a:r>
            <a:r>
              <a:rPr lang="en-ID" sz="2000" dirty="0">
                <a:solidFill>
                  <a:schemeClr val="tx1"/>
                </a:solidFill>
                <a:latin typeface="Times New Roman" panose="02020603050405020304" pitchFamily="18" charset="0"/>
                <a:cs typeface="Times New Roman" panose="02020603050405020304" pitchFamily="18" charset="0"/>
              </a:rPr>
              <a:t>. </a:t>
            </a:r>
            <a:br>
              <a:rPr lang="en-ID" sz="2000"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Informasi</a:t>
            </a:r>
            <a:r>
              <a:rPr lang="en-ID" sz="2000" dirty="0">
                <a:solidFill>
                  <a:schemeClr val="tx1"/>
                </a:solidFill>
                <a:latin typeface="Times New Roman" panose="02020603050405020304" pitchFamily="18" charset="0"/>
                <a:cs typeface="Times New Roman" panose="02020603050405020304" pitchFamily="18" charset="0"/>
              </a:rPr>
              <a:t> (TI), </a:t>
            </a:r>
            <a:r>
              <a:rPr lang="en-ID" sz="2000" dirty="0" err="1">
                <a:solidFill>
                  <a:schemeClr val="tx1"/>
                </a:solidFill>
                <a:latin typeface="Times New Roman" panose="02020603050405020304" pitchFamily="18" charset="0"/>
                <a:cs typeface="Times New Roman" panose="02020603050405020304" pitchFamily="18" charset="0"/>
              </a:rPr>
              <a:t>atau</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dalam</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bahasa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Inggris</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dikenal</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dengan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istilah</a:t>
            </a:r>
            <a:r>
              <a:rPr lang="en-ID" sz="2000" dirty="0">
                <a:solidFill>
                  <a:schemeClr val="tx1"/>
                </a:solidFill>
                <a:latin typeface="Times New Roman" panose="02020603050405020304" pitchFamily="18" charset="0"/>
                <a:cs typeface="Times New Roman" panose="02020603050405020304" pitchFamily="18" charset="0"/>
              </a:rPr>
              <a:t> Information technology (IT) </a:t>
            </a:r>
            <a:r>
              <a:rPr lang="en-ID" sz="2000" dirty="0" err="1">
                <a:solidFill>
                  <a:schemeClr val="tx1"/>
                </a:solidFill>
                <a:latin typeface="Times New Roman" panose="02020603050405020304" pitchFamily="18" charset="0"/>
                <a:cs typeface="Times New Roman" panose="02020603050405020304" pitchFamily="18" charset="0"/>
              </a:rPr>
              <a:t>adalah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istilah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umum</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untuk</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apa</a:t>
            </a:r>
            <a:r>
              <a:rPr lang="en-ID" sz="2000" dirty="0">
                <a:solidFill>
                  <a:schemeClr val="tx1"/>
                </a:solidFill>
                <a:latin typeface="Times New Roman" panose="02020603050405020304" pitchFamily="18" charset="0"/>
                <a:cs typeface="Times New Roman" panose="02020603050405020304" pitchFamily="18" charset="0"/>
              </a:rPr>
              <a:t> pun yang </a:t>
            </a:r>
            <a:r>
              <a:rPr lang="en-ID" sz="2000" dirty="0" err="1">
                <a:solidFill>
                  <a:schemeClr val="tx1"/>
                </a:solidFill>
                <a:latin typeface="Times New Roman" panose="02020603050405020304" pitchFamily="18" charset="0"/>
                <a:cs typeface="Times New Roman" panose="02020603050405020304" pitchFamily="18" charset="0"/>
              </a:rPr>
              <a:t>membantu</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manusia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dalam</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membuat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mengubah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menyimpan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mengomunikasikan</a:t>
            </a:r>
            <a:r>
              <a:rPr lang="en-ID" sz="2000" dirty="0">
                <a:solidFill>
                  <a:schemeClr val="tx1"/>
                </a:solidFill>
                <a:latin typeface="Times New Roman" panose="02020603050405020304" pitchFamily="18" charset="0"/>
                <a:cs typeface="Times New Roman" panose="02020603050405020304" pitchFamily="18" charset="0"/>
              </a:rPr>
              <a:t> dan/</a:t>
            </a:r>
            <a:r>
              <a:rPr lang="en-ID" sz="2000" dirty="0" err="1">
                <a:solidFill>
                  <a:schemeClr val="tx1"/>
                </a:solidFill>
                <a:latin typeface="Times New Roman" panose="02020603050405020304" pitchFamily="18" charset="0"/>
                <a:cs typeface="Times New Roman" panose="02020603050405020304" pitchFamily="18" charset="0"/>
              </a:rPr>
              <a:t>atau</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menyebarkan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informasi</a:t>
            </a:r>
            <a:r>
              <a:rPr lang="en-ID" sz="2000" dirty="0">
                <a:solidFill>
                  <a:schemeClr val="tx1"/>
                </a:solidFill>
                <a:latin typeface="Times New Roman" panose="02020603050405020304" pitchFamily="18" charset="0"/>
                <a:cs typeface="Times New Roman" panose="02020603050405020304" pitchFamily="18" charset="0"/>
              </a:rPr>
              <a:t>. TI </a:t>
            </a:r>
            <a:r>
              <a:rPr lang="en-ID" sz="2000" dirty="0" err="1">
                <a:solidFill>
                  <a:schemeClr val="tx1"/>
                </a:solidFill>
                <a:latin typeface="Times New Roman" panose="02020603050405020304" pitchFamily="18" charset="0"/>
                <a:cs typeface="Times New Roman" panose="02020603050405020304" pitchFamily="18" charset="0"/>
              </a:rPr>
              <a:t>menyatukan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komputasi</a:t>
            </a:r>
            <a:r>
              <a:rPr lang="en-ID" sz="2000" dirty="0">
                <a:solidFill>
                  <a:schemeClr val="tx1"/>
                </a:solidFill>
                <a:latin typeface="Times New Roman" panose="02020603050405020304" pitchFamily="18" charset="0"/>
                <a:cs typeface="Times New Roman" panose="02020603050405020304" pitchFamily="18" charset="0"/>
              </a:rPr>
              <a:t> dan </a:t>
            </a:r>
            <a:r>
              <a:rPr lang="en-ID" sz="2000" dirty="0" err="1">
                <a:solidFill>
                  <a:schemeClr val="tx1"/>
                </a:solidFill>
                <a:latin typeface="Times New Roman" panose="02020603050405020304" pitchFamily="18" charset="0"/>
                <a:cs typeface="Times New Roman" panose="02020603050405020304" pitchFamily="18" charset="0"/>
              </a:rPr>
              <a:t>komunikasi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berkecepatan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tinggi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untuk</a:t>
            </a:r>
            <a:r>
              <a:rPr lang="en-ID" sz="2000" dirty="0">
                <a:solidFill>
                  <a:schemeClr val="tx1"/>
                </a:solidFill>
                <a:latin typeface="Times New Roman" panose="02020603050405020304" pitchFamily="18" charset="0"/>
                <a:cs typeface="Times New Roman" panose="02020603050405020304" pitchFamily="18" charset="0"/>
              </a:rPr>
              <a:t> data, </a:t>
            </a:r>
            <a:r>
              <a:rPr lang="en-ID" sz="2000" dirty="0" err="1">
                <a:solidFill>
                  <a:schemeClr val="tx1"/>
                </a:solidFill>
                <a:latin typeface="Times New Roman" panose="02020603050405020304" pitchFamily="18" charset="0"/>
                <a:cs typeface="Times New Roman" panose="02020603050405020304" pitchFamily="18" charset="0"/>
              </a:rPr>
              <a:t>suara</a:t>
            </a:r>
            <a:r>
              <a:rPr lang="en-ID" sz="2000" dirty="0">
                <a:solidFill>
                  <a:schemeClr val="tx1"/>
                </a:solidFill>
                <a:latin typeface="Times New Roman" panose="02020603050405020304" pitchFamily="18" charset="0"/>
                <a:cs typeface="Times New Roman" panose="02020603050405020304" pitchFamily="18" charset="0"/>
              </a:rPr>
              <a:t>, dan </a:t>
            </a:r>
            <a:r>
              <a:rPr lang="en-ID" sz="2000" dirty="0" err="1">
                <a:solidFill>
                  <a:schemeClr val="tx1"/>
                </a:solidFill>
                <a:latin typeface="Times New Roman" panose="02020603050405020304" pitchFamily="18" charset="0"/>
                <a:cs typeface="Times New Roman" panose="02020603050405020304" pitchFamily="18" charset="0"/>
              </a:rPr>
              <a:t>video.Contoh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dari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Informasi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bukan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hanya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berupa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komputer</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pribadi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tetapi</a:t>
            </a:r>
            <a:r>
              <a:rPr lang="en-ID" sz="2000" dirty="0">
                <a:solidFill>
                  <a:schemeClr val="tx1"/>
                </a:solidFill>
                <a:latin typeface="Times New Roman" panose="02020603050405020304" pitchFamily="18" charset="0"/>
                <a:cs typeface="Times New Roman" panose="02020603050405020304" pitchFamily="18" charset="0"/>
              </a:rPr>
              <a:t> juga </a:t>
            </a:r>
            <a:r>
              <a:rPr lang="en-ID" sz="2000" dirty="0" err="1">
                <a:solidFill>
                  <a:schemeClr val="tx1"/>
                </a:solidFill>
                <a:latin typeface="Times New Roman" panose="02020603050405020304" pitchFamily="18" charset="0"/>
                <a:cs typeface="Times New Roman" panose="02020603050405020304" pitchFamily="18" charset="0"/>
              </a:rPr>
              <a:t>telepon</a:t>
            </a:r>
            <a:r>
              <a:rPr lang="en-ID" sz="2000" dirty="0">
                <a:solidFill>
                  <a:schemeClr val="tx1"/>
                </a:solidFill>
                <a:latin typeface="Times New Roman" panose="02020603050405020304" pitchFamily="18" charset="0"/>
                <a:cs typeface="Times New Roman" panose="02020603050405020304" pitchFamily="18" charset="0"/>
              </a:rPr>
              <a:t>, TV, </a:t>
            </a:r>
            <a:r>
              <a:rPr lang="en-ID" sz="2000" dirty="0" err="1">
                <a:solidFill>
                  <a:schemeClr val="tx1"/>
                </a:solidFill>
                <a:latin typeface="Times New Roman" panose="02020603050405020304" pitchFamily="18" charset="0"/>
                <a:cs typeface="Times New Roman" panose="02020603050405020304" pitchFamily="18" charset="0"/>
              </a:rPr>
              <a:t>peralatan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rumah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tangga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elektronik</a:t>
            </a:r>
            <a:r>
              <a:rPr lang="en-ID" sz="2000" dirty="0">
                <a:solidFill>
                  <a:schemeClr val="tx1"/>
                </a:solidFill>
                <a:latin typeface="Times New Roman" panose="02020603050405020304" pitchFamily="18" charset="0"/>
                <a:cs typeface="Times New Roman" panose="02020603050405020304" pitchFamily="18" charset="0"/>
              </a:rPr>
              <a:t>, dan </a:t>
            </a:r>
            <a:r>
              <a:rPr lang="en-ID" sz="2000" dirty="0" err="1">
                <a:solidFill>
                  <a:schemeClr val="tx1"/>
                </a:solidFill>
                <a:latin typeface="Times New Roman" panose="02020603050405020304" pitchFamily="18" charset="0"/>
                <a:cs typeface="Times New Roman" panose="02020603050405020304" pitchFamily="18" charset="0"/>
              </a:rPr>
              <a:t>peranti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genggam</a:t>
            </a:r>
            <a:r>
              <a:rPr lang="en-ID" sz="2000" dirty="0">
                <a:solidFill>
                  <a:schemeClr val="tx1"/>
                </a:solidFill>
                <a:latin typeface="Times New Roman" panose="02020603050405020304" pitchFamily="18" charset="0"/>
                <a:cs typeface="Times New Roman" panose="02020603050405020304" pitchFamily="18" charset="0"/>
              </a:rPr>
              <a:t> modern (</a:t>
            </a:r>
            <a:r>
              <a:rPr lang="en-ID" sz="2000" dirty="0" err="1">
                <a:solidFill>
                  <a:schemeClr val="tx1"/>
                </a:solidFill>
                <a:latin typeface="Times New Roman" panose="02020603050405020304" pitchFamily="18" charset="0"/>
                <a:cs typeface="Times New Roman" panose="02020603050405020304" pitchFamily="18" charset="0"/>
              </a:rPr>
              <a:t>misalnya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ponsel</a:t>
            </a:r>
            <a:r>
              <a:rPr lang="en-ID" sz="2000" dirty="0">
                <a:solidFill>
                  <a:schemeClr val="tx1"/>
                </a:solidFill>
                <a:latin typeface="Times New Roman" panose="02020603050405020304" pitchFamily="18" charset="0"/>
                <a:cs typeface="Times New Roman" panose="02020603050405020304" pitchFamily="18" charset="0"/>
              </a:rPr>
              <a:t>). </a:t>
            </a:r>
            <a:br>
              <a:rPr lang="en-ID" sz="2000"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informasi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baik</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secara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implisit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maupun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eksplisit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tidak</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sekedar</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berupa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komputer</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tetapi</a:t>
            </a:r>
            <a:r>
              <a:rPr lang="en-ID" sz="2000" dirty="0">
                <a:solidFill>
                  <a:schemeClr val="tx1"/>
                </a:solidFill>
                <a:latin typeface="Times New Roman" panose="02020603050405020304" pitchFamily="18" charset="0"/>
                <a:cs typeface="Times New Roman" panose="02020603050405020304" pitchFamily="18" charset="0"/>
              </a:rPr>
              <a:t> juga </a:t>
            </a:r>
            <a:r>
              <a:rPr lang="en-ID" sz="2000" dirty="0" err="1">
                <a:solidFill>
                  <a:schemeClr val="tx1"/>
                </a:solidFill>
                <a:latin typeface="Times New Roman" panose="02020603050405020304" pitchFamily="18" charset="0"/>
                <a:cs typeface="Times New Roman" panose="02020603050405020304" pitchFamily="18" charset="0"/>
              </a:rPr>
              <a:t>mencakup</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komunikasi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Dengan</a:t>
            </a:r>
            <a:r>
              <a:rPr lang="en-ID" sz="2000" dirty="0">
                <a:solidFill>
                  <a:schemeClr val="tx1"/>
                </a:solidFill>
                <a:latin typeface="Times New Roman" panose="02020603050405020304" pitchFamily="18" charset="0"/>
                <a:cs typeface="Times New Roman" panose="02020603050405020304" pitchFamily="18" charset="0"/>
              </a:rPr>
              <a:t> kata lain, yang </a:t>
            </a:r>
            <a:r>
              <a:rPr lang="en-ID" sz="2000" dirty="0" err="1">
                <a:solidFill>
                  <a:schemeClr val="tx1"/>
                </a:solidFill>
                <a:latin typeface="Times New Roman" panose="02020603050405020304" pitchFamily="18" charset="0"/>
                <a:cs typeface="Times New Roman" panose="02020603050405020304" pitchFamily="18" charset="0"/>
              </a:rPr>
              <a:t>disebut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informasi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adalah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gabungan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antara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komputer</a:t>
            </a:r>
            <a:r>
              <a:rPr lang="en-ID" sz="2000" dirty="0">
                <a:solidFill>
                  <a:schemeClr val="tx1"/>
                </a:solidFill>
                <a:latin typeface="Times New Roman" panose="02020603050405020304" pitchFamily="18" charset="0"/>
                <a:cs typeface="Times New Roman" panose="02020603050405020304" pitchFamily="18" charset="0"/>
              </a:rPr>
              <a:t> dan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komunikasi</a:t>
            </a:r>
            <a:r>
              <a:rPr lang="en-ID"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8720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2DD-B95D-4D76-44EE-7A074196DB91}"/>
              </a:ext>
            </a:extLst>
          </p:cNvPr>
          <p:cNvSpPr>
            <a:spLocks noGrp="1"/>
          </p:cNvSpPr>
          <p:nvPr>
            <p:ph type="title"/>
          </p:nvPr>
        </p:nvSpPr>
        <p:spPr>
          <a:xfrm>
            <a:off x="677334" y="609599"/>
            <a:ext cx="8596668" cy="5819335"/>
          </a:xfrm>
        </p:spPr>
        <p:txBody>
          <a:bodyPr>
            <a:normAutofit fontScale="90000"/>
          </a:bodyPr>
          <a:lstStyle/>
          <a:p>
            <a:r>
              <a:rPr lang="en-US"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7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Pengelompokan</a:t>
            </a:r>
            <a:r>
              <a:rPr lang="en-US"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b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Terdiri</a:t>
            </a:r>
            <a:r>
              <a:rPr lang="en-ID" sz="2200" dirty="0">
                <a:solidFill>
                  <a:schemeClr val="tx1"/>
                </a:solidFill>
                <a:latin typeface="Times New Roman" panose="02020603050405020304" pitchFamily="18" charset="0"/>
                <a:cs typeface="Times New Roman" panose="02020603050405020304" pitchFamily="18" charset="0"/>
              </a:rPr>
              <a:t> Dari 6 </a:t>
            </a:r>
            <a:r>
              <a:rPr lang="en-ID" sz="2200" dirty="0" err="1">
                <a:solidFill>
                  <a:schemeClr val="tx1"/>
                </a:solidFill>
                <a:latin typeface="Times New Roman" panose="02020603050405020304" pitchFamily="18" charset="0"/>
                <a:cs typeface="Times New Roman" panose="02020603050405020304" pitchFamily="18" charset="0"/>
              </a:rPr>
              <a:t>kelompok</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yaitu</a:t>
            </a:r>
            <a:r>
              <a:rPr lang="en-ID" sz="2200" dirty="0">
                <a:solidFill>
                  <a:schemeClr val="tx1"/>
                </a:solidFill>
                <a:latin typeface="Times New Roman" panose="02020603050405020304" pitchFamily="18" charset="0"/>
                <a:cs typeface="Times New Roman" panose="02020603050405020304" pitchFamily="18" charset="0"/>
              </a:rPr>
              <a:t> :</a:t>
            </a:r>
            <a:br>
              <a:rPr lang="en-ID" sz="2200" dirty="0">
                <a:solidFill>
                  <a:schemeClr val="tx1"/>
                </a:solidFill>
                <a:latin typeface="Times New Roman" panose="02020603050405020304" pitchFamily="18" charset="0"/>
                <a:cs typeface="Times New Roman" panose="02020603050405020304" pitchFamily="18" charset="0"/>
              </a:rPr>
            </a:br>
            <a:br>
              <a:rPr lang="en-ID" sz="2200" dirty="0">
                <a:solidFill>
                  <a:schemeClr val="tx1"/>
                </a:solidFill>
                <a:latin typeface="Times New Roman" panose="02020603050405020304" pitchFamily="18" charset="0"/>
                <a:cs typeface="Times New Roman" panose="02020603050405020304" pitchFamily="18" charset="0"/>
              </a:rPr>
            </a:b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Teknologi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komunikasi</a:t>
            </a:r>
            <a:br>
              <a:rPr lang="en-ID" sz="2200" dirty="0">
                <a:solidFill>
                  <a:schemeClr val="tx1"/>
                </a:solidFill>
                <a:latin typeface="Times New Roman" panose="02020603050405020304" pitchFamily="18" charset="0"/>
                <a:cs typeface="Times New Roman" panose="02020603050405020304" pitchFamily="18" charset="0"/>
              </a:rPr>
            </a:br>
            <a:r>
              <a:rPr lang="en-ID" sz="2200" b="0" i="0" dirty="0" err="1">
                <a:solidFill>
                  <a:schemeClr val="tx1"/>
                </a:solidFill>
                <a:effectLst/>
                <a:latin typeface="Times New Roman" panose="02020603050405020304" pitchFamily="18" charset="0"/>
                <a:cs typeface="Times New Roman" panose="02020603050405020304" pitchFamily="18" charset="0"/>
              </a:rPr>
              <a:t>Komunikasi</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adalah</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adalah</a:t>
            </a:r>
            <a:r>
              <a:rPr lang="en-ID" sz="2200" b="0" i="0" dirty="0">
                <a:solidFill>
                  <a:schemeClr val="tx1"/>
                </a:solidFill>
                <a:effectLst/>
                <a:latin typeface="Times New Roman" panose="02020603050405020304" pitchFamily="18" charset="0"/>
                <a:cs typeface="Times New Roman" panose="02020603050405020304" pitchFamily="18" charset="0"/>
              </a:rPr>
              <a:t> proses </a:t>
            </a:r>
            <a:r>
              <a:rPr lang="en-ID" sz="2200" b="0" i="0" dirty="0" err="1">
                <a:solidFill>
                  <a:schemeClr val="tx1"/>
                </a:solidFill>
                <a:effectLst/>
                <a:latin typeface="Times New Roman" panose="02020603050405020304" pitchFamily="18" charset="0"/>
                <a:cs typeface="Times New Roman" panose="02020603050405020304" pitchFamily="18" charset="0"/>
              </a:rPr>
              <a:t>pertukaran</a:t>
            </a:r>
            <a:r>
              <a:rPr lang="en-ID" sz="2200" b="0" i="0" dirty="0">
                <a:solidFill>
                  <a:schemeClr val="tx1"/>
                </a:solidFill>
                <a:effectLst/>
                <a:latin typeface="Times New Roman" panose="02020603050405020304" pitchFamily="18" charset="0"/>
                <a:cs typeface="Times New Roman" panose="02020603050405020304" pitchFamily="18" charset="0"/>
              </a:rPr>
              <a:t> kata, </a:t>
            </a:r>
            <a:r>
              <a:rPr lang="en-ID" sz="2200" b="0" i="0" dirty="0" err="1">
                <a:solidFill>
                  <a:schemeClr val="tx1"/>
                </a:solidFill>
                <a:effectLst/>
                <a:latin typeface="Times New Roman" panose="02020603050405020304" pitchFamily="18" charset="0"/>
                <a:cs typeface="Times New Roman" panose="02020603050405020304" pitchFamily="18" charset="0"/>
              </a:rPr>
              <a:t>tanda</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atau</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informasi</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dengan</a:t>
            </a:r>
            <a:r>
              <a:rPr lang="en-ID" sz="2200" b="0" i="0" dirty="0">
                <a:solidFill>
                  <a:schemeClr val="tx1"/>
                </a:solidFill>
                <a:effectLst/>
                <a:latin typeface="Times New Roman" panose="02020603050405020304" pitchFamily="18" charset="0"/>
                <a:cs typeface="Times New Roman" panose="02020603050405020304" pitchFamily="18" charset="0"/>
              </a:rPr>
              <a:t> orang lain. </a:t>
            </a:r>
            <a:r>
              <a:rPr lang="en-ID" sz="2200" b="0" i="0" dirty="0" err="1">
                <a:solidFill>
                  <a:schemeClr val="tx1"/>
                </a:solidFill>
                <a:effectLst/>
                <a:latin typeface="Times New Roman" panose="02020603050405020304" pitchFamily="18" charset="0"/>
                <a:cs typeface="Times New Roman" panose="02020603050405020304" pitchFamily="18" charset="0"/>
              </a:rPr>
              <a:t>Itu</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dilakukan</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baik</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secara</a:t>
            </a:r>
            <a:r>
              <a:rPr lang="en-ID" sz="2200" b="0" i="0" dirty="0">
                <a:solidFill>
                  <a:schemeClr val="tx1"/>
                </a:solidFill>
                <a:effectLst/>
                <a:latin typeface="Times New Roman" panose="02020603050405020304" pitchFamily="18" charset="0"/>
                <a:cs typeface="Times New Roman" panose="02020603050405020304" pitchFamily="18" charset="0"/>
              </a:rPr>
              <a:t> verbal </a:t>
            </a:r>
            <a:r>
              <a:rPr lang="en-ID" sz="2200" b="0" i="0" dirty="0" err="1">
                <a:solidFill>
                  <a:schemeClr val="tx1"/>
                </a:solidFill>
                <a:effectLst/>
                <a:latin typeface="Times New Roman" panose="02020603050405020304" pitchFamily="18" charset="0"/>
                <a:cs typeface="Times New Roman" panose="02020603050405020304" pitchFamily="18" charset="0"/>
              </a:rPr>
              <a:t>maupun</a:t>
            </a:r>
            <a:r>
              <a:rPr lang="en-ID" sz="2200" b="0" i="0" dirty="0">
                <a:solidFill>
                  <a:schemeClr val="tx1"/>
                </a:solidFill>
                <a:effectLst/>
                <a:latin typeface="Times New Roman" panose="02020603050405020304" pitchFamily="18" charset="0"/>
                <a:cs typeface="Times New Roman" panose="02020603050405020304" pitchFamily="18" charset="0"/>
              </a:rPr>
              <a:t> nonverbal. </a:t>
            </a:r>
            <a:r>
              <a:rPr lang="en-ID" sz="2200" b="0" i="0" dirty="0" err="1">
                <a:solidFill>
                  <a:schemeClr val="tx1"/>
                </a:solidFill>
                <a:effectLst/>
                <a:latin typeface="Times New Roman" panose="02020603050405020304" pitchFamily="18" charset="0"/>
                <a:cs typeface="Times New Roman" panose="02020603050405020304" pitchFamily="18" charset="0"/>
              </a:rPr>
              <a:t>Komunikasi</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memungkinkan</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kita</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untuk</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menyampaikan</a:t>
            </a:r>
            <a:r>
              <a:rPr lang="en-ID" sz="2200" dirty="0">
                <a:solidFill>
                  <a:schemeClr val="tx1"/>
                </a:solidFill>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informasi</a:t>
            </a:r>
            <a:r>
              <a:rPr lang="en-ID" sz="2200" b="0" i="0" dirty="0">
                <a:solidFill>
                  <a:schemeClr val="tx1"/>
                </a:solidFill>
                <a:effectLst/>
                <a:latin typeface="Times New Roman" panose="02020603050405020304" pitchFamily="18" charset="0"/>
                <a:cs typeface="Times New Roman" panose="02020603050405020304" pitchFamily="18" charset="0"/>
              </a:rPr>
              <a:t>. </a:t>
            </a:r>
            <a:r>
              <a:rPr lang="nn-NO" sz="2200" b="0" i="0" dirty="0">
                <a:solidFill>
                  <a:schemeClr val="tx1"/>
                </a:solidFill>
                <a:effectLst/>
                <a:latin typeface="Times New Roman" panose="02020603050405020304" pitchFamily="18" charset="0"/>
                <a:cs typeface="Times New Roman" panose="02020603050405020304" pitchFamily="18" charset="0"/>
              </a:rPr>
              <a:t> Sedangkan teknologi komunikasi mengacu pada semua alat yang digunakan untuk mengirim, menerima, dan memproses informasi. Contohnya : </a:t>
            </a:r>
            <a:r>
              <a:rPr lang="en-US" sz="2200" b="0" i="0" dirty="0" err="1">
                <a:solidFill>
                  <a:schemeClr val="tx1"/>
                </a:solidFill>
                <a:effectLst/>
                <a:latin typeface="Times New Roman" panose="02020603050405020304" pitchFamily="18" charset="0"/>
                <a:cs typeface="Times New Roman" panose="02020603050405020304" pitchFamily="18" charset="0"/>
              </a:rPr>
              <a:t>Telepon</a:t>
            </a:r>
            <a:r>
              <a:rPr lang="en-US" sz="2200" b="0" i="0" dirty="0">
                <a:solidFill>
                  <a:schemeClr val="tx1"/>
                </a:solidFill>
                <a:effectLst/>
                <a:latin typeface="Times New Roman" panose="02020603050405020304" pitchFamily="18" charset="0"/>
                <a:cs typeface="Times New Roman" panose="02020603050405020304" pitchFamily="18" charset="0"/>
              </a:rPr>
              <a:t>, Radio, Internet, </a:t>
            </a:r>
            <a:r>
              <a:rPr lang="en-US" sz="2200" b="0" i="0" dirty="0" err="1">
                <a:solidFill>
                  <a:schemeClr val="tx1"/>
                </a:solidFill>
                <a:effectLst/>
                <a:latin typeface="Times New Roman" panose="02020603050405020304" pitchFamily="18" charset="0"/>
                <a:cs typeface="Times New Roman" panose="02020603050405020304" pitchFamily="18" charset="0"/>
              </a:rPr>
              <a:t>Televisi</a:t>
            </a:r>
            <a:br>
              <a:rPr lang="en-US" sz="2200" b="0" i="0" dirty="0">
                <a:solidFill>
                  <a:schemeClr val="tx1"/>
                </a:solidFill>
                <a:effectLst/>
                <a:latin typeface="Times New Roman" panose="02020603050405020304" pitchFamily="18" charset="0"/>
                <a:cs typeface="Times New Roman" panose="02020603050405020304" pitchFamily="18" charset="0"/>
              </a:rPr>
            </a:br>
            <a:br>
              <a:rPr lang="en-US" sz="2200" b="0" i="0" dirty="0">
                <a:solidFill>
                  <a:schemeClr val="tx1"/>
                </a:solidFill>
                <a:effectLst/>
                <a:latin typeface="Times New Roman" panose="02020603050405020304" pitchFamily="18" charset="0"/>
                <a:cs typeface="Times New Roman" panose="02020603050405020304" pitchFamily="18" charset="0"/>
              </a:rPr>
            </a:b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Teknologi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masukan</a:t>
            </a:r>
            <a:br>
              <a:rPr lang="en-ID" sz="2200" dirty="0">
                <a:solidFill>
                  <a:schemeClr val="tx1"/>
                </a:solidFill>
                <a:latin typeface="Times New Roman" panose="02020603050405020304" pitchFamily="18" charset="0"/>
                <a:cs typeface="Times New Roman" panose="02020603050405020304" pitchFamily="18" charset="0"/>
              </a:rPr>
            </a:br>
            <a:r>
              <a:rPr lang="en-ID" sz="2200" b="0" i="0" dirty="0" err="1">
                <a:solidFill>
                  <a:schemeClr val="tx1"/>
                </a:solidFill>
                <a:effectLst/>
                <a:latin typeface="Times New Roman" panose="02020603050405020304" pitchFamily="18" charset="0"/>
                <a:cs typeface="Times New Roman" panose="02020603050405020304" pitchFamily="18" charset="0"/>
              </a:rPr>
              <a:t>Teknologi</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masukan</a:t>
            </a:r>
            <a:r>
              <a:rPr lang="en-ID" sz="2200" b="0" i="0" dirty="0">
                <a:solidFill>
                  <a:schemeClr val="tx1"/>
                </a:solidFill>
                <a:effectLst/>
                <a:latin typeface="Times New Roman" panose="02020603050405020304" pitchFamily="18" charset="0"/>
                <a:cs typeface="Times New Roman" panose="02020603050405020304" pitchFamily="18" charset="0"/>
              </a:rPr>
              <a:t> (input technology) </a:t>
            </a:r>
            <a:r>
              <a:rPr lang="en-ID" sz="2200" b="0" i="0" dirty="0" err="1">
                <a:solidFill>
                  <a:schemeClr val="tx1"/>
                </a:solidFill>
                <a:effectLst/>
                <a:latin typeface="Times New Roman" panose="02020603050405020304" pitchFamily="18" charset="0"/>
                <a:cs typeface="Times New Roman" panose="02020603050405020304" pitchFamily="18" charset="0"/>
              </a:rPr>
              <a:t>adalah</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teknologi</a:t>
            </a:r>
            <a:r>
              <a:rPr lang="en-ID" sz="2200" b="0" i="0" dirty="0">
                <a:solidFill>
                  <a:schemeClr val="tx1"/>
                </a:solidFill>
                <a:effectLst/>
                <a:latin typeface="Times New Roman" panose="02020603050405020304" pitchFamily="18" charset="0"/>
                <a:cs typeface="Times New Roman" panose="02020603050405020304" pitchFamily="18" charset="0"/>
              </a:rPr>
              <a:t> yang </a:t>
            </a:r>
            <a:r>
              <a:rPr lang="en-ID" sz="2200" b="0" i="0" dirty="0" err="1">
                <a:solidFill>
                  <a:schemeClr val="tx1"/>
                </a:solidFill>
                <a:effectLst/>
                <a:latin typeface="Times New Roman" panose="02020603050405020304" pitchFamily="18" charset="0"/>
                <a:cs typeface="Times New Roman" panose="02020603050405020304" pitchFamily="18" charset="0"/>
              </a:rPr>
              <a:t>berhubungan</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dengan</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peralatan</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untuk</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memasukkan</a:t>
            </a:r>
            <a:r>
              <a:rPr lang="en-ID" sz="2200" b="0" i="0" dirty="0">
                <a:solidFill>
                  <a:schemeClr val="tx1"/>
                </a:solidFill>
                <a:effectLst/>
                <a:latin typeface="Times New Roman" panose="02020603050405020304" pitchFamily="18" charset="0"/>
                <a:cs typeface="Times New Roman" panose="02020603050405020304" pitchFamily="18" charset="0"/>
              </a:rPr>
              <a:t> data </a:t>
            </a:r>
            <a:r>
              <a:rPr lang="en-ID" sz="2200" b="0" i="0" dirty="0" err="1">
                <a:solidFill>
                  <a:schemeClr val="tx1"/>
                </a:solidFill>
                <a:effectLst/>
                <a:latin typeface="Times New Roman" panose="02020603050405020304" pitchFamily="18" charset="0"/>
                <a:cs typeface="Times New Roman" panose="02020603050405020304" pitchFamily="18" charset="0"/>
              </a:rPr>
              <a:t>ke</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dalam</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sistem</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komputer</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Piranti</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masukan</a:t>
            </a:r>
            <a:r>
              <a:rPr lang="en-ID" sz="2200" b="0" i="0" dirty="0">
                <a:solidFill>
                  <a:schemeClr val="tx1"/>
                </a:solidFill>
                <a:effectLst/>
                <a:latin typeface="Times New Roman" panose="02020603050405020304" pitchFamily="18" charset="0"/>
                <a:cs typeface="Times New Roman" panose="02020603050405020304" pitchFamily="18" charset="0"/>
              </a:rPr>
              <a:t> yang </a:t>
            </a:r>
            <a:r>
              <a:rPr lang="en-ID" sz="2200" b="0" i="0" dirty="0" err="1">
                <a:solidFill>
                  <a:schemeClr val="tx1"/>
                </a:solidFill>
                <a:effectLst/>
                <a:latin typeface="Times New Roman" panose="02020603050405020304" pitchFamily="18" charset="0"/>
                <a:cs typeface="Times New Roman" panose="02020603050405020304" pitchFamily="18" charset="0"/>
              </a:rPr>
              <a:t>lazim</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dijumpai</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dalam</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sistem</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komputer</a:t>
            </a:r>
            <a:r>
              <a:rPr lang="en-ID" sz="2200" b="0" i="0" dirty="0">
                <a:solidFill>
                  <a:schemeClr val="tx1"/>
                </a:solidFill>
                <a:effectLst/>
                <a:latin typeface="Times New Roman" panose="02020603050405020304" pitchFamily="18" charset="0"/>
                <a:cs typeface="Times New Roman" panose="02020603050405020304" pitchFamily="18" charset="0"/>
              </a:rPr>
              <a:t> </a:t>
            </a:r>
            <a:r>
              <a:rPr lang="en-ID" sz="2200" b="0" i="0" dirty="0" err="1">
                <a:solidFill>
                  <a:schemeClr val="tx1"/>
                </a:solidFill>
                <a:effectLst/>
                <a:latin typeface="Times New Roman" panose="02020603050405020304" pitchFamily="18" charset="0"/>
                <a:cs typeface="Times New Roman" panose="02020603050405020304" pitchFamily="18" charset="0"/>
              </a:rPr>
              <a:t>berupa</a:t>
            </a:r>
            <a:r>
              <a:rPr lang="en-ID" sz="2200" b="0" i="0" dirty="0">
                <a:solidFill>
                  <a:schemeClr val="tx1"/>
                </a:solidFill>
                <a:effectLst/>
                <a:latin typeface="Times New Roman" panose="02020603050405020304" pitchFamily="18" charset="0"/>
                <a:cs typeface="Times New Roman" panose="02020603050405020304" pitchFamily="18" charset="0"/>
              </a:rPr>
              <a:t> keyboard, Mouse, Barcode, Touch Screen.</a:t>
            </a:r>
            <a:br>
              <a:rPr lang="en-ID" sz="2200" dirty="0">
                <a:solidFill>
                  <a:schemeClr val="tx1"/>
                </a:solidFill>
                <a:latin typeface="Times New Roman" panose="02020603050405020304" pitchFamily="18" charset="0"/>
                <a:cs typeface="Times New Roman" panose="02020603050405020304" pitchFamily="18" charset="0"/>
              </a:rPr>
            </a:br>
            <a:endParaRPr lang="en-ID"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74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A69B-6AD5-F86B-A7B1-189C1D943A45}"/>
              </a:ext>
            </a:extLst>
          </p:cNvPr>
          <p:cNvSpPr>
            <a:spLocks noGrp="1"/>
          </p:cNvSpPr>
          <p:nvPr>
            <p:ph type="title"/>
          </p:nvPr>
        </p:nvSpPr>
        <p:spPr>
          <a:xfrm>
            <a:off x="677334" y="609600"/>
            <a:ext cx="8596668" cy="5692726"/>
          </a:xfrm>
        </p:spPr>
        <p:txBody>
          <a:bodyPr>
            <a:normAutofit/>
          </a:bodyPr>
          <a:lstStyle/>
          <a:p>
            <a:r>
              <a:rPr lang="en-ID" sz="22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keluaran</a:t>
            </a:r>
            <a:br>
              <a:rPr lang="en-ID" sz="2000" dirty="0">
                <a:solidFill>
                  <a:schemeClr val="tx1"/>
                </a:solidFill>
                <a:latin typeface="Times New Roman" panose="02020603050405020304" pitchFamily="18" charset="0"/>
                <a:cs typeface="Times New Roman" panose="02020603050405020304" pitchFamily="18" charset="0"/>
              </a:rPr>
            </a:br>
            <a:r>
              <a:rPr lang="en-ID" sz="2000" b="0" i="0" dirty="0" err="1">
                <a:solidFill>
                  <a:schemeClr val="tx1"/>
                </a:solidFill>
                <a:effectLst/>
                <a:latin typeface="Times New Roman" panose="02020603050405020304" pitchFamily="18" charset="0"/>
                <a:cs typeface="Times New Roman" panose="02020603050405020304" pitchFamily="18" charset="0"/>
              </a:rPr>
              <a:t>Teknologi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keluaran</a:t>
            </a:r>
            <a:r>
              <a:rPr lang="en-ID" sz="2000" b="0" i="0" dirty="0">
                <a:solidFill>
                  <a:schemeClr val="tx1"/>
                </a:solidFill>
                <a:effectLst/>
                <a:latin typeface="Times New Roman" panose="02020603050405020304" pitchFamily="18" charset="0"/>
                <a:cs typeface="Times New Roman" panose="02020603050405020304" pitchFamily="18" charset="0"/>
              </a:rPr>
              <a:t> (output technology) </a:t>
            </a:r>
            <a:r>
              <a:rPr lang="en-ID" sz="2000" b="0" i="0" dirty="0" err="1">
                <a:solidFill>
                  <a:schemeClr val="tx1"/>
                </a:solidFill>
                <a:effectLst/>
                <a:latin typeface="Times New Roman" panose="02020603050405020304" pitchFamily="18" charset="0"/>
                <a:cs typeface="Times New Roman" panose="02020603050405020304" pitchFamily="18" charset="0"/>
              </a:rPr>
              <a:t>adalah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teknologi</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berhubungan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dengan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segala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piranti</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berfungsi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untuk</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menyajikan</a:t>
            </a:r>
            <a:r>
              <a:rPr lang="en-ID" sz="2000" b="0" i="0" dirty="0">
                <a:solidFill>
                  <a:schemeClr val="tx1"/>
                </a:solidFill>
                <a:effectLst/>
                <a:latin typeface="Times New Roman" panose="02020603050405020304" pitchFamily="18" charset="0"/>
                <a:cs typeface="Times New Roman" panose="02020603050405020304" pitchFamily="18" charset="0"/>
              </a:rPr>
              <a:t> </a:t>
            </a:r>
            <a:br>
              <a:rPr lang="en-ID" sz="2000" b="0" i="0" dirty="0">
                <a:solidFill>
                  <a:schemeClr val="tx1"/>
                </a:solidFill>
                <a:effectLst/>
                <a:latin typeface="Times New Roman" panose="02020603050405020304" pitchFamily="18" charset="0"/>
                <a:cs typeface="Times New Roman" panose="02020603050405020304" pitchFamily="18" charset="0"/>
              </a:rPr>
            </a:br>
            <a:r>
              <a:rPr lang="en-ID" sz="2000" b="0" i="0" dirty="0" err="1">
                <a:solidFill>
                  <a:schemeClr val="tx1"/>
                </a:solidFill>
                <a:effectLst/>
                <a:latin typeface="Times New Roman" panose="02020603050405020304" pitchFamily="18" charset="0"/>
                <a:cs typeface="Times New Roman" panose="02020603050405020304" pitchFamily="18" charset="0"/>
              </a:rPr>
              <a:t>informasi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hasil</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pengolahan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sistem</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Contoh</a:t>
            </a:r>
            <a:r>
              <a:rPr lang="en-ID" sz="2000" b="0" i="0" dirty="0">
                <a:solidFill>
                  <a:schemeClr val="tx1"/>
                </a:solidFill>
                <a:effectLst/>
                <a:latin typeface="Times New Roman" panose="02020603050405020304" pitchFamily="18" charset="0"/>
                <a:cs typeface="Times New Roman" panose="02020603050405020304" pitchFamily="18" charset="0"/>
              </a:rPr>
              <a:t> : </a:t>
            </a:r>
            <a:r>
              <a:rPr lang="en-ID" sz="2000" b="0" i="0" dirty="0" err="1">
                <a:solidFill>
                  <a:schemeClr val="tx1"/>
                </a:solidFill>
                <a:effectLst/>
                <a:latin typeface="Times New Roman" panose="02020603050405020304" pitchFamily="18" charset="0"/>
                <a:cs typeface="Times New Roman" panose="02020603050405020304" pitchFamily="18" charset="0"/>
              </a:rPr>
              <a:t>Layar</a:t>
            </a:r>
            <a:r>
              <a:rPr lang="en-ID" sz="2000" b="0" i="0" dirty="0">
                <a:solidFill>
                  <a:schemeClr val="tx1"/>
                </a:solidFill>
                <a:effectLst/>
                <a:latin typeface="Times New Roman" panose="02020603050405020304" pitchFamily="18" charset="0"/>
                <a:cs typeface="Times New Roman" panose="02020603050405020304" pitchFamily="18" charset="0"/>
              </a:rPr>
              <a:t> dan monitor dan printer </a:t>
            </a:r>
            <a:br>
              <a:rPr lang="en-ID" sz="2000" b="0" i="0" dirty="0">
                <a:solidFill>
                  <a:schemeClr val="tx1"/>
                </a:solidFill>
                <a:effectLst/>
                <a:latin typeface="Times New Roman" panose="02020603050405020304" pitchFamily="18" charset="0"/>
                <a:cs typeface="Times New Roman" panose="02020603050405020304" pitchFamily="18" charset="0"/>
              </a:rPr>
            </a:br>
            <a:br>
              <a:rPr lang="en-ID" sz="2000" b="0" i="0" dirty="0">
                <a:solidFill>
                  <a:schemeClr val="tx1"/>
                </a:solidFill>
                <a:effectLst/>
                <a:latin typeface="Times New Roman" panose="02020603050405020304" pitchFamily="18" charset="0"/>
                <a:cs typeface="Times New Roman" panose="02020603050405020304" pitchFamily="18" charset="0"/>
              </a:rPr>
            </a:b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perangkat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lunak</a:t>
            </a:r>
            <a:br>
              <a:rPr lang="en-ID" sz="2000" dirty="0">
                <a:solidFill>
                  <a:schemeClr val="tx1"/>
                </a:solidFill>
                <a:latin typeface="Times New Roman" panose="02020603050405020304" pitchFamily="18" charset="0"/>
                <a:cs typeface="Times New Roman" panose="02020603050405020304" pitchFamily="18" charset="0"/>
              </a:rPr>
            </a:br>
            <a:r>
              <a:rPr lang="en-ID" sz="2000" b="0" i="0" dirty="0" err="1">
                <a:solidFill>
                  <a:schemeClr val="tx1"/>
                </a:solidFill>
                <a:effectLst/>
                <a:latin typeface="Times New Roman" panose="02020603050405020304" pitchFamily="18" charset="0"/>
                <a:cs typeface="Times New Roman" panose="02020603050405020304" pitchFamily="18" charset="0"/>
              </a:rPr>
              <a:t>Perangkat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lunak</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atau</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1" dirty="0">
                <a:solidFill>
                  <a:schemeClr val="tx1"/>
                </a:solidFill>
                <a:effectLst/>
                <a:latin typeface="Times New Roman" panose="02020603050405020304" pitchFamily="18" charset="0"/>
                <a:cs typeface="Times New Roman" panose="02020603050405020304" pitchFamily="18" charset="0"/>
              </a:rPr>
              <a:t>software</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adalah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sekumpulan</a:t>
            </a:r>
            <a:r>
              <a:rPr lang="en-ID" sz="2000" b="0" i="0" dirty="0">
                <a:solidFill>
                  <a:schemeClr val="tx1"/>
                </a:solidFill>
                <a:effectLst/>
                <a:latin typeface="Times New Roman" panose="02020603050405020304" pitchFamily="18" charset="0"/>
                <a:cs typeface="Times New Roman" panose="02020603050405020304" pitchFamily="18" charset="0"/>
              </a:rPr>
              <a:t> data </a:t>
            </a:r>
            <a:r>
              <a:rPr lang="en-ID" sz="2000" b="0" i="0" dirty="0" err="1">
                <a:solidFill>
                  <a:schemeClr val="tx1"/>
                </a:solidFill>
                <a:effectLst/>
                <a:latin typeface="Times New Roman" panose="02020603050405020304" pitchFamily="18" charset="0"/>
                <a:cs typeface="Times New Roman" panose="02020603050405020304" pitchFamily="18" charset="0"/>
              </a:rPr>
              <a:t>elektronik</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tersimpan</a:t>
            </a:r>
            <a:r>
              <a:rPr lang="en-ID" sz="2000" b="0" i="0" dirty="0">
                <a:solidFill>
                  <a:schemeClr val="tx1"/>
                </a:solidFill>
                <a:effectLst/>
                <a:latin typeface="Times New Roman" panose="02020603050405020304" pitchFamily="18" charset="0"/>
                <a:cs typeface="Times New Roman" panose="02020603050405020304" pitchFamily="18" charset="0"/>
              </a:rPr>
              <a:t> dan </a:t>
            </a:r>
            <a:r>
              <a:rPr lang="en-ID" sz="2000" b="0" i="0" dirty="0" err="1">
                <a:solidFill>
                  <a:schemeClr val="tx1"/>
                </a:solidFill>
                <a:effectLst/>
                <a:latin typeface="Times New Roman" panose="02020603050405020304" pitchFamily="18" charset="0"/>
                <a:cs typeface="Times New Roman" panose="02020603050405020304" pitchFamily="18" charset="0"/>
              </a:rPr>
              <a:t>dikendalikan</a:t>
            </a:r>
            <a:r>
              <a:rPr lang="en-ID" sz="2000" b="0" i="0" dirty="0">
                <a:solidFill>
                  <a:schemeClr val="tx1"/>
                </a:solidFill>
                <a:effectLst/>
                <a:latin typeface="Times New Roman" panose="02020603050405020304" pitchFamily="18" charset="0"/>
                <a:cs typeface="Times New Roman" panose="02020603050405020304" pitchFamily="18" charset="0"/>
              </a:rPr>
              <a:t> oleh </a:t>
            </a:r>
            <a:r>
              <a:rPr lang="en-ID" sz="2000" b="0" i="0" dirty="0" err="1">
                <a:solidFill>
                  <a:schemeClr val="tx1"/>
                </a:solidFill>
                <a:effectLst/>
                <a:latin typeface="Times New Roman" panose="02020603050405020304" pitchFamily="18" charset="0"/>
                <a:cs typeface="Times New Roman" panose="02020603050405020304" pitchFamily="18" charset="0"/>
              </a:rPr>
              <a:t>perangkat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Data </a:t>
            </a:r>
            <a:r>
              <a:rPr lang="en-ID" sz="2000" b="0" i="0" dirty="0" err="1">
                <a:solidFill>
                  <a:schemeClr val="tx1"/>
                </a:solidFill>
                <a:effectLst/>
                <a:latin typeface="Times New Roman" panose="02020603050405020304" pitchFamily="18" charset="0"/>
                <a:cs typeface="Times New Roman" panose="02020603050405020304" pitchFamily="18" charset="0"/>
              </a:rPr>
              <a:t>elektronik</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tersebut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meliputi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instruksi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atau</a:t>
            </a:r>
            <a:r>
              <a:rPr lang="en-ID" sz="2000" b="0" i="0" dirty="0">
                <a:solidFill>
                  <a:schemeClr val="tx1"/>
                </a:solidFill>
                <a:effectLst/>
                <a:latin typeface="Times New Roman" panose="02020603050405020304" pitchFamily="18" charset="0"/>
                <a:cs typeface="Times New Roman" panose="02020603050405020304" pitchFamily="18" charset="0"/>
              </a:rPr>
              <a:t> program yang </a:t>
            </a:r>
            <a:r>
              <a:rPr lang="en-ID" sz="2000" b="0" i="0" dirty="0" err="1">
                <a:solidFill>
                  <a:schemeClr val="tx1"/>
                </a:solidFill>
                <a:effectLst/>
                <a:latin typeface="Times New Roman" panose="02020603050405020304" pitchFamily="18" charset="0"/>
                <a:cs typeface="Times New Roman" panose="02020603050405020304" pitchFamily="18" charset="0"/>
              </a:rPr>
              <a:t>nantinya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menjalankan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perintah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khusus</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Perangkat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lunak</a:t>
            </a:r>
            <a:r>
              <a:rPr lang="en-ID" sz="2000" b="0" i="0" dirty="0">
                <a:solidFill>
                  <a:schemeClr val="tx1"/>
                </a:solidFill>
                <a:effectLst/>
                <a:latin typeface="Times New Roman" panose="02020603050405020304" pitchFamily="18" charset="0"/>
                <a:cs typeface="Times New Roman" panose="02020603050405020304" pitchFamily="18" charset="0"/>
              </a:rPr>
              <a:t> juga </a:t>
            </a:r>
            <a:r>
              <a:rPr lang="en-ID" sz="2000" b="0" i="0" dirty="0" err="1">
                <a:solidFill>
                  <a:schemeClr val="tx1"/>
                </a:solidFill>
                <a:effectLst/>
                <a:latin typeface="Times New Roman" panose="02020603050405020304" pitchFamily="18" charset="0"/>
                <a:cs typeface="Times New Roman" panose="02020603050405020304" pitchFamily="18" charset="0"/>
              </a:rPr>
              <a:t>disebut</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sebagai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bagian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sistem</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dalam</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tidak</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memiliki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wujud</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fisik</a:t>
            </a:r>
            <a:r>
              <a:rPr lang="en-ID" sz="2000" b="0" i="0" dirty="0">
                <a:solidFill>
                  <a:schemeClr val="tx1"/>
                </a:solidFill>
                <a:effectLst/>
                <a:latin typeface="Times New Roman" panose="02020603050405020304" pitchFamily="18" charset="0"/>
                <a:cs typeface="Times New Roman" panose="02020603050405020304" pitchFamily="18" charset="0"/>
              </a:rPr>
              <a:t> yang </a:t>
            </a:r>
            <a:r>
              <a:rPr lang="en-ID" sz="2000" b="0" i="0" dirty="0" err="1">
                <a:solidFill>
                  <a:schemeClr val="tx1"/>
                </a:solidFill>
                <a:effectLst/>
                <a:latin typeface="Times New Roman" panose="02020603050405020304" pitchFamily="18" charset="0"/>
                <a:cs typeface="Times New Roman" panose="02020603050405020304" pitchFamily="18" charset="0"/>
              </a:rPr>
              <a:t>diinstal</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dalam</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sebuah</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komputer</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atau</a:t>
            </a:r>
            <a:r>
              <a:rPr lang="en-ID" sz="2000" b="0" i="0" dirty="0">
                <a:solidFill>
                  <a:schemeClr val="tx1"/>
                </a:solidFill>
                <a:effectLst/>
                <a:latin typeface="Times New Roman" panose="02020603050405020304" pitchFamily="18" charset="0"/>
                <a:cs typeface="Times New Roman" panose="02020603050405020304" pitchFamily="18" charset="0"/>
              </a:rPr>
              <a:t> laptop agar </a:t>
            </a:r>
            <a:r>
              <a:rPr lang="en-ID" sz="2000" b="0" i="0" dirty="0" err="1">
                <a:solidFill>
                  <a:schemeClr val="tx1"/>
                </a:solidFill>
                <a:effectLst/>
                <a:latin typeface="Times New Roman" panose="02020603050405020304" pitchFamily="18" charset="0"/>
                <a:cs typeface="Times New Roman" panose="02020603050405020304" pitchFamily="18" charset="0"/>
              </a:rPr>
              <a:t>bisa</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dioperasikan</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Terdiri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dari</a:t>
            </a:r>
            <a:r>
              <a:rPr lang="en-ID" sz="2000" b="0" i="0" dirty="0">
                <a:solidFill>
                  <a:schemeClr val="tx1"/>
                </a:solidFill>
                <a:effectLst/>
                <a:latin typeface="Times New Roman" panose="02020603050405020304" pitchFamily="18" charset="0"/>
                <a:cs typeface="Times New Roman" panose="02020603050405020304" pitchFamily="18" charset="0"/>
              </a:rPr>
              <a:t> 4 </a:t>
            </a:r>
            <a:r>
              <a:rPr lang="en-ID" sz="2000" b="0" i="0" dirty="0" err="1">
                <a:solidFill>
                  <a:schemeClr val="tx1"/>
                </a:solidFill>
                <a:effectLst/>
                <a:latin typeface="Times New Roman" panose="02020603050405020304" pitchFamily="18" charset="0"/>
                <a:cs typeface="Times New Roman" panose="02020603050405020304" pitchFamily="18" charset="0"/>
              </a:rPr>
              <a:t>Macam</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yaitu</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Sistem</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Operasi</a:t>
            </a:r>
            <a:r>
              <a:rPr lang="en-ID" sz="2000" b="0" i="0" dirty="0">
                <a:solidFill>
                  <a:schemeClr val="tx1"/>
                </a:solidFill>
                <a:effectLst/>
                <a:latin typeface="Times New Roman" panose="02020603050405020304" pitchFamily="18" charset="0"/>
                <a:cs typeface="Times New Roman" panose="02020603050405020304" pitchFamily="18" charset="0"/>
              </a:rPr>
              <a:t>, </a:t>
            </a:r>
            <a:r>
              <a:rPr lang="en-ID" sz="2000" b="0" i="0" dirty="0" err="1">
                <a:solidFill>
                  <a:schemeClr val="tx1"/>
                </a:solidFill>
                <a:effectLst/>
                <a:latin typeface="Times New Roman" panose="02020603050405020304" pitchFamily="18" charset="0"/>
                <a:cs typeface="Times New Roman" panose="02020603050405020304" pitchFamily="18" charset="0"/>
              </a:rPr>
              <a:t>Aplikasi</a:t>
            </a:r>
            <a:r>
              <a:rPr lang="en-ID" sz="2000" b="0" i="0" dirty="0">
                <a:solidFill>
                  <a:schemeClr val="tx1"/>
                </a:solidFill>
                <a:effectLst/>
                <a:latin typeface="Times New Roman" panose="02020603050405020304" pitchFamily="18" charset="0"/>
                <a:cs typeface="Times New Roman" panose="02020603050405020304" pitchFamily="18" charset="0"/>
              </a:rPr>
              <a:t>, Bahasa </a:t>
            </a:r>
            <a:r>
              <a:rPr lang="en-ID" sz="2000" b="0" i="0" dirty="0" err="1">
                <a:solidFill>
                  <a:schemeClr val="tx1"/>
                </a:solidFill>
                <a:effectLst/>
                <a:latin typeface="Times New Roman" panose="02020603050405020304" pitchFamily="18" charset="0"/>
                <a:cs typeface="Times New Roman" panose="02020603050405020304" pitchFamily="18" charset="0"/>
              </a:rPr>
              <a:t>Pemrograman</a:t>
            </a:r>
            <a:r>
              <a:rPr lang="en-ID" sz="2000" b="0" i="0" dirty="0">
                <a:solidFill>
                  <a:schemeClr val="tx1"/>
                </a:solidFill>
                <a:effectLst/>
                <a:latin typeface="Times New Roman" panose="02020603050405020304" pitchFamily="18" charset="0"/>
                <a:cs typeface="Times New Roman" panose="02020603050405020304" pitchFamily="18" charset="0"/>
              </a:rPr>
              <a:t>, Utility.</a:t>
            </a:r>
            <a:br>
              <a:rPr lang="en-ID" sz="2000" dirty="0">
                <a:solidFill>
                  <a:schemeClr val="tx1"/>
                </a:solidFill>
                <a:latin typeface="Times New Roman" panose="02020603050405020304" pitchFamily="18" charset="0"/>
                <a:cs typeface="Times New Roman" panose="02020603050405020304" pitchFamily="18" charset="0"/>
              </a:rPr>
            </a:br>
            <a:endParaRPr lang="en-ID"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12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0973-4219-8D7E-FD58-AD7638DA3AD9}"/>
              </a:ext>
            </a:extLst>
          </p:cNvPr>
          <p:cNvSpPr>
            <a:spLocks noGrp="1"/>
          </p:cNvSpPr>
          <p:nvPr>
            <p:ph type="title"/>
          </p:nvPr>
        </p:nvSpPr>
        <p:spPr>
          <a:xfrm>
            <a:off x="677334" y="609599"/>
            <a:ext cx="8596668" cy="5748997"/>
          </a:xfrm>
        </p:spPr>
        <p:txBody>
          <a:bodyPr/>
          <a:lstStyle/>
          <a:p>
            <a:pPr algn="l"/>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penyimpanan</a:t>
            </a:r>
            <a:br>
              <a:rPr lang="en-ID" sz="2000" dirty="0">
                <a:solidFill>
                  <a:schemeClr val="tx1"/>
                </a:solidFill>
                <a:latin typeface="Times New Roman" panose="02020603050405020304" pitchFamily="18" charset="0"/>
                <a:cs typeface="Times New Roman" panose="02020603050405020304" pitchFamily="18" charset="0"/>
              </a:rPr>
            </a:br>
            <a:r>
              <a:rPr lang="en-ID" sz="2000" b="0" i="0" dirty="0" err="1">
                <a:solidFill>
                  <a:srgbClr val="1A1A1A"/>
                </a:solidFill>
                <a:effectLst/>
                <a:latin typeface="Times New Roman" panose="02020603050405020304" pitchFamily="18" charset="0"/>
                <a:cs typeface="Times New Roman" panose="02020603050405020304" pitchFamily="18" charset="0"/>
              </a:rPr>
              <a:t>Teknologi</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penyimpanan</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adalah</a:t>
            </a:r>
            <a:r>
              <a:rPr lang="en-ID" sz="2000" b="0" i="0" dirty="0">
                <a:solidFill>
                  <a:srgbClr val="1A1A1A"/>
                </a:solidFill>
                <a:effectLst/>
                <a:latin typeface="Times New Roman" panose="02020603050405020304" pitchFamily="18" charset="0"/>
                <a:cs typeface="Times New Roman" panose="02020603050405020304" pitchFamily="18" charset="0"/>
              </a:rPr>
              <a:t> media yang </a:t>
            </a:r>
            <a:r>
              <a:rPr lang="en-ID" sz="2000" b="0" i="0" dirty="0" err="1">
                <a:solidFill>
                  <a:srgbClr val="1A1A1A"/>
                </a:solidFill>
                <a:effectLst/>
                <a:latin typeface="Times New Roman" panose="02020603050405020304" pitchFamily="18" charset="0"/>
                <a:cs typeface="Times New Roman" panose="02020603050405020304" pitchFamily="18" charset="0"/>
              </a:rPr>
              <a:t>digunakan</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dengan</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fungsi</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untuk</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menyimpan</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berbagai</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macam</a:t>
            </a:r>
            <a:r>
              <a:rPr lang="en-ID" sz="2000" b="0" i="0" dirty="0">
                <a:solidFill>
                  <a:srgbClr val="1A1A1A"/>
                </a:solidFill>
                <a:effectLst/>
                <a:latin typeface="Times New Roman" panose="02020603050405020304" pitchFamily="18" charset="0"/>
                <a:cs typeface="Times New Roman" panose="02020603050405020304" pitchFamily="18" charset="0"/>
              </a:rPr>
              <a:t> data digital yang </a:t>
            </a:r>
            <a:r>
              <a:rPr lang="en-ID" sz="2000" b="0" i="0" dirty="0" err="1">
                <a:solidFill>
                  <a:srgbClr val="1A1A1A"/>
                </a:solidFill>
                <a:effectLst/>
                <a:latin typeface="Times New Roman" panose="02020603050405020304" pitchFamily="18" charset="0"/>
                <a:cs typeface="Times New Roman" panose="02020603050405020304" pitchFamily="18" charset="0"/>
              </a:rPr>
              <a:t>tersedia</a:t>
            </a:r>
            <a:r>
              <a:rPr lang="en-ID" sz="2000" b="0" i="0" dirty="0">
                <a:solidFill>
                  <a:srgbClr val="1A1A1A"/>
                </a:solidFill>
                <a:effectLst/>
                <a:latin typeface="Times New Roman" panose="02020603050405020304" pitchFamily="18" charset="0"/>
                <a:cs typeface="Times New Roman" panose="02020603050405020304" pitchFamily="18" charset="0"/>
              </a:rPr>
              <a:t> pada </a:t>
            </a:r>
            <a:r>
              <a:rPr lang="en-ID" sz="2000" b="0" i="0" dirty="0" err="1">
                <a:solidFill>
                  <a:srgbClr val="1A1A1A"/>
                </a:solidFill>
                <a:effectLst/>
                <a:latin typeface="Times New Roman" panose="02020603050405020304" pitchFamily="18" charset="0"/>
                <a:cs typeface="Times New Roman" panose="02020603050405020304" pitchFamily="18" charset="0"/>
              </a:rPr>
              <a:t>perangkat</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komputer</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dengan</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waktu</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tertentusehingga</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dapat</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dibaca</a:t>
            </a:r>
            <a:r>
              <a:rPr lang="en-ID" sz="2000" b="0" i="0" dirty="0">
                <a:solidFill>
                  <a:srgbClr val="1A1A1A"/>
                </a:solidFill>
                <a:effectLst/>
                <a:latin typeface="Times New Roman" panose="02020603050405020304" pitchFamily="18" charset="0"/>
                <a:cs typeface="Times New Roman" panose="02020603050405020304" pitchFamily="18" charset="0"/>
              </a:rPr>
              <a:t> dan </a:t>
            </a:r>
            <a:r>
              <a:rPr lang="en-ID" sz="2000" b="0" i="0" dirty="0" err="1">
                <a:solidFill>
                  <a:srgbClr val="1A1A1A"/>
                </a:solidFill>
                <a:effectLst/>
                <a:latin typeface="Times New Roman" panose="02020603050405020304" pitchFamily="18" charset="0"/>
                <a:cs typeface="Times New Roman" panose="02020603050405020304" pitchFamily="18" charset="0"/>
              </a:rPr>
              <a:t>dibuka</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kembali</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untuk</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diproses</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ulang</a:t>
            </a:r>
            <a:r>
              <a:rPr lang="en-ID" sz="2000" b="0" i="0" dirty="0">
                <a:solidFill>
                  <a:srgbClr val="1A1A1A"/>
                </a:solidFill>
                <a:effectLst/>
                <a:latin typeface="Times New Roman" panose="02020603050405020304" pitchFamily="18" charset="0"/>
                <a:cs typeface="Times New Roman" panose="02020603050405020304" pitchFamily="18" charset="0"/>
              </a:rPr>
              <a:t> pada </a:t>
            </a:r>
            <a:r>
              <a:rPr lang="en-ID" sz="2000" b="0" i="0" dirty="0" err="1">
                <a:solidFill>
                  <a:srgbClr val="1A1A1A"/>
                </a:solidFill>
                <a:effectLst/>
                <a:latin typeface="Times New Roman" panose="02020603050405020304" pitchFamily="18" charset="0"/>
                <a:cs typeface="Times New Roman" panose="02020603050405020304" pitchFamily="18" charset="0"/>
              </a:rPr>
              <a:t>perangkat</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Contoh</a:t>
            </a:r>
            <a:r>
              <a:rPr lang="en-ID" sz="2000" b="0" i="0" dirty="0">
                <a:solidFill>
                  <a:srgbClr val="1A1A1A"/>
                </a:solidFill>
                <a:effectLst/>
                <a:latin typeface="Times New Roman" panose="02020603050405020304" pitchFamily="18" charset="0"/>
                <a:cs typeface="Times New Roman" panose="02020603050405020304" pitchFamily="18" charset="0"/>
              </a:rPr>
              <a:t>: Hard disk, floppy disk, USB flash disk, </a:t>
            </a:r>
            <a:r>
              <a:rPr lang="en-ID" sz="2000" b="0" i="0" dirty="0" err="1">
                <a:solidFill>
                  <a:srgbClr val="1A1A1A"/>
                </a:solidFill>
                <a:effectLst/>
                <a:latin typeface="Times New Roman" panose="02020603050405020304" pitchFamily="18" charset="0"/>
                <a:cs typeface="Times New Roman" panose="02020603050405020304" pitchFamily="18" charset="0"/>
              </a:rPr>
              <a:t>kartu</a:t>
            </a:r>
            <a:r>
              <a:rPr lang="en-ID" sz="2000" b="0" i="0" dirty="0">
                <a:solidFill>
                  <a:srgbClr val="1A1A1A"/>
                </a:solidFill>
                <a:effectLst/>
                <a:latin typeface="Times New Roman" panose="02020603050405020304" pitchFamily="18" charset="0"/>
                <a:cs typeface="Times New Roman" panose="02020603050405020304" pitchFamily="18" charset="0"/>
              </a:rPr>
              <a:t> </a:t>
            </a:r>
            <a:r>
              <a:rPr lang="en-ID" sz="2000" b="0" i="0" dirty="0" err="1">
                <a:solidFill>
                  <a:srgbClr val="1A1A1A"/>
                </a:solidFill>
                <a:effectLst/>
                <a:latin typeface="Times New Roman" panose="02020603050405020304" pitchFamily="18" charset="0"/>
                <a:cs typeface="Times New Roman" panose="02020603050405020304" pitchFamily="18" charset="0"/>
              </a:rPr>
              <a:t>memori</a:t>
            </a:r>
            <a:r>
              <a:rPr lang="en-ID" sz="2000" dirty="0">
                <a:solidFill>
                  <a:srgbClr val="1A1A1A"/>
                </a:solidFill>
                <a:latin typeface="Times New Roman" panose="02020603050405020304" pitchFamily="18" charset="0"/>
                <a:cs typeface="Times New Roman" panose="02020603050405020304" pitchFamily="18" charset="0"/>
              </a:rPr>
              <a:t> </a:t>
            </a:r>
            <a:r>
              <a:rPr lang="en-ID" sz="2000" dirty="0" err="1">
                <a:solidFill>
                  <a:srgbClr val="1A1A1A"/>
                </a:solidFill>
                <a:latin typeface="Times New Roman" panose="02020603050405020304" pitchFamily="18" charset="0"/>
                <a:cs typeface="Times New Roman" panose="02020603050405020304" pitchFamily="18" charset="0"/>
              </a:rPr>
              <a:t>dll</a:t>
            </a:r>
            <a:r>
              <a:rPr lang="en-ID" sz="2000" dirty="0">
                <a:solidFill>
                  <a:srgbClr val="1A1A1A"/>
                </a:solidFill>
                <a:latin typeface="Times New Roman" panose="02020603050405020304" pitchFamily="18" charset="0"/>
                <a:cs typeface="Times New Roman" panose="02020603050405020304" pitchFamily="18" charset="0"/>
              </a:rPr>
              <a:t>.</a:t>
            </a:r>
            <a:br>
              <a:rPr lang="en-ID" sz="1100" b="0" i="0" dirty="0">
                <a:solidFill>
                  <a:srgbClr val="1A1A1A"/>
                </a:solidFill>
                <a:effectLst/>
                <a:latin typeface="Merriweather" panose="00000500000000000000" pitchFamily="2" charset="0"/>
              </a:rPr>
            </a:br>
            <a:br>
              <a:rPr lang="en-ID" sz="2000" dirty="0">
                <a:solidFill>
                  <a:schemeClr val="tx1"/>
                </a:solidFill>
                <a:latin typeface="Times New Roman" panose="02020603050405020304" pitchFamily="18" charset="0"/>
                <a:cs typeface="Times New Roman" panose="02020603050405020304" pitchFamily="18" charset="0"/>
              </a:rPr>
            </a:b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mesin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pemrosesan</a:t>
            </a:r>
            <a:br>
              <a:rPr lang="en-ID" sz="2000" dirty="0">
                <a:solidFill>
                  <a:schemeClr val="tx1"/>
                </a:solidFill>
                <a:latin typeface="Times New Roman" panose="02020603050405020304" pitchFamily="18" charset="0"/>
                <a:cs typeface="Times New Roman" panose="02020603050405020304" pitchFamily="18" charset="0"/>
              </a:rPr>
            </a:b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Mesin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Pemrosesan</a:t>
            </a:r>
            <a:r>
              <a:rPr lang="en-ID" sz="2000" dirty="0">
                <a:solidFill>
                  <a:schemeClr val="tx1"/>
                </a:solidFill>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adalah</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alat</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dimana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instruksi</a:t>
            </a:r>
            <a:r>
              <a:rPr lang="en-ID" sz="2000" b="0" i="0" dirty="0">
                <a:solidFill>
                  <a:srgbClr val="000000"/>
                </a:solidFill>
                <a:effectLst/>
                <a:latin typeface="Times New Roman" panose="02020603050405020304" pitchFamily="18" charset="0"/>
                <a:cs typeface="Times New Roman" panose="02020603050405020304" pitchFamily="18" charset="0"/>
              </a:rPr>
              <a:t> – </a:t>
            </a:r>
            <a:r>
              <a:rPr lang="en-ID" sz="2000" b="0" i="0" dirty="0" err="1">
                <a:solidFill>
                  <a:srgbClr val="000000"/>
                </a:solidFill>
                <a:effectLst/>
                <a:latin typeface="Times New Roman" panose="02020603050405020304" pitchFamily="18" charset="0"/>
                <a:cs typeface="Times New Roman" panose="02020603050405020304" pitchFamily="18" charset="0"/>
              </a:rPr>
              <a:t>instruksi</a:t>
            </a:r>
            <a:r>
              <a:rPr lang="en-ID" sz="2000" b="0" i="0" dirty="0">
                <a:solidFill>
                  <a:srgbClr val="000000"/>
                </a:solidFill>
                <a:effectLst/>
                <a:latin typeface="Times New Roman" panose="02020603050405020304" pitchFamily="18" charset="0"/>
                <a:cs typeface="Times New Roman" panose="02020603050405020304" pitchFamily="18" charset="0"/>
              </a:rPr>
              <a:t> program </a:t>
            </a:r>
            <a:r>
              <a:rPr lang="en-ID" sz="2000" b="0" i="0" dirty="0" err="1">
                <a:solidFill>
                  <a:srgbClr val="000000"/>
                </a:solidFill>
                <a:effectLst/>
                <a:latin typeface="Times New Roman" panose="02020603050405020304" pitchFamily="18" charset="0"/>
                <a:cs typeface="Times New Roman" panose="02020603050405020304" pitchFamily="18" charset="0"/>
              </a:rPr>
              <a:t>diproses</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untuk</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mengolah</a:t>
            </a:r>
            <a:r>
              <a:rPr lang="en-ID" sz="2000" b="0" i="0" dirty="0">
                <a:solidFill>
                  <a:srgbClr val="000000"/>
                </a:solidFill>
                <a:effectLst/>
                <a:latin typeface="Times New Roman" panose="02020603050405020304" pitchFamily="18" charset="0"/>
                <a:cs typeface="Times New Roman" panose="02020603050405020304" pitchFamily="18" charset="0"/>
              </a:rPr>
              <a:t> data yang </a:t>
            </a:r>
            <a:r>
              <a:rPr lang="en-ID" sz="2000" b="0" i="0" dirty="0" err="1">
                <a:solidFill>
                  <a:srgbClr val="000000"/>
                </a:solidFill>
                <a:effectLst/>
                <a:latin typeface="Times New Roman" panose="02020603050405020304" pitchFamily="18" charset="0"/>
                <a:cs typeface="Times New Roman" panose="02020603050405020304" pitchFamily="18" charset="0"/>
              </a:rPr>
              <a:t>sudah</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dimasukkan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lewat</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Peranti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masukan</a:t>
            </a:r>
            <a:r>
              <a:rPr lang="en-ID" sz="2000" b="0" i="0" dirty="0">
                <a:solidFill>
                  <a:srgbClr val="000000"/>
                </a:solidFill>
                <a:effectLst/>
                <a:latin typeface="Times New Roman" panose="02020603050405020304" pitchFamily="18" charset="0"/>
                <a:cs typeface="Times New Roman" panose="02020603050405020304" pitchFamily="18" charset="0"/>
              </a:rPr>
              <a:t> dan </a:t>
            </a:r>
            <a:r>
              <a:rPr lang="en-ID" sz="2000" b="0" i="0" dirty="0" err="1">
                <a:solidFill>
                  <a:srgbClr val="000000"/>
                </a:solidFill>
                <a:effectLst/>
                <a:latin typeface="Times New Roman" panose="02020603050405020304" pitchFamily="18" charset="0"/>
                <a:cs typeface="Times New Roman" panose="02020603050405020304" pitchFamily="18" charset="0"/>
              </a:rPr>
              <a:t>hasilnya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akan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ditampilkan</a:t>
            </a:r>
            <a:r>
              <a:rPr lang="en-ID" sz="2000" b="0" i="0" dirty="0">
                <a:solidFill>
                  <a:srgbClr val="000000"/>
                </a:solidFill>
                <a:effectLst/>
                <a:latin typeface="Times New Roman" panose="02020603050405020304" pitchFamily="18" charset="0"/>
                <a:cs typeface="Times New Roman" panose="02020603050405020304" pitchFamily="18" charset="0"/>
              </a:rPr>
              <a:t> di </a:t>
            </a:r>
            <a:r>
              <a:rPr lang="en-ID" sz="2000" b="0" i="0" dirty="0" err="1">
                <a:solidFill>
                  <a:srgbClr val="000000"/>
                </a:solidFill>
                <a:effectLst/>
                <a:latin typeface="Times New Roman" panose="02020603050405020304" pitchFamily="18" charset="0"/>
                <a:cs typeface="Times New Roman" panose="02020603050405020304" pitchFamily="18" charset="0"/>
              </a:rPr>
              <a:t>Peranti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keluaran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Saat</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komputer</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berjalan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terdapat</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banyak</a:t>
            </a:r>
            <a:r>
              <a:rPr lang="en-ID" sz="2000" b="0" i="0" dirty="0">
                <a:solidFill>
                  <a:srgbClr val="000000"/>
                </a:solidFill>
                <a:effectLst/>
                <a:latin typeface="Times New Roman" panose="02020603050405020304" pitchFamily="18" charset="0"/>
                <a:cs typeface="Times New Roman" panose="02020603050405020304" pitchFamily="18" charset="0"/>
              </a:rPr>
              <a:t> proses yang </a:t>
            </a:r>
            <a:r>
              <a:rPr lang="en-ID" sz="2000" b="0" i="0" dirty="0" err="1">
                <a:solidFill>
                  <a:srgbClr val="000000"/>
                </a:solidFill>
                <a:effectLst/>
                <a:latin typeface="Times New Roman" panose="02020603050405020304" pitchFamily="18" charset="0"/>
                <a:cs typeface="Times New Roman" panose="02020603050405020304" pitchFamily="18" charset="0"/>
              </a:rPr>
              <a:t>berjalan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secara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bersamaan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Contoh</a:t>
            </a:r>
            <a:r>
              <a:rPr lang="en-ID" sz="2000" dirty="0">
                <a:solidFill>
                  <a:srgbClr val="000000"/>
                </a:solidFill>
                <a:latin typeface="Times New Roman" panose="02020603050405020304" pitchFamily="18" charset="0"/>
                <a:cs typeface="Times New Roman" panose="02020603050405020304" pitchFamily="18" charset="0"/>
              </a:rPr>
              <a:t>: CPU</a:t>
            </a:r>
            <a:br>
              <a:rPr lang="en-ID" sz="2000"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endParaRPr lang="en-ID" sz="2000" dirty="0"/>
          </a:p>
        </p:txBody>
      </p:sp>
    </p:spTree>
    <p:extLst>
      <p:ext uri="{BB962C8B-B14F-4D97-AF65-F5344CB8AC3E}">
        <p14:creationId xmlns:p14="http://schemas.microsoft.com/office/powerpoint/2010/main" val="202136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D2B7-7B0B-B952-877F-CDAC6098527A}"/>
              </a:ext>
            </a:extLst>
          </p:cNvPr>
          <p:cNvSpPr>
            <a:spLocks noGrp="1"/>
          </p:cNvSpPr>
          <p:nvPr>
            <p:ph type="title"/>
          </p:nvPr>
        </p:nvSpPr>
        <p:spPr>
          <a:xfrm>
            <a:off x="677333" y="609600"/>
            <a:ext cx="9043441" cy="5791200"/>
          </a:xfrm>
        </p:spPr>
        <p:txBody>
          <a:bodyPr>
            <a:normAutofit fontScale="90000"/>
          </a:bodyPr>
          <a:lstStyle/>
          <a:p>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Komponen</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b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Terdiri</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Komponen</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yaitu</a:t>
            </a:r>
            <a:b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Perangkat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keras</a:t>
            </a:r>
            <a:r>
              <a:rPr lang="en-ID" sz="2000" dirty="0">
                <a:solidFill>
                  <a:schemeClr val="tx1"/>
                </a:solidFill>
                <a:latin typeface="Times New Roman" panose="02020603050405020304" pitchFamily="18" charset="0"/>
                <a:cs typeface="Times New Roman" panose="02020603050405020304" pitchFamily="18" charset="0"/>
              </a:rPr>
              <a:t> (hardware)</a:t>
            </a:r>
            <a:br>
              <a:rPr lang="en-ID" sz="2000" dirty="0">
                <a:solidFill>
                  <a:schemeClr val="tx1"/>
                </a:solidFill>
                <a:latin typeface="Times New Roman" panose="02020603050405020304" pitchFamily="18" charset="0"/>
                <a:cs typeface="Times New Roman" panose="02020603050405020304" pitchFamily="18" charset="0"/>
              </a:rPr>
            </a:br>
            <a:r>
              <a:rPr lang="en-ID" sz="2000" dirty="0" err="1">
                <a:solidFill>
                  <a:schemeClr val="tx1"/>
                </a:solidFill>
                <a:latin typeface="Times New Roman" panose="02020603050405020304" pitchFamily="18" charset="0"/>
                <a:cs typeface="Times New Roman" panose="02020603050405020304" pitchFamily="18" charset="0"/>
              </a:rPr>
              <a:t>adalah</a:t>
            </a:r>
            <a:r>
              <a:rPr lang="en-ID" sz="2000" dirty="0">
                <a:solidFill>
                  <a:schemeClr val="tx1"/>
                </a:solidFill>
                <a:latin typeface="Times New Roman" panose="02020603050405020304" pitchFamily="18" charset="0"/>
                <a:cs typeface="Times New Roman" panose="02020603050405020304" pitchFamily="18" charset="0"/>
              </a:rPr>
              <a:t> salah </a:t>
            </a:r>
            <a:r>
              <a:rPr lang="en-ID" sz="2000" dirty="0" err="1">
                <a:solidFill>
                  <a:schemeClr val="tx1"/>
                </a:solidFill>
                <a:latin typeface="Times New Roman" panose="02020603050405020304" pitchFamily="18" charset="0"/>
                <a:cs typeface="Times New Roman" panose="02020603050405020304" pitchFamily="18" charset="0"/>
              </a:rPr>
              <a:t>satu</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komponen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dari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sebuah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komputer</a:t>
            </a:r>
            <a:r>
              <a:rPr lang="en-ID" sz="2000" dirty="0">
                <a:solidFill>
                  <a:schemeClr val="tx1"/>
                </a:solidFill>
                <a:latin typeface="Times New Roman" panose="02020603050405020304" pitchFamily="18" charset="0"/>
                <a:cs typeface="Times New Roman" panose="02020603050405020304" pitchFamily="18" charset="0"/>
              </a:rPr>
              <a:t> yang </a:t>
            </a:r>
            <a:r>
              <a:rPr lang="en-ID" sz="2000" dirty="0" err="1">
                <a:solidFill>
                  <a:schemeClr val="tx1"/>
                </a:solidFill>
                <a:latin typeface="Times New Roman" panose="02020603050405020304" pitchFamily="18" charset="0"/>
                <a:cs typeface="Times New Roman" panose="02020603050405020304" pitchFamily="18" charset="0"/>
              </a:rPr>
              <a:t>sifat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alat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nya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bisa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dilihat</a:t>
            </a:r>
            <a:r>
              <a:rPr lang="en-ID" sz="2000" dirty="0">
                <a:solidFill>
                  <a:schemeClr val="tx1"/>
                </a:solidFill>
                <a:latin typeface="Times New Roman" panose="02020603050405020304" pitchFamily="18" charset="0"/>
                <a:cs typeface="Times New Roman" panose="02020603050405020304" pitchFamily="18" charset="0"/>
              </a:rPr>
              <a:t> dan </a:t>
            </a:r>
            <a:r>
              <a:rPr lang="en-ID" sz="2000" dirty="0" err="1">
                <a:solidFill>
                  <a:schemeClr val="tx1"/>
                </a:solidFill>
                <a:latin typeface="Times New Roman" panose="02020603050405020304" pitchFamily="18" charset="0"/>
                <a:cs typeface="Times New Roman" panose="02020603050405020304" pitchFamily="18" charset="0"/>
              </a:rPr>
              <a:t>diraba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secara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langsung</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atau</a:t>
            </a:r>
            <a:r>
              <a:rPr lang="en-ID" sz="2000" dirty="0">
                <a:solidFill>
                  <a:schemeClr val="tx1"/>
                </a:solidFill>
                <a:latin typeface="Times New Roman" panose="02020603050405020304" pitchFamily="18" charset="0"/>
                <a:cs typeface="Times New Roman" panose="02020603050405020304" pitchFamily="18" charset="0"/>
              </a:rPr>
              <a:t> yang </a:t>
            </a:r>
            <a:r>
              <a:rPr lang="en-ID" sz="2000" dirty="0" err="1">
                <a:solidFill>
                  <a:schemeClr val="tx1"/>
                </a:solidFill>
                <a:latin typeface="Times New Roman" panose="02020603050405020304" pitchFamily="18" charset="0"/>
                <a:cs typeface="Times New Roman" panose="02020603050405020304" pitchFamily="18" charset="0"/>
              </a:rPr>
              <a:t>berbentuk</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nyata</a:t>
            </a:r>
            <a:r>
              <a:rPr lang="en-ID" sz="2000" dirty="0">
                <a:solidFill>
                  <a:schemeClr val="tx1"/>
                </a:solidFill>
                <a:latin typeface="Times New Roman" panose="02020603050405020304" pitchFamily="18" charset="0"/>
                <a:cs typeface="Times New Roman" panose="02020603050405020304" pitchFamily="18" charset="0"/>
              </a:rPr>
              <a:t>, yang </a:t>
            </a:r>
            <a:r>
              <a:rPr lang="en-ID" sz="2000" dirty="0" err="1">
                <a:solidFill>
                  <a:schemeClr val="tx1"/>
                </a:solidFill>
                <a:latin typeface="Times New Roman" panose="02020603050405020304" pitchFamily="18" charset="0"/>
                <a:cs typeface="Times New Roman" panose="02020603050405020304" pitchFamily="18" charset="0"/>
              </a:rPr>
              <a:t>berfungsi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untuk</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mendukung</a:t>
            </a:r>
            <a:r>
              <a:rPr lang="en-ID" sz="2000" dirty="0">
                <a:solidFill>
                  <a:schemeClr val="tx1"/>
                </a:solidFill>
                <a:latin typeface="Times New Roman" panose="02020603050405020304" pitchFamily="18" charset="0"/>
                <a:cs typeface="Times New Roman" panose="02020603050405020304" pitchFamily="18" charset="0"/>
              </a:rPr>
              <a:t> proses </a:t>
            </a:r>
            <a:r>
              <a:rPr lang="en-ID" sz="2000" dirty="0" err="1">
                <a:solidFill>
                  <a:schemeClr val="tx1"/>
                </a:solidFill>
                <a:latin typeface="Times New Roman" panose="02020603050405020304" pitchFamily="18" charset="0"/>
                <a:cs typeface="Times New Roman" panose="02020603050405020304" pitchFamily="18" charset="0"/>
              </a:rPr>
              <a:t>komputerisasi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Menurut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fungsinya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dibagi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menjadi</a:t>
            </a:r>
            <a:r>
              <a:rPr lang="en-ID" sz="2000" dirty="0">
                <a:solidFill>
                  <a:schemeClr val="tx1"/>
                </a:solidFill>
                <a:latin typeface="Times New Roman" panose="02020603050405020304" pitchFamily="18" charset="0"/>
                <a:cs typeface="Times New Roman" panose="02020603050405020304" pitchFamily="18" charset="0"/>
              </a:rPr>
              <a:t> 4 </a:t>
            </a:r>
            <a:r>
              <a:rPr lang="en-ID" sz="2000" dirty="0" err="1">
                <a:solidFill>
                  <a:schemeClr val="tx1"/>
                </a:solidFill>
                <a:latin typeface="Times New Roman" panose="02020603050405020304" pitchFamily="18" charset="0"/>
                <a:cs typeface="Times New Roman" panose="02020603050405020304" pitchFamily="18" charset="0"/>
              </a:rPr>
              <a:t>yaitu</a:t>
            </a:r>
            <a:r>
              <a:rPr lang="en-ID" sz="2000" dirty="0">
                <a:solidFill>
                  <a:schemeClr val="tx1"/>
                </a:solidFill>
                <a:latin typeface="Times New Roman" panose="02020603050405020304" pitchFamily="18" charset="0"/>
                <a:cs typeface="Times New Roman" panose="02020603050405020304" pitchFamily="18" charset="0"/>
              </a:rPr>
              <a:t> Input Device, Output Device, Process Device, Storage Device.</a:t>
            </a:r>
            <a:br>
              <a:rPr lang="en-ID" sz="2000"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Perangkat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lunak</a:t>
            </a:r>
            <a:r>
              <a:rPr lang="en-ID" sz="2000" dirty="0">
                <a:solidFill>
                  <a:schemeClr val="tx1"/>
                </a:solidFill>
                <a:latin typeface="Times New Roman" panose="02020603050405020304" pitchFamily="18" charset="0"/>
                <a:cs typeface="Times New Roman" panose="02020603050405020304" pitchFamily="18" charset="0"/>
              </a:rPr>
              <a:t> (software)</a:t>
            </a:r>
            <a:br>
              <a:rPr lang="en-ID" sz="2000" dirty="0">
                <a:solidFill>
                  <a:schemeClr val="tx1"/>
                </a:solidFill>
                <a:latin typeface="Times New Roman" panose="02020603050405020304" pitchFamily="18" charset="0"/>
                <a:cs typeface="Times New Roman" panose="02020603050405020304" pitchFamily="18" charset="0"/>
              </a:rPr>
            </a:br>
            <a:r>
              <a:rPr lang="en-ID" sz="2000" dirty="0" err="1">
                <a:solidFill>
                  <a:schemeClr val="tx1"/>
                </a:solidFill>
                <a:latin typeface="Times New Roman" panose="02020603050405020304" pitchFamily="18" charset="0"/>
                <a:cs typeface="Times New Roman" panose="02020603050405020304" pitchFamily="18" charset="0"/>
              </a:rPr>
              <a:t>merupakan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serangkaian</a:t>
            </a:r>
            <a:r>
              <a:rPr lang="en-ID" sz="2000" dirty="0">
                <a:solidFill>
                  <a:schemeClr val="tx1"/>
                </a:solidFill>
                <a:latin typeface="Times New Roman" panose="02020603050405020304" pitchFamily="18" charset="0"/>
                <a:cs typeface="Times New Roman" panose="02020603050405020304" pitchFamily="18" charset="0"/>
              </a:rPr>
              <a:t> program yang </a:t>
            </a:r>
            <a:r>
              <a:rPr lang="en-ID" sz="2000" dirty="0" err="1">
                <a:solidFill>
                  <a:schemeClr val="tx1"/>
                </a:solidFill>
                <a:latin typeface="Times New Roman" panose="02020603050405020304" pitchFamily="18" charset="0"/>
                <a:cs typeface="Times New Roman" panose="02020603050405020304" pitchFamily="18" charset="0"/>
              </a:rPr>
              <a:t>mengontrol</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operasi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dari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sistem</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komputer</a:t>
            </a:r>
            <a:r>
              <a:rPr lang="en-ID" sz="2000" dirty="0">
                <a:solidFill>
                  <a:schemeClr val="tx1"/>
                </a:solidFill>
                <a:latin typeface="Times New Roman" panose="02020603050405020304" pitchFamily="18" charset="0"/>
                <a:cs typeface="Times New Roman" panose="02020603050405020304" pitchFamily="18" charset="0"/>
              </a:rPr>
              <a:t>. Juga </a:t>
            </a:r>
            <a:r>
              <a:rPr lang="en-ID" sz="2000" dirty="0" err="1">
                <a:solidFill>
                  <a:schemeClr val="tx1"/>
                </a:solidFill>
                <a:latin typeface="Times New Roman" panose="02020603050405020304" pitchFamily="18" charset="0"/>
                <a:cs typeface="Times New Roman" panose="02020603050405020304" pitchFamily="18" charset="0"/>
              </a:rPr>
              <a:t>merupakan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rangkaian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prosedur</a:t>
            </a:r>
            <a:r>
              <a:rPr lang="en-ID" sz="2000" dirty="0">
                <a:solidFill>
                  <a:schemeClr val="tx1"/>
                </a:solidFill>
                <a:latin typeface="Times New Roman" panose="02020603050405020304" pitchFamily="18" charset="0"/>
                <a:cs typeface="Times New Roman" panose="02020603050405020304" pitchFamily="18" charset="0"/>
              </a:rPr>
              <a:t> dan </a:t>
            </a:r>
            <a:r>
              <a:rPr lang="en-ID" sz="2000" dirty="0" err="1">
                <a:solidFill>
                  <a:schemeClr val="tx1"/>
                </a:solidFill>
                <a:latin typeface="Times New Roman" panose="02020603050405020304" pitchFamily="18" charset="0"/>
                <a:cs typeface="Times New Roman" panose="02020603050405020304" pitchFamily="18" charset="0"/>
              </a:rPr>
              <a:t>dokumentasi</a:t>
            </a:r>
            <a:r>
              <a:rPr lang="en-ID" sz="2000" dirty="0">
                <a:solidFill>
                  <a:schemeClr val="tx1"/>
                </a:solidFill>
                <a:latin typeface="Times New Roman" panose="02020603050405020304" pitchFamily="18" charset="0"/>
                <a:cs typeface="Times New Roman" panose="02020603050405020304" pitchFamily="18" charset="0"/>
              </a:rPr>
              <a:t> program yang </a:t>
            </a:r>
            <a:r>
              <a:rPr lang="en-ID" sz="2000" dirty="0" err="1">
                <a:solidFill>
                  <a:schemeClr val="tx1"/>
                </a:solidFill>
                <a:latin typeface="Times New Roman" panose="02020603050405020304" pitchFamily="18" charset="0"/>
                <a:cs typeface="Times New Roman" panose="02020603050405020304" pitchFamily="18" charset="0"/>
              </a:rPr>
              <a:t>berfungsi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untuk</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menyelesaikan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masalah</a:t>
            </a:r>
            <a:r>
              <a:rPr lang="en-ID" sz="2000" dirty="0">
                <a:solidFill>
                  <a:schemeClr val="tx1"/>
                </a:solidFill>
                <a:latin typeface="Times New Roman" panose="02020603050405020304" pitchFamily="18" charset="0"/>
                <a:cs typeface="Times New Roman" panose="02020603050405020304" pitchFamily="18" charset="0"/>
              </a:rPr>
              <a:t> yang </a:t>
            </a:r>
            <a:r>
              <a:rPr lang="en-ID" sz="2000" dirty="0" err="1">
                <a:solidFill>
                  <a:schemeClr val="tx1"/>
                </a:solidFill>
                <a:latin typeface="Times New Roman" panose="02020603050405020304" pitchFamily="18" charset="0"/>
                <a:cs typeface="Times New Roman" panose="02020603050405020304" pitchFamily="18" charset="0"/>
              </a:rPr>
              <a:t>dikehendaki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Seperti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sistem</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operasi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bahasa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pemrograman</a:t>
            </a:r>
            <a:r>
              <a:rPr lang="en-ID" sz="2000" dirty="0">
                <a:solidFill>
                  <a:schemeClr val="tx1"/>
                </a:solidFill>
                <a:latin typeface="Times New Roman" panose="02020603050405020304" pitchFamily="18" charset="0"/>
                <a:cs typeface="Times New Roman" panose="02020603050405020304" pitchFamily="18" charset="0"/>
              </a:rPr>
              <a:t>, program </a:t>
            </a:r>
            <a:r>
              <a:rPr lang="en-ID" sz="2000" dirty="0" err="1">
                <a:solidFill>
                  <a:schemeClr val="tx1"/>
                </a:solidFill>
                <a:latin typeface="Times New Roman" panose="02020603050405020304" pitchFamily="18" charset="0"/>
                <a:cs typeface="Times New Roman" panose="02020603050405020304" pitchFamily="18" charset="0"/>
              </a:rPr>
              <a:t>utility,dan</a:t>
            </a:r>
            <a:r>
              <a:rPr lang="en-ID" sz="2000" dirty="0">
                <a:solidFill>
                  <a:schemeClr val="tx1"/>
                </a:solidFill>
                <a:latin typeface="Times New Roman" panose="02020603050405020304" pitchFamily="18" charset="0"/>
                <a:cs typeface="Times New Roman" panose="02020603050405020304" pitchFamily="18" charset="0"/>
              </a:rPr>
              <a:t> program </a:t>
            </a:r>
            <a:r>
              <a:rPr lang="en-ID" sz="2000" dirty="0" err="1">
                <a:solidFill>
                  <a:schemeClr val="tx1"/>
                </a:solidFill>
                <a:latin typeface="Times New Roman" panose="02020603050405020304" pitchFamily="18" charset="0"/>
                <a:cs typeface="Times New Roman" panose="02020603050405020304" pitchFamily="18" charset="0"/>
              </a:rPr>
              <a:t>aplikasi</a:t>
            </a:r>
            <a:r>
              <a:rPr lang="en-ID" sz="2000" dirty="0">
                <a:solidFill>
                  <a:schemeClr val="tx1"/>
                </a:solidFill>
                <a:latin typeface="Times New Roman" panose="02020603050405020304" pitchFamily="18" charset="0"/>
                <a:cs typeface="Times New Roman" panose="02020603050405020304" pitchFamily="18" charset="0"/>
              </a:rPr>
              <a:t>.</a:t>
            </a:r>
            <a:br>
              <a:rPr lang="en-ID" sz="2000" dirty="0">
                <a:solidFill>
                  <a:schemeClr val="tx1"/>
                </a:solidFill>
                <a:latin typeface="Times New Roman" panose="02020603050405020304" pitchFamily="18" charset="0"/>
                <a:cs typeface="Times New Roman" panose="02020603050405020304" pitchFamily="18" charset="0"/>
              </a:rPr>
            </a:br>
            <a:br>
              <a:rPr lang="en-ID" sz="2000" dirty="0">
                <a:solidFill>
                  <a:schemeClr val="tx1"/>
                </a:solidFill>
                <a:latin typeface="Times New Roman" panose="02020603050405020304" pitchFamily="18" charset="0"/>
                <a:cs typeface="Times New Roman" panose="02020603050405020304" pitchFamily="18" charset="0"/>
              </a:rPr>
            </a:br>
            <a:r>
              <a:rPr lang="en-ID" sz="2000" dirty="0">
                <a:solidFill>
                  <a:schemeClr val="tx1"/>
                </a:solidFill>
                <a:latin typeface="Times New Roman" panose="02020603050405020304" pitchFamily="18" charset="0"/>
                <a:cs typeface="Times New Roman" panose="02020603050405020304" pitchFamily="18" charset="0"/>
              </a:rPr>
              <a:t>* Orang (</a:t>
            </a:r>
            <a:r>
              <a:rPr lang="en-ID" sz="2000" dirty="0" err="1">
                <a:solidFill>
                  <a:schemeClr val="tx1"/>
                </a:solidFill>
                <a:latin typeface="Times New Roman" panose="02020603050405020304" pitchFamily="18" charset="0"/>
                <a:cs typeface="Times New Roman" panose="02020603050405020304" pitchFamily="18" charset="0"/>
              </a:rPr>
              <a:t>brainware</a:t>
            </a:r>
            <a:r>
              <a:rPr lang="en-ID" sz="2000" dirty="0">
                <a:solidFill>
                  <a:schemeClr val="tx1"/>
                </a:solidFill>
                <a:latin typeface="Times New Roman" panose="02020603050405020304" pitchFamily="18" charset="0"/>
                <a:cs typeface="Times New Roman" panose="02020603050405020304" pitchFamily="18" charset="0"/>
              </a:rPr>
              <a:t>)</a:t>
            </a:r>
            <a:br>
              <a:rPr lang="en-ID" sz="2000" dirty="0">
                <a:solidFill>
                  <a:schemeClr val="tx1"/>
                </a:solidFill>
                <a:latin typeface="Times New Roman" panose="02020603050405020304" pitchFamily="18" charset="0"/>
                <a:cs typeface="Times New Roman" panose="02020603050405020304" pitchFamily="18" charset="0"/>
              </a:rPr>
            </a:br>
            <a:r>
              <a:rPr lang="en-ID" sz="2000" dirty="0" err="1">
                <a:solidFill>
                  <a:schemeClr val="tx1"/>
                </a:solidFill>
                <a:latin typeface="Times New Roman" panose="02020603050405020304" pitchFamily="18" charset="0"/>
                <a:cs typeface="Times New Roman" panose="02020603050405020304" pitchFamily="18" charset="0"/>
              </a:rPr>
              <a:t>setiap</a:t>
            </a:r>
            <a:r>
              <a:rPr lang="en-ID" sz="2000" dirty="0">
                <a:solidFill>
                  <a:schemeClr val="tx1"/>
                </a:solidFill>
                <a:latin typeface="Times New Roman" panose="02020603050405020304" pitchFamily="18" charset="0"/>
                <a:cs typeface="Times New Roman" panose="02020603050405020304" pitchFamily="18" charset="0"/>
              </a:rPr>
              <a:t> orang yang </a:t>
            </a:r>
            <a:r>
              <a:rPr lang="en-ID" sz="2000" dirty="0" err="1">
                <a:solidFill>
                  <a:schemeClr val="tx1"/>
                </a:solidFill>
                <a:latin typeface="Times New Roman" panose="02020603050405020304" pitchFamily="18" charset="0"/>
                <a:cs typeface="Times New Roman" panose="02020603050405020304" pitchFamily="18" charset="0"/>
              </a:rPr>
              <a:t>terlibat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dalam</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kegiatan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pemanfaatan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komputer</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atau</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sistem</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pengolahan</a:t>
            </a:r>
            <a:r>
              <a:rPr lang="en-ID" sz="2000" dirty="0">
                <a:solidFill>
                  <a:schemeClr val="tx1"/>
                </a:solidFill>
                <a:latin typeface="Times New Roman" panose="02020603050405020304" pitchFamily="18" charset="0"/>
                <a:cs typeface="Times New Roman" panose="02020603050405020304" pitchFamily="18" charset="0"/>
              </a:rPr>
              <a:t> data. </a:t>
            </a:r>
            <a:r>
              <a:rPr lang="en-ID" sz="2000" dirty="0" err="1">
                <a:solidFill>
                  <a:schemeClr val="tx1"/>
                </a:solidFill>
                <a:latin typeface="Times New Roman" panose="02020603050405020304" pitchFamily="18" charset="0"/>
                <a:cs typeface="Times New Roman" panose="02020603050405020304" pitchFamily="18" charset="0"/>
              </a:rPr>
              <a:t>Brainware</a:t>
            </a:r>
            <a:r>
              <a:rPr lang="en-ID" sz="2000" dirty="0">
                <a:solidFill>
                  <a:schemeClr val="tx1"/>
                </a:solidFill>
                <a:latin typeface="Times New Roman" panose="02020603050405020304" pitchFamily="18" charset="0"/>
                <a:cs typeface="Times New Roman" panose="02020603050405020304" pitchFamily="18" charset="0"/>
              </a:rPr>
              <a:t> juga </a:t>
            </a:r>
            <a:r>
              <a:rPr lang="en-ID" sz="2000" dirty="0" err="1">
                <a:solidFill>
                  <a:schemeClr val="tx1"/>
                </a:solidFill>
                <a:latin typeface="Times New Roman" panose="02020603050405020304" pitchFamily="18" charset="0"/>
                <a:cs typeface="Times New Roman" panose="02020603050405020304" pitchFamily="18" charset="0"/>
              </a:rPr>
              <a:t>dapat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diartikan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sebagai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perangkat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intelektual</a:t>
            </a:r>
            <a:r>
              <a:rPr lang="en-ID" sz="2000" dirty="0">
                <a:solidFill>
                  <a:schemeClr val="tx1"/>
                </a:solidFill>
                <a:latin typeface="Times New Roman" panose="02020603050405020304" pitchFamily="18" charset="0"/>
                <a:cs typeface="Times New Roman" panose="02020603050405020304" pitchFamily="18" charset="0"/>
              </a:rPr>
              <a:t> yang </a:t>
            </a:r>
            <a:r>
              <a:rPr lang="en-ID" sz="2000" dirty="0" err="1">
                <a:solidFill>
                  <a:schemeClr val="tx1"/>
                </a:solidFill>
                <a:latin typeface="Times New Roman" panose="02020603050405020304" pitchFamily="18" charset="0"/>
                <a:cs typeface="Times New Roman" panose="02020603050405020304" pitchFamily="18" charset="0"/>
              </a:rPr>
              <a:t>mengoperasikan</a:t>
            </a:r>
            <a:r>
              <a:rPr lang="en-ID" sz="2000" dirty="0">
                <a:solidFill>
                  <a:schemeClr val="tx1"/>
                </a:solidFill>
                <a:latin typeface="Times New Roman" panose="02020603050405020304" pitchFamily="18" charset="0"/>
                <a:cs typeface="Times New Roman" panose="02020603050405020304" pitchFamily="18" charset="0"/>
              </a:rPr>
              <a:t> dan </a:t>
            </a:r>
            <a:r>
              <a:rPr lang="en-ID" sz="2000" dirty="0" err="1">
                <a:solidFill>
                  <a:schemeClr val="tx1"/>
                </a:solidFill>
                <a:latin typeface="Times New Roman" panose="02020603050405020304" pitchFamily="18" charset="0"/>
                <a:cs typeface="Times New Roman" panose="02020603050405020304" pitchFamily="18" charset="0"/>
              </a:rPr>
              <a:t>mengeksplorasi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kemampuan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dari</a:t>
            </a:r>
            <a:r>
              <a:rPr lang="en-ID" sz="2000" dirty="0">
                <a:solidFill>
                  <a:schemeClr val="tx1"/>
                </a:solidFill>
                <a:latin typeface="Times New Roman" panose="02020603050405020304" pitchFamily="18" charset="0"/>
                <a:cs typeface="Times New Roman" panose="02020603050405020304" pitchFamily="18" charset="0"/>
              </a:rPr>
              <a:t> hardware </a:t>
            </a:r>
            <a:r>
              <a:rPr lang="en-ID" sz="2000" dirty="0" err="1">
                <a:solidFill>
                  <a:schemeClr val="tx1"/>
                </a:solidFill>
                <a:latin typeface="Times New Roman" panose="02020603050405020304" pitchFamily="18" charset="0"/>
                <a:cs typeface="Times New Roman" panose="02020603050405020304" pitchFamily="18" charset="0"/>
              </a:rPr>
              <a:t>komputer</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maupun</a:t>
            </a:r>
            <a:r>
              <a:rPr lang="en-ID" sz="2000" dirty="0">
                <a:solidFill>
                  <a:schemeClr val="tx1"/>
                </a:solidFill>
                <a:latin typeface="Times New Roman" panose="02020603050405020304" pitchFamily="18" charset="0"/>
                <a:cs typeface="Times New Roman" panose="02020603050405020304" pitchFamily="18" charset="0"/>
              </a:rPr>
              <a:t> software </a:t>
            </a:r>
            <a:r>
              <a:rPr lang="en-ID" sz="2000" dirty="0" err="1">
                <a:solidFill>
                  <a:schemeClr val="tx1"/>
                </a:solidFill>
                <a:latin typeface="Times New Roman" panose="02020603050405020304" pitchFamily="18" charset="0"/>
                <a:cs typeface="Times New Roman" panose="02020603050405020304" pitchFamily="18" charset="0"/>
              </a:rPr>
              <a:t>komputer</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Contoh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Analis</a:t>
            </a:r>
            <a:r>
              <a:rPr lang="en-ID" sz="2000" dirty="0">
                <a:solidFill>
                  <a:schemeClr val="tx1"/>
                </a:solidFill>
                <a:latin typeface="Times New Roman" panose="02020603050405020304" pitchFamily="18" charset="0"/>
                <a:cs typeface="Times New Roman" panose="02020603050405020304" pitchFamily="18" charset="0"/>
              </a:rPr>
              <a:t> System, </a:t>
            </a:r>
            <a:r>
              <a:rPr lang="en-ID" sz="2000" dirty="0" err="1">
                <a:solidFill>
                  <a:schemeClr val="tx1"/>
                </a:solidFill>
                <a:latin typeface="Times New Roman" panose="02020603050405020304" pitchFamily="18" charset="0"/>
                <a:cs typeface="Times New Roman" panose="02020603050405020304" pitchFamily="18" charset="0"/>
              </a:rPr>
              <a:t>Pengelola</a:t>
            </a:r>
            <a:r>
              <a:rPr lang="en-ID" sz="2000" dirty="0">
                <a:solidFill>
                  <a:schemeClr val="tx1"/>
                </a:solidFill>
                <a:latin typeface="Times New Roman" panose="02020603050405020304" pitchFamily="18" charset="0"/>
                <a:cs typeface="Times New Roman" panose="02020603050405020304" pitchFamily="18" charset="0"/>
              </a:rPr>
              <a:t> Database, </a:t>
            </a:r>
            <a:r>
              <a:rPr lang="en-ID" sz="2000" dirty="0" err="1">
                <a:solidFill>
                  <a:schemeClr val="tx1"/>
                </a:solidFill>
                <a:latin typeface="Times New Roman" panose="02020603050405020304" pitchFamily="18" charset="0"/>
                <a:cs typeface="Times New Roman" panose="02020603050405020304" pitchFamily="18" charset="0"/>
              </a:rPr>
              <a:t>Spesialis</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Jaringan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Programer</a:t>
            </a:r>
            <a:r>
              <a:rPr lang="en-ID" sz="2000" dirty="0">
                <a:solidFill>
                  <a:schemeClr val="tx1"/>
                </a:solidFill>
                <a:latin typeface="Times New Roman" panose="02020603050405020304" pitchFamily="18" charset="0"/>
                <a:cs typeface="Times New Roman" panose="02020603050405020304" pitchFamily="18" charset="0"/>
              </a:rPr>
              <a:t>, Operator dan </a:t>
            </a:r>
            <a:r>
              <a:rPr lang="en-ID" sz="2000" dirty="0" err="1">
                <a:solidFill>
                  <a:schemeClr val="tx1"/>
                </a:solidFill>
                <a:latin typeface="Times New Roman" panose="02020603050405020304" pitchFamily="18" charset="0"/>
                <a:cs typeface="Times New Roman" panose="02020603050405020304" pitchFamily="18" charset="0"/>
              </a:rPr>
              <a:t>teknisi</a:t>
            </a:r>
            <a:r>
              <a:rPr lang="en-ID" sz="2000" dirty="0">
                <a:solidFill>
                  <a:schemeClr val="tx1"/>
                </a:solidFill>
                <a:latin typeface="Times New Roman" panose="02020603050405020304" pitchFamily="18" charset="0"/>
                <a:cs typeface="Times New Roman" panose="02020603050405020304" pitchFamily="18" charset="0"/>
              </a:rPr>
              <a:t>.</a:t>
            </a:r>
            <a:br>
              <a:rPr lang="en-ID" sz="2000" dirty="0">
                <a:solidFill>
                  <a:schemeClr val="tx1"/>
                </a:solidFill>
                <a:latin typeface="Times New Roman" panose="02020603050405020304" pitchFamily="18" charset="0"/>
                <a:cs typeface="Times New Roman" panose="02020603050405020304" pitchFamily="18" charset="0"/>
              </a:rPr>
            </a:br>
            <a:endParaRPr lang="en-ID"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19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50AC-62EC-04BF-C062-66BDE25C9C05}"/>
              </a:ext>
            </a:extLst>
          </p:cNvPr>
          <p:cNvSpPr>
            <a:spLocks noGrp="1"/>
          </p:cNvSpPr>
          <p:nvPr>
            <p:ph type="title"/>
          </p:nvPr>
        </p:nvSpPr>
        <p:spPr>
          <a:xfrm>
            <a:off x="677333" y="609599"/>
            <a:ext cx="9324795" cy="6030352"/>
          </a:xfrm>
        </p:spPr>
        <p:txBody>
          <a:bodyPr>
            <a:normAutofit fontScale="90000"/>
          </a:bodyPr>
          <a:lstStyle/>
          <a:p>
            <a:pPr algn="l"/>
            <a:r>
              <a:rPr lang="en-ID"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27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Klasifikasi</a:t>
            </a:r>
            <a:r>
              <a:rPr lang="en-US"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b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macam</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klasifikasi</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yaitu</a:t>
            </a:r>
            <a:b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sistem</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teknologi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informasi</a:t>
            </a:r>
            <a:r>
              <a:rPr lang="en-ID" sz="2200" b="0" i="0" dirty="0">
                <a:solidFill>
                  <a:srgbClr val="1A1A1A"/>
                </a:solidFill>
                <a:effectLst/>
                <a:latin typeface="Times New Roman" panose="02020603050405020304" pitchFamily="18" charset="0"/>
                <a:cs typeface="Times New Roman" panose="02020603050405020304" pitchFamily="18" charset="0"/>
              </a:rPr>
              <a:t> yang </a:t>
            </a:r>
            <a:r>
              <a:rPr lang="en-ID" sz="2200" b="0" i="0" dirty="0" err="1">
                <a:solidFill>
                  <a:srgbClr val="1A1A1A"/>
                </a:solidFill>
                <a:effectLst/>
                <a:latin typeface="Times New Roman" panose="02020603050405020304" pitchFamily="18" charset="0"/>
                <a:cs typeface="Times New Roman" panose="02020603050405020304" pitchFamily="18" charset="0"/>
              </a:rPr>
              <a:t>melekat</a:t>
            </a:r>
            <a:r>
              <a:rPr lang="en-ID" sz="2200" b="0" i="0" dirty="0">
                <a:solidFill>
                  <a:srgbClr val="1A1A1A"/>
                </a:solidFill>
                <a:effectLst/>
                <a:latin typeface="Times New Roman" panose="02020603050405020304" pitchFamily="18" charset="0"/>
                <a:cs typeface="Times New Roman" panose="02020603050405020304" pitchFamily="18" charset="0"/>
              </a:rPr>
              <a:t> (embedded IT system)</a:t>
            </a:r>
            <a:br>
              <a:rPr lang="en-ID" sz="2200" b="0" i="0" dirty="0">
                <a:solidFill>
                  <a:srgbClr val="1A1A1A"/>
                </a:solidFill>
                <a:effectLst/>
                <a:latin typeface="Times New Roman" panose="02020603050405020304" pitchFamily="18" charset="0"/>
                <a:cs typeface="Times New Roman" panose="02020603050405020304" pitchFamily="18" charset="0"/>
              </a:rPr>
            </a:br>
            <a:r>
              <a:rPr lang="en-ID" sz="2200" b="0" i="0" dirty="0">
                <a:solidFill>
                  <a:srgbClr val="1A1A1A"/>
                </a:solidFill>
                <a:effectLst/>
                <a:latin typeface="Times New Roman" panose="02020603050405020304" pitchFamily="18" charset="0"/>
                <a:cs typeface="Times New Roman" panose="02020603050405020304" pitchFamily="18" charset="0"/>
              </a:rPr>
              <a:t>Embedded IT system </a:t>
            </a:r>
            <a:r>
              <a:rPr lang="en-ID" sz="2200" b="0" i="0" dirty="0" err="1">
                <a:solidFill>
                  <a:srgbClr val="1A1A1A"/>
                </a:solidFill>
                <a:effectLst/>
                <a:latin typeface="Times New Roman" panose="02020603050405020304" pitchFamily="18" charset="0"/>
                <a:cs typeface="Times New Roman" panose="02020603050405020304" pitchFamily="18" charset="0"/>
              </a:rPr>
              <a:t>adalah</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sistem</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teknologi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informasi</a:t>
            </a:r>
            <a:r>
              <a:rPr lang="en-ID" sz="2200" b="0" i="0" dirty="0">
                <a:solidFill>
                  <a:srgbClr val="1A1A1A"/>
                </a:solidFill>
                <a:effectLst/>
                <a:latin typeface="Times New Roman" panose="02020603050405020304" pitchFamily="18" charset="0"/>
                <a:cs typeface="Times New Roman" panose="02020603050405020304" pitchFamily="18" charset="0"/>
              </a:rPr>
              <a:t> yang </a:t>
            </a:r>
            <a:r>
              <a:rPr lang="en-ID" sz="2200" b="0" i="0" dirty="0" err="1">
                <a:solidFill>
                  <a:srgbClr val="1A1A1A"/>
                </a:solidFill>
                <a:effectLst/>
                <a:latin typeface="Times New Roman" panose="02020603050405020304" pitchFamily="18" charset="0"/>
                <a:cs typeface="Times New Roman" panose="02020603050405020304" pitchFamily="18" charset="0"/>
              </a:rPr>
              <a:t>melekat</a:t>
            </a:r>
            <a:r>
              <a:rPr lang="en-ID" sz="2200" b="0" i="0" dirty="0">
                <a:solidFill>
                  <a:srgbClr val="1A1A1A"/>
                </a:solidFill>
                <a:effectLst/>
                <a:latin typeface="Times New Roman" panose="02020603050405020304" pitchFamily="18" charset="0"/>
                <a:cs typeface="Times New Roman" panose="02020603050405020304" pitchFamily="18" charset="0"/>
              </a:rPr>
              <a:t> pada </a:t>
            </a:r>
            <a:r>
              <a:rPr lang="en-ID" sz="2200" b="0" i="0" dirty="0" err="1">
                <a:solidFill>
                  <a:srgbClr val="1A1A1A"/>
                </a:solidFill>
                <a:effectLst/>
                <a:latin typeface="Times New Roman" panose="02020603050405020304" pitchFamily="18" charset="0"/>
                <a:cs typeface="Times New Roman" panose="02020603050405020304" pitchFamily="18" charset="0"/>
              </a:rPr>
              <a:t>produk</a:t>
            </a:r>
            <a:r>
              <a:rPr lang="en-ID" sz="2200" b="0" i="0" dirty="0">
                <a:solidFill>
                  <a:srgbClr val="1A1A1A"/>
                </a:solidFill>
                <a:effectLst/>
                <a:latin typeface="Times New Roman" panose="02020603050405020304" pitchFamily="18" charset="0"/>
                <a:cs typeface="Times New Roman" panose="02020603050405020304" pitchFamily="18" charset="0"/>
              </a:rPr>
              <a:t> lain. </a:t>
            </a:r>
            <a:r>
              <a:rPr lang="en-ID" sz="2200" b="0" i="0" dirty="0" err="1">
                <a:solidFill>
                  <a:srgbClr val="1A1A1A"/>
                </a:solidFill>
                <a:effectLst/>
                <a:latin typeface="Times New Roman" panose="02020603050405020304" pitchFamily="18" charset="0"/>
                <a:cs typeface="Times New Roman" panose="02020603050405020304" pitchFamily="18" charset="0"/>
              </a:rPr>
              <a:t>Sebagai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contoh</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sistem</a:t>
            </a:r>
            <a:r>
              <a:rPr lang="en-ID" sz="2200" b="0" i="0" dirty="0">
                <a:solidFill>
                  <a:srgbClr val="1A1A1A"/>
                </a:solidFill>
                <a:effectLst/>
                <a:latin typeface="Times New Roman" panose="02020603050405020304" pitchFamily="18" charset="0"/>
                <a:cs typeface="Times New Roman" panose="02020603050405020304" pitchFamily="18" charset="0"/>
              </a:rPr>
              <a:t> VCR (video </a:t>
            </a:r>
            <a:r>
              <a:rPr lang="en-ID" sz="2200" b="0" i="0" dirty="0" err="1">
                <a:solidFill>
                  <a:srgbClr val="1A1A1A"/>
                </a:solidFill>
                <a:effectLst/>
                <a:latin typeface="Times New Roman" panose="02020603050405020304" pitchFamily="18" charset="0"/>
                <a:cs typeface="Times New Roman" panose="02020603050405020304" pitchFamily="18" charset="0"/>
              </a:rPr>
              <a:t>casette</a:t>
            </a:r>
            <a:r>
              <a:rPr lang="en-ID" sz="2200" b="0" i="0" dirty="0">
                <a:solidFill>
                  <a:srgbClr val="1A1A1A"/>
                </a:solidFill>
                <a:effectLst/>
                <a:latin typeface="Times New Roman" panose="02020603050405020304" pitchFamily="18" charset="0"/>
                <a:cs typeface="Times New Roman" panose="02020603050405020304" pitchFamily="18" charset="0"/>
              </a:rPr>
              <a:t> recorder) </a:t>
            </a:r>
            <a:r>
              <a:rPr lang="en-ID" sz="2200" b="0" i="0" dirty="0" err="1">
                <a:solidFill>
                  <a:srgbClr val="1A1A1A"/>
                </a:solidFill>
                <a:effectLst/>
                <a:latin typeface="Times New Roman" panose="02020603050405020304" pitchFamily="18" charset="0"/>
                <a:cs typeface="Times New Roman" panose="02020603050405020304" pitchFamily="18" charset="0"/>
              </a:rPr>
              <a:t>memiliki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sistem</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teknologi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informasi</a:t>
            </a:r>
            <a:r>
              <a:rPr lang="en-ID" sz="2200" b="0" i="0" dirty="0">
                <a:solidFill>
                  <a:srgbClr val="1A1A1A"/>
                </a:solidFill>
                <a:effectLst/>
                <a:latin typeface="Times New Roman" panose="02020603050405020304" pitchFamily="18" charset="0"/>
                <a:cs typeface="Times New Roman" panose="02020603050405020304" pitchFamily="18" charset="0"/>
              </a:rPr>
              <a:t> yang </a:t>
            </a:r>
            <a:r>
              <a:rPr lang="en-ID" sz="2200" b="0" i="0" dirty="0" err="1">
                <a:solidFill>
                  <a:srgbClr val="1A1A1A"/>
                </a:solidFill>
                <a:effectLst/>
                <a:latin typeface="Times New Roman" panose="02020603050405020304" pitchFamily="18" charset="0"/>
                <a:cs typeface="Times New Roman" panose="02020603050405020304" pitchFamily="18" charset="0"/>
              </a:rPr>
              <a:t>memungkinkan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pemakai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dapat</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merekam</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tayangan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televisi</a:t>
            </a:r>
            <a:r>
              <a:rPr lang="en-ID" sz="2200" b="0" i="0" dirty="0">
                <a:solidFill>
                  <a:srgbClr val="1A1A1A"/>
                </a:solidFill>
                <a:effectLst/>
                <a:latin typeface="Times New Roman" panose="02020603050405020304" pitchFamily="18" charset="0"/>
                <a:cs typeface="Times New Roman" panose="02020603050405020304" pitchFamily="18" charset="0"/>
              </a:rPr>
              <a:t>.</a:t>
            </a:r>
            <a:br>
              <a:rPr lang="en-ID" sz="2200" b="0" i="0" dirty="0">
                <a:solidFill>
                  <a:srgbClr val="1A1A1A"/>
                </a:solidFill>
                <a:effectLst/>
                <a:latin typeface="Times New Roman" panose="02020603050405020304" pitchFamily="18" charset="0"/>
                <a:cs typeface="Times New Roman" panose="02020603050405020304" pitchFamily="18" charset="0"/>
              </a:rPr>
            </a:br>
            <a:br>
              <a:rPr lang="en-ID" sz="2200" b="0" i="0" dirty="0">
                <a:solidFill>
                  <a:srgbClr val="1A1A1A"/>
                </a:solidFill>
                <a:effectLst/>
                <a:latin typeface="Times New Roman" panose="02020603050405020304" pitchFamily="18" charset="0"/>
                <a:cs typeface="Times New Roman" panose="02020603050405020304" pitchFamily="18" charset="0"/>
              </a:rPr>
            </a:b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sistem</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teknologi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informasi</a:t>
            </a:r>
            <a:r>
              <a:rPr lang="en-ID" sz="2200" b="0" i="0" dirty="0">
                <a:solidFill>
                  <a:srgbClr val="1A1A1A"/>
                </a:solidFill>
                <a:effectLst/>
                <a:latin typeface="Times New Roman" panose="02020603050405020304" pitchFamily="18" charset="0"/>
                <a:cs typeface="Times New Roman" panose="02020603050405020304" pitchFamily="18" charset="0"/>
              </a:rPr>
              <a:t> yang </a:t>
            </a:r>
            <a:r>
              <a:rPr lang="en-ID" sz="2200" b="0" i="0" dirty="0" err="1">
                <a:solidFill>
                  <a:srgbClr val="1A1A1A"/>
                </a:solidFill>
                <a:effectLst/>
                <a:latin typeface="Times New Roman" panose="02020603050405020304" pitchFamily="18" charset="0"/>
                <a:cs typeface="Times New Roman" panose="02020603050405020304" pitchFamily="18" charset="0"/>
              </a:rPr>
              <a:t>khusus</a:t>
            </a:r>
            <a:r>
              <a:rPr lang="en-ID" sz="2200" b="0" i="0" dirty="0">
                <a:solidFill>
                  <a:srgbClr val="1A1A1A"/>
                </a:solidFill>
                <a:effectLst/>
                <a:latin typeface="Times New Roman" panose="02020603050405020304" pitchFamily="18" charset="0"/>
                <a:cs typeface="Times New Roman" panose="02020603050405020304" pitchFamily="18" charset="0"/>
              </a:rPr>
              <a:t> (dedicated IT system.</a:t>
            </a:r>
            <a:br>
              <a:rPr lang="en-ID" sz="2200" b="0" i="0" dirty="0">
                <a:solidFill>
                  <a:srgbClr val="1A1A1A"/>
                </a:solidFill>
                <a:effectLst/>
                <a:latin typeface="Times New Roman" panose="02020603050405020304" pitchFamily="18" charset="0"/>
                <a:cs typeface="Times New Roman" panose="02020603050405020304" pitchFamily="18" charset="0"/>
              </a:rPr>
            </a:br>
            <a:r>
              <a:rPr lang="en-ID" sz="2200" b="0" i="0" dirty="0">
                <a:solidFill>
                  <a:srgbClr val="1A1A1A"/>
                </a:solidFill>
                <a:effectLst/>
                <a:latin typeface="Times New Roman" panose="02020603050405020304" pitchFamily="18" charset="0"/>
                <a:cs typeface="Times New Roman" panose="02020603050405020304" pitchFamily="18" charset="0"/>
              </a:rPr>
              <a:t>Dedicated IT system </a:t>
            </a:r>
            <a:r>
              <a:rPr lang="en-ID" sz="2200" b="0" i="0" dirty="0" err="1">
                <a:solidFill>
                  <a:srgbClr val="1A1A1A"/>
                </a:solidFill>
                <a:effectLst/>
                <a:latin typeface="Times New Roman" panose="02020603050405020304" pitchFamily="18" charset="0"/>
                <a:cs typeface="Times New Roman" panose="02020603050405020304" pitchFamily="18" charset="0"/>
              </a:rPr>
              <a:t>adalah</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sistem</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teknologi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informasi</a:t>
            </a:r>
            <a:r>
              <a:rPr lang="en-ID" sz="2200" b="0" i="0" dirty="0">
                <a:solidFill>
                  <a:srgbClr val="1A1A1A"/>
                </a:solidFill>
                <a:effectLst/>
                <a:latin typeface="Times New Roman" panose="02020603050405020304" pitchFamily="18" charset="0"/>
                <a:cs typeface="Times New Roman" panose="02020603050405020304" pitchFamily="18" charset="0"/>
              </a:rPr>
              <a:t> yang </a:t>
            </a:r>
            <a:r>
              <a:rPr lang="en-ID" sz="2200" b="0" i="0" dirty="0" err="1">
                <a:solidFill>
                  <a:srgbClr val="1A1A1A"/>
                </a:solidFill>
                <a:effectLst/>
                <a:latin typeface="Times New Roman" panose="02020603050405020304" pitchFamily="18" charset="0"/>
                <a:cs typeface="Times New Roman" panose="02020603050405020304" pitchFamily="18" charset="0"/>
              </a:rPr>
              <a:t>dirancang</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untuk</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melakukan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tugas-tugas</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khusus</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Sebagai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contoh</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adalah</a:t>
            </a:r>
            <a:r>
              <a:rPr lang="en-ID" sz="2200" b="0" i="0" dirty="0">
                <a:solidFill>
                  <a:srgbClr val="1A1A1A"/>
                </a:solidFill>
                <a:effectLst/>
                <a:latin typeface="Times New Roman" panose="02020603050405020304" pitchFamily="18" charset="0"/>
                <a:cs typeface="Times New Roman" panose="02020603050405020304" pitchFamily="18" charset="0"/>
              </a:rPr>
              <a:t> ATM (</a:t>
            </a:r>
            <a:r>
              <a:rPr lang="en-ID" sz="2200" b="0" i="0" dirty="0" err="1">
                <a:solidFill>
                  <a:srgbClr val="1A1A1A"/>
                </a:solidFill>
                <a:effectLst/>
                <a:latin typeface="Times New Roman" panose="02020603050405020304" pitchFamily="18" charset="0"/>
                <a:cs typeface="Times New Roman" panose="02020603050405020304" pitchFamily="18" charset="0"/>
              </a:rPr>
              <a:t>Anjungan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Tunai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Mandiri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dirancang</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secara</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khusus</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untuk</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melakukan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transaksi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keuangan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bagi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nasabah</a:t>
            </a:r>
            <a:r>
              <a:rPr lang="en-ID" sz="2200" b="0" i="0" dirty="0">
                <a:solidFill>
                  <a:srgbClr val="1A1A1A"/>
                </a:solidFill>
                <a:effectLst/>
                <a:latin typeface="Times New Roman" panose="02020603050405020304" pitchFamily="18" charset="0"/>
                <a:cs typeface="Times New Roman" panose="02020603050405020304" pitchFamily="18" charset="0"/>
              </a:rPr>
              <a:t> bank</a:t>
            </a:r>
            <a:br>
              <a:rPr lang="en-ID" sz="2200" b="0" i="0" dirty="0">
                <a:solidFill>
                  <a:srgbClr val="1A1A1A"/>
                </a:solidFill>
                <a:effectLst/>
                <a:latin typeface="Times New Roman" panose="02020603050405020304" pitchFamily="18" charset="0"/>
                <a:cs typeface="Times New Roman" panose="02020603050405020304" pitchFamily="18" charset="0"/>
              </a:rPr>
            </a:br>
            <a:br>
              <a:rPr lang="en-ID" sz="2200" b="0" i="0" dirty="0">
                <a:solidFill>
                  <a:srgbClr val="1A1A1A"/>
                </a:solidFill>
                <a:effectLst/>
                <a:latin typeface="Times New Roman" panose="02020603050405020304" pitchFamily="18" charset="0"/>
                <a:cs typeface="Times New Roman" panose="02020603050405020304" pitchFamily="18" charset="0"/>
              </a:rPr>
            </a:b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sistem</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teknologi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informasi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serbaguna</a:t>
            </a:r>
            <a:r>
              <a:rPr lang="en-ID" sz="2200" b="0" i="0" dirty="0">
                <a:solidFill>
                  <a:srgbClr val="1A1A1A"/>
                </a:solidFill>
                <a:effectLst/>
                <a:latin typeface="Times New Roman" panose="02020603050405020304" pitchFamily="18" charset="0"/>
                <a:cs typeface="Times New Roman" panose="02020603050405020304" pitchFamily="18" charset="0"/>
              </a:rPr>
              <a:t> (General purpose IT System).</a:t>
            </a:r>
            <a:br>
              <a:rPr lang="en-ID" sz="2200" b="0" i="0" dirty="0">
                <a:solidFill>
                  <a:srgbClr val="1A1A1A"/>
                </a:solidFill>
                <a:effectLst/>
                <a:latin typeface="Times New Roman" panose="02020603050405020304" pitchFamily="18" charset="0"/>
                <a:cs typeface="Times New Roman" panose="02020603050405020304" pitchFamily="18" charset="0"/>
              </a:rPr>
            </a:br>
            <a:r>
              <a:rPr lang="en-ID" sz="2200" b="0" i="0" dirty="0">
                <a:solidFill>
                  <a:srgbClr val="1A1A1A"/>
                </a:solidFill>
                <a:effectLst/>
                <a:latin typeface="Times New Roman" panose="02020603050405020304" pitchFamily="18" charset="0"/>
                <a:cs typeface="Times New Roman" panose="02020603050405020304" pitchFamily="18" charset="0"/>
              </a:rPr>
              <a:t>General purpose IT system </a:t>
            </a:r>
            <a:r>
              <a:rPr lang="en-ID" sz="2200" b="0" i="0" dirty="0" err="1">
                <a:solidFill>
                  <a:srgbClr val="1A1A1A"/>
                </a:solidFill>
                <a:effectLst/>
                <a:latin typeface="Times New Roman" panose="02020603050405020304" pitchFamily="18" charset="0"/>
                <a:cs typeface="Times New Roman" panose="02020603050405020304" pitchFamily="18" charset="0"/>
              </a:rPr>
              <a:t>adalah</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sistem</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teknologi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informasi</a:t>
            </a:r>
            <a:r>
              <a:rPr lang="en-ID" sz="2200" b="0" i="0" dirty="0">
                <a:solidFill>
                  <a:srgbClr val="1A1A1A"/>
                </a:solidFill>
                <a:effectLst/>
                <a:latin typeface="Times New Roman" panose="02020603050405020304" pitchFamily="18" charset="0"/>
                <a:cs typeface="Times New Roman" panose="02020603050405020304" pitchFamily="18" charset="0"/>
              </a:rPr>
              <a:t> yang </a:t>
            </a:r>
            <a:r>
              <a:rPr lang="en-ID" sz="2200" b="0" i="0" dirty="0" err="1">
                <a:solidFill>
                  <a:srgbClr val="1A1A1A"/>
                </a:solidFill>
                <a:effectLst/>
                <a:latin typeface="Times New Roman" panose="02020603050405020304" pitchFamily="18" charset="0"/>
                <a:cs typeface="Times New Roman" panose="02020603050405020304" pitchFamily="18" charset="0"/>
              </a:rPr>
              <a:t>dapat</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digunakan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untuk</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melakukan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berbagai</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aktifitas</a:t>
            </a:r>
            <a:r>
              <a:rPr lang="en-ID" sz="2200" b="0" i="0" dirty="0">
                <a:solidFill>
                  <a:srgbClr val="1A1A1A"/>
                </a:solidFill>
                <a:effectLst/>
                <a:latin typeface="Times New Roman" panose="02020603050405020304" pitchFamily="18" charset="0"/>
                <a:cs typeface="Times New Roman" panose="02020603050405020304" pitchFamily="18" charset="0"/>
              </a:rPr>
              <a:t> yang </a:t>
            </a:r>
            <a:r>
              <a:rPr lang="en-ID" sz="2200" b="0" i="0" dirty="0" err="1">
                <a:solidFill>
                  <a:srgbClr val="1A1A1A"/>
                </a:solidFill>
                <a:effectLst/>
                <a:latin typeface="Times New Roman" panose="02020603050405020304" pitchFamily="18" charset="0"/>
                <a:cs typeface="Times New Roman" panose="02020603050405020304" pitchFamily="18" charset="0"/>
              </a:rPr>
              <a:t>bersifat</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umum</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Contohnya</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adalah</a:t>
            </a:r>
            <a:r>
              <a:rPr lang="en-ID" sz="2200" b="0" i="0" dirty="0">
                <a:solidFill>
                  <a:srgbClr val="1A1A1A"/>
                </a:solidFill>
                <a:effectLst/>
                <a:latin typeface="Times New Roman" panose="02020603050405020304" pitchFamily="18" charset="0"/>
                <a:cs typeface="Times New Roman" panose="02020603050405020304" pitchFamily="18" charset="0"/>
              </a:rPr>
              <a:t> Personal Computer (PC), yang </a:t>
            </a:r>
            <a:r>
              <a:rPr lang="en-ID" sz="2200" b="0" i="0" dirty="0" err="1">
                <a:solidFill>
                  <a:srgbClr val="1A1A1A"/>
                </a:solidFill>
                <a:effectLst/>
                <a:latin typeface="Times New Roman" panose="02020603050405020304" pitchFamily="18" charset="0"/>
                <a:cs typeface="Times New Roman" panose="02020603050405020304" pitchFamily="18" charset="0"/>
              </a:rPr>
              <a:t>merupakan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peralatan</a:t>
            </a:r>
            <a:r>
              <a:rPr lang="en-ID" sz="2200" b="0" i="0" dirty="0">
                <a:solidFill>
                  <a:srgbClr val="1A1A1A"/>
                </a:solidFill>
                <a:effectLst/>
                <a:latin typeface="Times New Roman" panose="02020603050405020304" pitchFamily="18" charset="0"/>
                <a:cs typeface="Times New Roman" panose="02020603050405020304" pitchFamily="18" charset="0"/>
              </a:rPr>
              <a:t> yang </a:t>
            </a:r>
            <a:r>
              <a:rPr lang="en-ID" sz="2200" b="0" i="0" dirty="0" err="1">
                <a:solidFill>
                  <a:srgbClr val="1A1A1A"/>
                </a:solidFill>
                <a:effectLst/>
                <a:latin typeface="Times New Roman" panose="02020603050405020304" pitchFamily="18" charset="0"/>
                <a:cs typeface="Times New Roman" panose="02020603050405020304" pitchFamily="18" charset="0"/>
              </a:rPr>
              <a:t>dipakai</a:t>
            </a:r>
            <a:r>
              <a:rPr lang="en-ID" sz="2200" b="0" i="0" dirty="0">
                <a:solidFill>
                  <a:srgbClr val="1A1A1A"/>
                </a:solidFill>
                <a:effectLst/>
                <a:latin typeface="Times New Roman" panose="02020603050405020304" pitchFamily="18" charset="0"/>
                <a:cs typeface="Times New Roman" panose="02020603050405020304" pitchFamily="18" charset="0"/>
              </a:rPr>
              <a:t> di </a:t>
            </a:r>
            <a:r>
              <a:rPr lang="en-ID" sz="2200" b="0" i="0" dirty="0" err="1">
                <a:solidFill>
                  <a:srgbClr val="1A1A1A"/>
                </a:solidFill>
                <a:effectLst/>
                <a:latin typeface="Times New Roman" panose="02020603050405020304" pitchFamily="18" charset="0"/>
                <a:cs typeface="Times New Roman" panose="02020603050405020304" pitchFamily="18" charset="0"/>
              </a:rPr>
              <a:t>rumah</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atau</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perkantoran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untuk</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mencatat</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pengeluaran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melakukan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perhitungan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statistik</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membuat</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dokumen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ataupun</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untuk</a:t>
            </a:r>
            <a:r>
              <a:rPr lang="en-ID" sz="2200" b="0" i="0" dirty="0">
                <a:solidFill>
                  <a:srgbClr val="1A1A1A"/>
                </a:solidFill>
                <a:effectLst/>
                <a:latin typeface="Times New Roman" panose="02020603050405020304" pitchFamily="18" charset="0"/>
                <a:cs typeface="Times New Roman" panose="02020603050405020304" pitchFamily="18" charset="0"/>
              </a:rPr>
              <a:t> </a:t>
            </a:r>
            <a:r>
              <a:rPr lang="en-ID" sz="2200" b="0" i="0" dirty="0" err="1">
                <a:solidFill>
                  <a:srgbClr val="1A1A1A"/>
                </a:solidFill>
                <a:effectLst/>
                <a:latin typeface="Times New Roman" panose="02020603050405020304" pitchFamily="18" charset="0"/>
                <a:cs typeface="Times New Roman" panose="02020603050405020304" pitchFamily="18" charset="0"/>
              </a:rPr>
              <a:t>belajar</a:t>
            </a:r>
            <a:r>
              <a:rPr lang="en-ID" sz="2200" b="0" i="0" dirty="0">
                <a:solidFill>
                  <a:srgbClr val="1A1A1A"/>
                </a:solidFill>
                <a:effectLst/>
                <a:latin typeface="Times New Roman" panose="02020603050405020304" pitchFamily="18" charset="0"/>
                <a:cs typeface="Times New Roman" panose="02020603050405020304" pitchFamily="18" charset="0"/>
              </a:rPr>
              <a:t>.</a:t>
            </a:r>
            <a:br>
              <a:rPr lang="en-ID" sz="2200" b="0" i="0" dirty="0">
                <a:solidFill>
                  <a:srgbClr val="1A1A1A"/>
                </a:solidFill>
                <a:effectLst/>
                <a:latin typeface="Times New Roman" panose="02020603050405020304" pitchFamily="18" charset="0"/>
                <a:cs typeface="Times New Roman" panose="02020603050405020304" pitchFamily="18" charset="0"/>
              </a:rPr>
            </a:br>
            <a:endParaRPr lang="en-ID" sz="2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2968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241</TotalTime>
  <Words>1510</Words>
  <Application>Microsoft Office PowerPoint</Application>
  <PresentationFormat>Widescreen</PresentationFormat>
  <Paragraphs>12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Merriweather</vt:lpstr>
      <vt:lpstr>Noto Sans</vt:lpstr>
      <vt:lpstr>Times New Roman</vt:lpstr>
      <vt:lpstr>Trebuchet MS</vt:lpstr>
      <vt:lpstr>Wingdings 3</vt:lpstr>
      <vt:lpstr>Facet</vt:lpstr>
      <vt:lpstr>Pengantar Teknologi Informasi  Pengampu : Nurul Fadilah, S.Kom Pertemuan 1 Senin, 5 September 2022   </vt:lpstr>
      <vt:lpstr>Seperti yang telah dipaparkan oleh narasumber pada Kegiatan PKKMB terkait perkuliahan berikut saya sampaikan terkait kontrak kuliah pada semester ganjil ini yaitu 1. kehadiran selama 1 semester paling sedikit 70 % dari jumlah pertemuan. 2. harus mengerjakan tugas dan mengumpulkan tugas yang telah diberikan 3. harus mengikuti UTS/UAS  pada bobot penilaian Akhir 100% dengan rincian sebagai berikut 1. kehadiran 10% 2. Tugas 15 % 3. UTS 35 % 4. UAS 40 %</vt:lpstr>
      <vt:lpstr>MATERI Dasar Teknologi Informasi 1. Pengertian Teknologi Informasi 2. Pengelompokan Teknologi Informasi 3. Komponen Sistem Teknologi Informasi 4. Klasifikasi Sistem Teknologi Informasi 5. Peranan Teknologi Informasi</vt:lpstr>
      <vt:lpstr>1. Pengertian Teknologi Informasi  * Teknologi informasi (information technology) biasa juga disebut dengan TI, IT, atau infotech. Para ahli telah banyak memberikan berbagai definisi tentang teknologi informasi sesuai dengan konsep dan cara pandang mereka dalam melihat hal tersebut.   * Teknologi Informasi (TI), atau dalam bahasa Inggris dikenal dengan istilah Information technology (IT) adalah istilah umum untuk teknologi apa pun yang membantu manusia dalam membuat, mengubah, menyimpan, mengomunikasikan dan/atau menyebarkan informasi. TI menyatukan komputasi dan komunikasi berkecepatan tinggi untuk data, suara, dan video.Contoh dari Teknologi Informasi bukan hanya berupa komputer pribadi, tetapi juga telepon, TV, peralatan rumah tangga elektronik, dan peranti genggam modern (misalnya ponsel).   * teknologi informasi baik secara implisit maupun eksplisit tidak sekedar berupa teknologi komputer, tetapi juga mencakup teknologi komunikasi. Dengan kata lain, yang disebut teknologi informasi adalah gabungan antara teknologi komputer dan teknologi komunikasi.</vt:lpstr>
      <vt:lpstr>2. Pengelompokan Teknologi Informasi      Terdiri Dari 6 kelompok yaitu :  * Teknologi komunikasi Komunikasi adalah adalah proses pertukaran kata, tanda, atau informasi dengan orang lain. Itu dilakukan baik secara verbal maupun nonverbal. Komunikasi memungkinkan kita untuk menyampaikan informasi.  Sedangkan teknologi komunikasi mengacu pada semua alat yang digunakan untuk mengirim, menerima, dan memproses informasi. Contohnya : Telepon, Radio, Internet, Televisi  * Teknologi masukan Teknologi masukan (input technology) adalah teknologi yang berhubungan dengan peralatan untuk memasukkan data ke dalam sistem komputer. Piranti masukan yang lazim dijumpai dalam sistem komputer berupa keyboard, Mouse, Barcode, Touch Screen. </vt:lpstr>
      <vt:lpstr>* Teknologi keluaran Teknologi keluaran (output technology) adalah teknologi yang berhubungan dengan segala piranti yang berfungsi untuk menyajikan  informasi hasil pengolahan sistem. Contoh : Layar dan monitor dan printer   * Teknologi perangkat lunak Perangkat lunak atau software adalah sekumpulan data elektronik yang tersimpan dan dikendalikan oleh perangkat komputer. Data elektronik tersebut meliputi instruksi atau program yang nantinya akan menjalankan perintah khusus. Perangkat lunak juga disebut sebagai bagian sistem dalam komputer yang tidak memiliki wujud fisik yang diinstal dalam sebuah komputer atau laptop agar bisa dioperasikan. Terdiri dari 4 Macam yaitu Sistem Operasi, Aplikasi, Bahasa Pemrograman, Utility. </vt:lpstr>
      <vt:lpstr>* Teknologi penyimpanan Teknologi penyimpanan adalah media yang digunakan dengan fungsi untuk menyimpan berbagai macam data digital yang tersedia pada perangkat komputer dengan waktu tertentusehingga dapat dibaca dan dibuka kembali untuk diproses ulang pada perangkat. Contoh: Hard disk, floppy disk, USB flash disk, kartu memori dll.  * Teknologi mesin pemrosesan Teknologi Mesin Pemrosesan adalah alat dimana instruksi – instruksi program diproses untuk mengolah data yang sudah dimasukkan lewat Peranti masukan dan hasilnya akan ditampilkan di Peranti keluaran. Saat komputer berjalan, terdapat banyak proses yang berjalan secara bersamaan. Contoh: CPU   </vt:lpstr>
      <vt:lpstr>3. Komponen Sistem Teknologi Informasi Terdiri dari 3 Komponen yaitu  * Perangkat keras (hardware) adalah salah satu komponen dari sebuah komputer yang sifat alat nya bisa dilihat dan diraba secara langsung atau yang berbentuk nyata, yang berfungsi untuk mendukung proses komputerisasi. Menurut fungsinya dibagi menjadi 4 yaitu Input Device, Output Device, Process Device, Storage Device.  * Perangkat lunak (software) merupakan serangkaian program yang mengontrol operasi dari sistem komputer. Juga merupakan rangkaian prosedur dan dokumentasi program yang berfungsi untuk menyelesaikan masalah yang dikehendaki. Seperti sistem operasi, bahasa pemrograman, program utility,dan program aplikasi.  * Orang (brainware) setiap orang yang terlibat dalam kegiatan pemanfaatan komputer atau sistem pengolahan data. Brainware juga dapat diartikan sebagai perangkat intelektual yang mengoperasikan dan mengeksplorasi kemampuan dari hardware komputer maupun software komputer. Contoh: Analis System, Pengelola Database, Spesialis Jaringan, Programer, Operator dan teknisi. </vt:lpstr>
      <vt:lpstr>4. Klasifikasi Sistem Teknologi Informasi ada 3 macam klasifikasi yaitu  * sistem teknologi informasi yang melekat (embedded IT system) Embedded IT system adalah sistem teknologi informasi yang melekat pada produk lain. Sebagai contoh, sistem VCR (video casette recorder) memiliki sistem teknologi informasi yang memungkinkan pemakai dapat merekam tayangan televisi.  * sistem teknologi informasi yang khusus (dedicated IT system. Dedicated IT system adalah sistem teknologi informasi yang dirancang untuk melakukan tugas-tugas khusus. Sebagai contoh adalah ATM (Anjungan Tunai Mandiri) dirancang secara khusus untuk melakukan transaksi keuangan bagi nasabah bank  * sistem teknologi informasi serbaguna (General purpose IT System). General purpose IT system adalah sistem teknologi informasi yang dapat digunakan untuk melakukan berbagai aktifitas yang bersifat umum. Contohnya adalah Personal Computer (PC), yang merupakan peralatan yang dipakai di rumah atau perkantoran untuk mencatat pengeluaran, melakukan perhitungan statistik, membuat dokumen ataupun untuk belajar. </vt:lpstr>
      <vt:lpstr>5. Peranan Teknologi Informasi  pada beberapa bidang yaitu:  * Dalam Bidang Kesehatan Manfaat teknologi informasi yang pertama bisa kamu rasakan dalam bidang kesehatan. Bisa dibilang teknologi amat sangat berjasa dalam perbaikan manajemen di klinik atau rumah sakit. Jika dulu pencatatan riwayat kesehatan pasien hanya ditulis dalam sebuah berkas, sekarang pencatatan juga dilakukan dan diarsipkan di komputer. Hal ini akan sangat memudahkan petugas untuk mengetahui rekam medis pasien dengan cepat. Rekam medis berbasis komputer ini meliputi data klinis pasien dari hasil pemeriksaan dokter ataupun hasil laboratorium.  * Dalam Dunia Bisnis Banyak sekali keuntungan yang diperoleh dan tentunya mempengaruhi kenaikan laba. Hal ini tentunya sangat dirasakan oleh pebisnis yang menjalankan usahanya dengan basis online. Memang sekarang kamu sudah bisa menjalankan usaha tanpa harus membangun atau menyewa toko. Hanya bermodalkan gadget dan kuota internet sudah bisa memulai usaha bahkan dari rumah. Tentunya hal ini mampu menghemat biaya dan juga menekan biaya operasional.  </vt:lpstr>
      <vt:lpstr>* Dalam Bidang Perbankan Teknologi informasi juga berdampak besar pada dunia perbankan. Dulu kamu mungkin menggunakan celengan saat ingin menabung. Lama kelamaan banyak bermunculan perusahaan-perusahaan perbankan baik milik pemerintah maupun swasta yang menawarkan keamanan dan keuntungan dalam menabung atau menyimpan uang. Perihal transaksi awalnya, penyetoran dan pengambilan uang hanya bisa dilakukan langsung di kantor pada jam kerja. Namun sekarang kamu bisa rasakan sendiri banyak perubahan yang semakin memudahkan dalam aktivitas perputaran uang ini.  *Dalam Dunia Telekomunikasi Manfaat teknologi informasi tentunya sangat berpengaruh terhadap dunia telekomunikasi. Jika dulunya kamu hanya bisa berkomunikasi dari mulut ke mulut, yang kadang membuat informasi yang disampaikan dari orang ke orang bisa jadi berbeda. Namun kini, kamu sudah bisa menggunakan berbagai macam teknologi yang lebih mudah. Saat orang-orang mulai mengenal surat menyurat, informasi yang didapat mungkin akurat akan tetapi membutuhkan waktu yang lama dalam penyampaiannya. Selanjutnya penemuan telegraf lalu telepon menjadi cikal bakal majunya teknologi informasi.   </vt:lpstr>
      <vt:lpstr>* Dalam Bidang Pendidikan Manfaat teknologi informasi juga bisa kamu rasakan dalam dunia pendidikan yang bisa sangat membantu proses belajar mengajar. Seperti yang sudah pernah kamu rasakan, kegiatan belajar mengajar tak jauh-jauh dari peran buku. Semua hal yang kamu tuliskan untuk keperluan referensi bahan ajar dan pembuatan tugas-tugas sekolah bersumber dari buku. Namun seiring dengan berkembangnya teknologi informasi kamu bisa memanfaatkan media internet atau sering disebut e-learning untuk menambah wawasan dan pengetahuan yang mungkin tidak bisa kamu temukan di buku. Selain itu dalam hal pendaftaran sekolah yang dahulunya harus datang langsung ke sekolah yang diinginkan, sekarang sudah mulai menerapkan registrasi berbasis online yang dinilai sangat menghemat waktu dan lebih efisien. Bahkan sekarang ini sudah ada universitas yang memberikan fasilitas belajar mengajar jarak jauh. Melalui perantara internet, kamu sudah bisa terhubung dengan dosen tanpa harus bertatap muka secara langsung.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Teknologi Informasi  Pengampu : Nurul Fadilah, S.Kom Pertemuan 1 Senin, 5 September 2022    </dc:title>
  <dc:creator>Zaenul Arief</dc:creator>
  <cp:lastModifiedBy>Zaenul Arief</cp:lastModifiedBy>
  <cp:revision>9</cp:revision>
  <dcterms:created xsi:type="dcterms:W3CDTF">2022-09-04T12:04:05Z</dcterms:created>
  <dcterms:modified xsi:type="dcterms:W3CDTF">2022-09-04T16:05:45Z</dcterms:modified>
</cp:coreProperties>
</file>