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8" d="100"/>
          <a:sy n="68"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0D18-59C3-469E-18BC-0493CA5DFCA6}"/>
              </a:ext>
            </a:extLst>
          </p:cNvPr>
          <p:cNvSpPr>
            <a:spLocks noGrp="1"/>
          </p:cNvSpPr>
          <p:nvPr>
            <p:ph type="ctrTitle"/>
          </p:nvPr>
        </p:nvSpPr>
        <p:spPr>
          <a:xfrm>
            <a:off x="731520" y="647114"/>
            <a:ext cx="9537895" cy="5655212"/>
          </a:xfrm>
        </p:spPr>
        <p:txBody>
          <a:bodyPr/>
          <a:lstStyle/>
          <a:p>
            <a:pPr algn="ctr"/>
            <a:r>
              <a:rPr lang="en-US" sz="4000" dirty="0" err="1">
                <a:solidFill>
                  <a:schemeClr val="tx1"/>
                </a:solidFill>
                <a:latin typeface="Times New Roman" panose="02020603050405020304" pitchFamily="18" charset="0"/>
                <a:cs typeface="Times New Roman" panose="02020603050405020304" pitchFamily="18" charset="0"/>
              </a:rPr>
              <a:t>Pengantar</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Teknologi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Informasi</a:t>
            </a:r>
            <a:r>
              <a:rPr lang="en-US" sz="4000" dirty="0">
                <a:solidFill>
                  <a:schemeClr val="tx1"/>
                </a:solidFill>
                <a:latin typeface="Times New Roman" panose="02020603050405020304" pitchFamily="18" charset="0"/>
                <a:cs typeface="Times New Roman" panose="02020603050405020304" pitchFamily="18" charset="0"/>
              </a:rPr>
              <a:t> </a:t>
            </a:r>
            <a:br>
              <a:rPr lang="en-US" sz="4000" dirty="0">
                <a:solidFill>
                  <a:schemeClr val="tx1"/>
                </a:solidFill>
                <a:latin typeface="Times New Roman" panose="02020603050405020304" pitchFamily="18" charset="0"/>
                <a:cs typeface="Times New Roman" panose="02020603050405020304" pitchFamily="18" charset="0"/>
              </a:rPr>
            </a:br>
            <a:r>
              <a:rPr lang="en-US" sz="4000" dirty="0" err="1">
                <a:solidFill>
                  <a:schemeClr val="tx1"/>
                </a:solidFill>
                <a:latin typeface="Times New Roman" panose="02020603050405020304" pitchFamily="18" charset="0"/>
                <a:cs typeface="Times New Roman" panose="02020603050405020304" pitchFamily="18" charset="0"/>
              </a:rPr>
              <a:t>Pengampu</a:t>
            </a:r>
            <a:r>
              <a:rPr lang="en-US" sz="4000" dirty="0">
                <a:solidFill>
                  <a:schemeClr val="tx1"/>
                </a:solidFill>
                <a:latin typeface="Times New Roman" panose="02020603050405020304" pitchFamily="18" charset="0"/>
                <a:cs typeface="Times New Roman" panose="02020603050405020304" pitchFamily="18" charset="0"/>
              </a:rPr>
              <a:t> : Nurul </a:t>
            </a:r>
            <a:r>
              <a:rPr lang="en-US" sz="4000" dirty="0" err="1">
                <a:solidFill>
                  <a:schemeClr val="tx1"/>
                </a:solidFill>
                <a:latin typeface="Times New Roman" panose="02020603050405020304" pitchFamily="18" charset="0"/>
                <a:cs typeface="Times New Roman" panose="02020603050405020304" pitchFamily="18" charset="0"/>
              </a:rPr>
              <a:t>Fadilah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S.Kom</a:t>
            </a:r>
            <a:br>
              <a:rPr lang="en-US" sz="4000" dirty="0">
                <a:solidFill>
                  <a:schemeClr val="tx1"/>
                </a:solidFill>
                <a:latin typeface="Times New Roman" panose="02020603050405020304" pitchFamily="18" charset="0"/>
                <a:cs typeface="Times New Roman" panose="02020603050405020304" pitchFamily="18" charset="0"/>
              </a:rPr>
            </a:br>
            <a:r>
              <a:rPr lang="en-US" sz="4000" dirty="0" err="1">
                <a:solidFill>
                  <a:schemeClr val="tx1"/>
                </a:solidFill>
                <a:latin typeface="Times New Roman" panose="02020603050405020304" pitchFamily="18" charset="0"/>
                <a:cs typeface="Times New Roman" panose="02020603050405020304" pitchFamily="18" charset="0"/>
              </a:rPr>
              <a:t>Pertemuan</a:t>
            </a:r>
            <a:r>
              <a:rPr lang="en-US" sz="4000" dirty="0">
                <a:solidFill>
                  <a:schemeClr val="tx1"/>
                </a:solidFill>
                <a:latin typeface="Times New Roman" panose="02020603050405020304" pitchFamily="18" charset="0"/>
                <a:cs typeface="Times New Roman" panose="02020603050405020304" pitchFamily="18" charset="0"/>
              </a:rPr>
              <a:t> 3</a:t>
            </a:r>
            <a:br>
              <a:rPr lang="en-US" sz="4000" dirty="0">
                <a:solidFill>
                  <a:schemeClr val="tx1"/>
                </a:solidFill>
                <a:latin typeface="Times New Roman" panose="02020603050405020304" pitchFamily="18" charset="0"/>
                <a:cs typeface="Times New Roman" panose="02020603050405020304" pitchFamily="18" charset="0"/>
              </a:rPr>
            </a:br>
            <a:r>
              <a:rPr lang="en-US" sz="4000" dirty="0" err="1">
                <a:solidFill>
                  <a:schemeClr val="tx1"/>
                </a:solidFill>
                <a:latin typeface="Times New Roman" panose="02020603050405020304" pitchFamily="18" charset="0"/>
                <a:cs typeface="Times New Roman" panose="02020603050405020304" pitchFamily="18" charset="0"/>
              </a:rPr>
              <a:t>Senin</a:t>
            </a:r>
            <a:r>
              <a:rPr lang="en-US" sz="4000" dirty="0">
                <a:solidFill>
                  <a:schemeClr val="tx1"/>
                </a:solidFill>
                <a:latin typeface="Times New Roman" panose="02020603050405020304" pitchFamily="18" charset="0"/>
                <a:cs typeface="Times New Roman" panose="02020603050405020304" pitchFamily="18" charset="0"/>
              </a:rPr>
              <a:t>, 19 September 2022</a:t>
            </a:r>
            <a:br>
              <a:rPr lang="en-US" sz="5400" dirty="0">
                <a:solidFill>
                  <a:schemeClr val="tx1"/>
                </a:solidFill>
                <a:latin typeface="Times New Roman" panose="02020603050405020304" pitchFamily="18" charset="0"/>
                <a:cs typeface="Times New Roman" panose="02020603050405020304" pitchFamily="18" charset="0"/>
              </a:rPr>
            </a:br>
            <a:br>
              <a:rPr lang="en-US" sz="5400" dirty="0">
                <a:solidFill>
                  <a:schemeClr val="tx1"/>
                </a:solidFill>
                <a:latin typeface="Times New Roman" panose="02020603050405020304" pitchFamily="18" charset="0"/>
                <a:cs typeface="Times New Roman" panose="02020603050405020304" pitchFamily="18" charset="0"/>
              </a:rPr>
            </a:br>
            <a:endParaRPr lang="en-ID" dirty="0">
              <a:solidFill>
                <a:schemeClr val="tx1"/>
              </a:solidFill>
            </a:endParaRPr>
          </a:p>
        </p:txBody>
      </p:sp>
    </p:spTree>
    <p:extLst>
      <p:ext uri="{BB962C8B-B14F-4D97-AF65-F5344CB8AC3E}">
        <p14:creationId xmlns:p14="http://schemas.microsoft.com/office/powerpoint/2010/main" val="72642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7FD6-633F-9DF7-9D53-CE94832BC4C0}"/>
              </a:ext>
            </a:extLst>
          </p:cNvPr>
          <p:cNvSpPr>
            <a:spLocks noGrp="1"/>
          </p:cNvSpPr>
          <p:nvPr>
            <p:ph type="title"/>
          </p:nvPr>
        </p:nvSpPr>
        <p:spPr>
          <a:xfrm>
            <a:off x="677334" y="609600"/>
            <a:ext cx="9381066" cy="5791200"/>
          </a:xfrm>
        </p:spPr>
        <p:txBody>
          <a:bodyPr>
            <a:noAutofit/>
          </a:bodyPr>
          <a:lstStyle/>
          <a:p>
            <a:pPr fontAlgn="base"/>
            <a:r>
              <a:rPr lang="en-ID" sz="2000" b="0" i="0" dirty="0" err="1">
                <a:solidFill>
                  <a:srgbClr val="232323"/>
                </a:solidFill>
                <a:effectLst/>
                <a:latin typeface="Times New Roman" panose="02020603050405020304" pitchFamily="18" charset="0"/>
                <a:cs typeface="Times New Roman" panose="02020603050405020304" pitchFamily="18" charset="0"/>
              </a:rPr>
              <a:t>Ciri-Ciri</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Komputer</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Generasi</a:t>
            </a:r>
            <a:r>
              <a:rPr lang="en-ID" sz="2000" b="0" i="0" dirty="0">
                <a:solidFill>
                  <a:srgbClr val="232323"/>
                </a:solidFill>
                <a:effectLst/>
                <a:latin typeface="Times New Roman" panose="02020603050405020304" pitchFamily="18" charset="0"/>
                <a:cs typeface="Times New Roman" panose="02020603050405020304" pitchFamily="18" charset="0"/>
              </a:rPr>
              <a:t> Awal </a:t>
            </a:r>
            <a:r>
              <a:rPr lang="en-ID" sz="2000" b="0" i="0" dirty="0" err="1">
                <a:solidFill>
                  <a:srgbClr val="232323"/>
                </a:solidFill>
                <a:effectLst/>
                <a:latin typeface="Times New Roman" panose="02020603050405020304" pitchFamily="18" charset="0"/>
                <a:cs typeface="Times New Roman" panose="02020603050405020304" pitchFamily="18" charset="0"/>
              </a:rPr>
              <a:t>Hingga</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Kelima</a:t>
            </a:r>
            <a:br>
              <a:rPr lang="en-ID" sz="2000" b="0" i="0" dirty="0">
                <a:solidFill>
                  <a:srgbClr val="232323"/>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Saat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ini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sejarah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perkembangan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dapat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dibedakan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menjadi</a:t>
            </a:r>
            <a:r>
              <a:rPr lang="en-ID" sz="2000" b="0" i="0" dirty="0">
                <a:solidFill>
                  <a:srgbClr val="444444"/>
                </a:solidFill>
                <a:effectLst/>
                <a:latin typeface="Times New Roman" panose="02020603050405020304" pitchFamily="18" charset="0"/>
                <a:cs typeface="Times New Roman" panose="02020603050405020304" pitchFamily="18" charset="0"/>
              </a:rPr>
              <a:t> lima </a:t>
            </a:r>
            <a:r>
              <a:rPr lang="en-ID" sz="2000" b="0" i="0" dirty="0" err="1">
                <a:solidFill>
                  <a:srgbClr val="444444"/>
                </a:solidFill>
                <a:effectLst/>
                <a:latin typeface="Times New Roman" panose="02020603050405020304" pitchFamily="18" charset="0"/>
                <a:cs typeface="Times New Roman" panose="02020603050405020304" pitchFamily="18" charset="0"/>
              </a:rPr>
              <a:t>generasi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Setiap</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generasi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memiliki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ciri-ciri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tersendiri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yaitu</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sebagai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berikut</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br>
              <a:rPr lang="en-ID" sz="2000" b="0" i="0" dirty="0">
                <a:solidFill>
                  <a:srgbClr val="444444"/>
                </a:solidFill>
                <a:effectLst/>
                <a:latin typeface="Times New Roman" panose="02020603050405020304" pitchFamily="18" charset="0"/>
                <a:cs typeface="Times New Roman" panose="02020603050405020304" pitchFamily="18" charset="0"/>
              </a:rPr>
            </a:br>
            <a:r>
              <a:rPr lang="it-IT" sz="2000" b="0" i="0" dirty="0">
                <a:solidFill>
                  <a:srgbClr val="232323"/>
                </a:solidFill>
                <a:effectLst/>
                <a:latin typeface="Times New Roman" panose="02020603050405020304" pitchFamily="18" charset="0"/>
                <a:cs typeface="Times New Roman" panose="02020603050405020304" pitchFamily="18" charset="0"/>
              </a:rPr>
              <a:t>1. Komputer Generasi Pertama (1940-1959)</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Ciri-ciri</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Program </a:t>
            </a:r>
            <a:r>
              <a:rPr lang="en-ID" sz="2000" b="0" i="0" dirty="0" err="1">
                <a:solidFill>
                  <a:srgbClr val="444444"/>
                </a:solidFill>
                <a:effectLst/>
                <a:latin typeface="Times New Roman" panose="02020603050405020304" pitchFamily="18" charset="0"/>
                <a:cs typeface="Times New Roman" panose="02020603050405020304" pitchFamily="18" charset="0"/>
              </a:rPr>
              <a:t>dibuat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dalam</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bahasa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mesin</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konsep</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storage</a:t>
            </a:r>
            <a:r>
              <a:rPr lang="en-ID" sz="2000" b="0" i="0" dirty="0">
                <a:solidFill>
                  <a:srgbClr val="444444"/>
                </a:solidFill>
                <a:effectLst/>
                <a:latin typeface="Times New Roman" panose="02020603050405020304" pitchFamily="18" charset="0"/>
                <a:cs typeface="Times New Roman" panose="02020603050405020304" pitchFamily="18" charset="0"/>
              </a:rPr>
              <a:t> program.</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Komponen</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digunakan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adalah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tabung</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hampa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udara</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Ukuran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fisiknya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besar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sehingga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membutuhkan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daya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listrik</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besar</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Dapat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disimpan</a:t>
            </a:r>
            <a:r>
              <a:rPr lang="en-ID" sz="2000" b="0" i="0" dirty="0">
                <a:solidFill>
                  <a:srgbClr val="444444"/>
                </a:solidFill>
                <a:effectLst/>
                <a:latin typeface="Times New Roman" panose="02020603050405020304" pitchFamily="18" charset="0"/>
                <a:cs typeface="Times New Roman" panose="02020603050405020304" pitchFamily="18" charset="0"/>
              </a:rPr>
              <a:t> di </a:t>
            </a:r>
            <a:r>
              <a:rPr lang="en-ID" sz="2000" b="0" i="1" dirty="0">
                <a:solidFill>
                  <a:srgbClr val="444444"/>
                </a:solidFill>
                <a:effectLst/>
                <a:latin typeface="Times New Roman" panose="02020603050405020304" pitchFamily="18" charset="0"/>
                <a:cs typeface="Times New Roman" panose="02020603050405020304" pitchFamily="18" charset="0"/>
              </a:rPr>
              <a:t>magnetic tape</a:t>
            </a:r>
            <a:r>
              <a:rPr lang="en-ID" sz="2000" b="0" i="0" dirty="0">
                <a:solidFill>
                  <a:srgbClr val="444444"/>
                </a:solidFill>
                <a:effectLst/>
                <a:latin typeface="Times New Roman" panose="02020603050405020304" pitchFamily="18" charset="0"/>
                <a:cs typeface="Times New Roman" panose="02020603050405020304" pitchFamily="18" charset="0"/>
              </a:rPr>
              <a:t> dan </a:t>
            </a:r>
            <a:r>
              <a:rPr lang="en-ID" sz="2000" b="0" i="1" dirty="0">
                <a:solidFill>
                  <a:srgbClr val="444444"/>
                </a:solidFill>
                <a:effectLst/>
                <a:latin typeface="Times New Roman" panose="02020603050405020304" pitchFamily="18" charset="0"/>
                <a:cs typeface="Times New Roman" panose="02020603050405020304" pitchFamily="18" charset="0"/>
              </a:rPr>
              <a:t>magnetic disk</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Contohnya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IBM 701 </a:t>
            </a:r>
            <a:r>
              <a:rPr lang="en-ID" sz="2000" b="0" i="0" dirty="0" err="1">
                <a:solidFill>
                  <a:srgbClr val="444444"/>
                </a:solidFill>
                <a:effectLst/>
                <a:latin typeface="Times New Roman" panose="02020603050405020304" pitchFamily="18" charset="0"/>
                <a:cs typeface="Times New Roman" panose="02020603050405020304" pitchFamily="18" charset="0"/>
              </a:rPr>
              <a:t>buatan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tahun</a:t>
            </a:r>
            <a:r>
              <a:rPr lang="en-ID" sz="2000" b="0" i="0" dirty="0">
                <a:solidFill>
                  <a:srgbClr val="444444"/>
                </a:solidFill>
                <a:effectLst/>
                <a:latin typeface="Times New Roman" panose="02020603050405020304" pitchFamily="18" charset="0"/>
                <a:cs typeface="Times New Roman" panose="02020603050405020304" pitchFamily="18" charset="0"/>
              </a:rPr>
              <a:t> 1953 </a:t>
            </a:r>
            <a:r>
              <a:rPr lang="en-ID" sz="2000" b="0" i="0" dirty="0" err="1">
                <a:solidFill>
                  <a:srgbClr val="444444"/>
                </a:solidFill>
                <a:effectLst/>
                <a:latin typeface="Times New Roman" panose="02020603050405020304" pitchFamily="18" charset="0"/>
                <a:cs typeface="Times New Roman" panose="02020603050405020304" pitchFamily="18" charset="0"/>
              </a:rPr>
              <a:t>sebagai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komersial</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berukuran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besar</a:t>
            </a:r>
            <a:r>
              <a:rPr lang="en-ID" sz="2000" b="0" i="0" dirty="0">
                <a:solidFill>
                  <a:srgbClr val="444444"/>
                </a:solidFill>
                <a:effectLst/>
                <a:latin typeface="Times New Roman" panose="02020603050405020304" pitchFamily="18" charset="0"/>
                <a:cs typeface="Times New Roman" panose="02020603050405020304" pitchFamily="18" charset="0"/>
              </a:rPr>
              <a:t> dan IBM 705 yang </a:t>
            </a:r>
            <a:r>
              <a:rPr lang="en-ID" sz="2000" b="0" i="0" dirty="0" err="1">
                <a:solidFill>
                  <a:srgbClr val="444444"/>
                </a:solidFill>
                <a:effectLst/>
                <a:latin typeface="Times New Roman" panose="02020603050405020304" pitchFamily="18" charset="0"/>
                <a:cs typeface="Times New Roman" panose="02020603050405020304" pitchFamily="18" charset="0"/>
              </a:rPr>
              <a:t>dibuat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tahun</a:t>
            </a:r>
            <a:r>
              <a:rPr lang="en-ID" sz="2000" b="0" i="0" dirty="0">
                <a:solidFill>
                  <a:srgbClr val="444444"/>
                </a:solidFill>
                <a:effectLst/>
                <a:latin typeface="Times New Roman" panose="02020603050405020304" pitchFamily="18" charset="0"/>
                <a:cs typeface="Times New Roman" panose="02020603050405020304" pitchFamily="18" charset="0"/>
              </a:rPr>
              <a:t> 1959 </a:t>
            </a:r>
            <a:r>
              <a:rPr lang="en-ID" sz="2000" b="0" i="0" dirty="0" err="1">
                <a:solidFill>
                  <a:srgbClr val="444444"/>
                </a:solidFill>
                <a:effectLst/>
                <a:latin typeface="Times New Roman" panose="02020603050405020304" pitchFamily="18" charset="0"/>
                <a:cs typeface="Times New Roman" panose="02020603050405020304" pitchFamily="18" charset="0"/>
              </a:rPr>
              <a:t>untuk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industri</a:t>
            </a:r>
            <a:br>
              <a:rPr lang="en-ID" sz="2000" b="0" i="0" dirty="0">
                <a:solidFill>
                  <a:srgbClr val="444444"/>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96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4790-6A3A-BE28-846D-FC0D62F4456C}"/>
              </a:ext>
            </a:extLst>
          </p:cNvPr>
          <p:cNvSpPr>
            <a:spLocks noGrp="1"/>
          </p:cNvSpPr>
          <p:nvPr>
            <p:ph type="title"/>
          </p:nvPr>
        </p:nvSpPr>
        <p:spPr>
          <a:xfrm>
            <a:off x="677334" y="609600"/>
            <a:ext cx="9381066" cy="5678658"/>
          </a:xfrm>
        </p:spPr>
        <p:txBody>
          <a:bodyPr>
            <a:normAutofit/>
          </a:bodyPr>
          <a:lstStyle/>
          <a:p>
            <a:r>
              <a:rPr lang="en-ID" sz="2000" b="0" i="0" dirty="0">
                <a:solidFill>
                  <a:srgbClr val="232323"/>
                </a:solidFill>
                <a:effectLst/>
                <a:latin typeface="Times New Roman" panose="02020603050405020304" pitchFamily="18" charset="0"/>
                <a:cs typeface="Times New Roman" panose="02020603050405020304" pitchFamily="18" charset="0"/>
              </a:rPr>
              <a:t>2. </a:t>
            </a:r>
            <a:r>
              <a:rPr lang="en-ID" sz="2000" b="0" i="0" dirty="0" err="1">
                <a:solidFill>
                  <a:srgbClr val="232323"/>
                </a:solidFill>
                <a:effectLst/>
                <a:latin typeface="Times New Roman" panose="02020603050405020304" pitchFamily="18" charset="0"/>
                <a:cs typeface="Times New Roman" panose="02020603050405020304" pitchFamily="18" charset="0"/>
              </a:rPr>
              <a:t>Komputer</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Generasi</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Kedua</a:t>
            </a:r>
            <a:r>
              <a:rPr lang="en-ID" sz="2000" b="0" i="0" dirty="0">
                <a:solidFill>
                  <a:srgbClr val="232323"/>
                </a:solidFill>
                <a:effectLst/>
                <a:latin typeface="Times New Roman" panose="02020603050405020304" pitchFamily="18" charset="0"/>
                <a:cs typeface="Times New Roman" panose="02020603050405020304" pitchFamily="18" charset="0"/>
              </a:rPr>
              <a:t> (1959-1965)</a:t>
            </a:r>
            <a:br>
              <a:rPr lang="en-ID" sz="2000" b="0" i="0" dirty="0">
                <a:solidFill>
                  <a:srgbClr val="232323"/>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Ciri-ciri</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Kapasitas</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memori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utama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cukup</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besar</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Komponen</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digunakan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adalah</a:t>
            </a:r>
            <a:r>
              <a:rPr lang="en-ID" sz="2000" b="0" i="0" dirty="0">
                <a:solidFill>
                  <a:srgbClr val="444444"/>
                </a:solidFill>
                <a:effectLst/>
                <a:latin typeface="Times New Roman" panose="02020603050405020304" pitchFamily="18" charset="0"/>
                <a:cs typeface="Times New Roman" panose="02020603050405020304" pitchFamily="18" charset="0"/>
              </a:rPr>
              <a:t> transistor yang </a:t>
            </a:r>
            <a:r>
              <a:rPr lang="en-ID" sz="2000" b="0" i="0" dirty="0" err="1">
                <a:solidFill>
                  <a:srgbClr val="444444"/>
                </a:solidFill>
                <a:effectLst/>
                <a:latin typeface="Times New Roman" panose="02020603050405020304" pitchFamily="18" charset="0"/>
                <a:cs typeface="Times New Roman" panose="02020603050405020304" pitchFamily="18" charset="0"/>
              </a:rPr>
              <a:t>jauh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lebih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kecil</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dibandingkan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tabung</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hampa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udara</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magnetic tape</a:t>
            </a:r>
            <a:r>
              <a:rPr lang="en-ID" sz="2000" b="0" i="0" dirty="0">
                <a:solidFill>
                  <a:srgbClr val="444444"/>
                </a:solidFill>
                <a:effectLst/>
                <a:latin typeface="Times New Roman" panose="02020603050405020304" pitchFamily="18" charset="0"/>
                <a:cs typeface="Times New Roman" panose="02020603050405020304" pitchFamily="18" charset="0"/>
              </a:rPr>
              <a:t> dan </a:t>
            </a:r>
            <a:r>
              <a:rPr lang="en-ID" sz="2000" b="0" i="1" dirty="0">
                <a:solidFill>
                  <a:srgbClr val="444444"/>
                </a:solidFill>
                <a:effectLst/>
                <a:latin typeface="Times New Roman" panose="02020603050405020304" pitchFamily="18" charset="0"/>
                <a:cs typeface="Times New Roman" panose="02020603050405020304" pitchFamily="18" charset="0"/>
              </a:rPr>
              <a:t>magnetic disk</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berbentuk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removable disk</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Mempunyai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kemampuan</a:t>
            </a:r>
            <a:r>
              <a:rPr lang="en-ID" sz="2000" b="0" i="0" dirty="0">
                <a:solidFill>
                  <a:srgbClr val="444444"/>
                </a:solidFill>
                <a:effectLst/>
                <a:latin typeface="Times New Roman" panose="02020603050405020304" pitchFamily="18" charset="0"/>
                <a:cs typeface="Times New Roman" panose="02020603050405020304" pitchFamily="18" charset="0"/>
              </a:rPr>
              <a:t> proses </a:t>
            </a:r>
            <a:r>
              <a:rPr lang="en-ID" sz="2000" b="0" i="1" dirty="0">
                <a:solidFill>
                  <a:srgbClr val="444444"/>
                </a:solidFill>
                <a:effectLst/>
                <a:latin typeface="Times New Roman" panose="02020603050405020304" pitchFamily="18" charset="0"/>
                <a:cs typeface="Times New Roman" panose="02020603050405020304" pitchFamily="18" charset="0"/>
              </a:rPr>
              <a:t>real-time</a:t>
            </a:r>
            <a:r>
              <a:rPr lang="en-ID" sz="2000" b="0" i="0" dirty="0">
                <a:solidFill>
                  <a:srgbClr val="444444"/>
                </a:solidFill>
                <a:effectLst/>
                <a:latin typeface="Times New Roman" panose="02020603050405020304" pitchFamily="18" charset="0"/>
                <a:cs typeface="Times New Roman" panose="02020603050405020304" pitchFamily="18" charset="0"/>
              </a:rPr>
              <a:t> dan </a:t>
            </a:r>
            <a:r>
              <a:rPr lang="en-ID" sz="2000" b="0" i="1" dirty="0">
                <a:solidFill>
                  <a:srgbClr val="444444"/>
                </a:solidFill>
                <a:effectLst/>
                <a:latin typeface="Times New Roman" panose="02020603050405020304" pitchFamily="18" charset="0"/>
                <a:cs typeface="Times New Roman" panose="02020603050405020304" pitchFamily="18" charset="0"/>
              </a:rPr>
              <a:t>time sharing</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Proses </a:t>
            </a:r>
            <a:r>
              <a:rPr lang="en-ID" sz="2000" b="0" i="0" dirty="0" err="1">
                <a:solidFill>
                  <a:srgbClr val="444444"/>
                </a:solidFill>
                <a:effectLst/>
                <a:latin typeface="Times New Roman" panose="02020603050405020304" pitchFamily="18" charset="0"/>
                <a:cs typeface="Times New Roman" panose="02020603050405020304" pitchFamily="18" charset="0"/>
              </a:rPr>
              <a:t>operasinya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lebih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cepat</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Orientasinya</a:t>
            </a:r>
            <a:r>
              <a:rPr lang="en-ID" sz="2000" b="0" i="0" dirty="0">
                <a:solidFill>
                  <a:srgbClr val="444444"/>
                </a:solidFill>
                <a:effectLst/>
                <a:latin typeface="Times New Roman" panose="02020603050405020304" pitchFamily="18" charset="0"/>
                <a:cs typeface="Times New Roman" panose="02020603050405020304" pitchFamily="18" charset="0"/>
              </a:rPr>
              <a:t> pada </a:t>
            </a:r>
            <a:r>
              <a:rPr lang="en-ID" sz="2000" b="0" i="0" dirty="0" err="1">
                <a:solidFill>
                  <a:srgbClr val="444444"/>
                </a:solidFill>
                <a:effectLst/>
                <a:latin typeface="Times New Roman" panose="02020603050405020304" pitchFamily="18" charset="0"/>
                <a:cs typeface="Times New Roman" panose="02020603050405020304" pitchFamily="18" charset="0"/>
              </a:rPr>
              <a:t>aplikasi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bisnis</a:t>
            </a:r>
            <a:r>
              <a:rPr lang="en-ID" sz="2000" b="0" i="0" dirty="0">
                <a:solidFill>
                  <a:srgbClr val="444444"/>
                </a:solidFill>
                <a:effectLst/>
                <a:latin typeface="Times New Roman" panose="02020603050405020304" pitchFamily="18" charset="0"/>
                <a:cs typeface="Times New Roman" panose="02020603050405020304" pitchFamily="18" charset="0"/>
              </a:rPr>
              <a:t> dan </a:t>
            </a:r>
            <a:r>
              <a:rPr lang="en-ID" sz="2000" b="0" i="0" dirty="0" err="1">
                <a:solidFill>
                  <a:srgbClr val="444444"/>
                </a:solidFill>
                <a:effectLst/>
                <a:latin typeface="Times New Roman" panose="02020603050405020304" pitchFamily="18" charset="0"/>
                <a:cs typeface="Times New Roman" panose="02020603050405020304" pitchFamily="18" charset="0"/>
              </a:rPr>
              <a:t>teknik</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Contohnya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PDP-5 dan PDP-8 </a:t>
            </a:r>
            <a:r>
              <a:rPr lang="en-ID" sz="2000" b="0" i="0" dirty="0" err="1">
                <a:solidFill>
                  <a:srgbClr val="444444"/>
                </a:solidFill>
                <a:effectLst/>
                <a:latin typeface="Times New Roman" panose="02020603050405020304" pitchFamily="18" charset="0"/>
                <a:cs typeface="Times New Roman" panose="02020603050405020304" pitchFamily="18" charset="0"/>
              </a:rPr>
              <a:t>buatan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tahun</a:t>
            </a:r>
            <a:r>
              <a:rPr lang="en-ID" sz="2000" b="0" i="0" dirty="0">
                <a:solidFill>
                  <a:srgbClr val="444444"/>
                </a:solidFill>
                <a:effectLst/>
                <a:latin typeface="Times New Roman" panose="02020603050405020304" pitchFamily="18" charset="0"/>
                <a:cs typeface="Times New Roman" panose="02020603050405020304" pitchFamily="18" charset="0"/>
              </a:rPr>
              <a:t> 1963 </a:t>
            </a:r>
            <a:r>
              <a:rPr lang="en-ID" sz="2000" b="0" i="0" dirty="0" err="1">
                <a:solidFill>
                  <a:srgbClr val="444444"/>
                </a:solidFill>
                <a:effectLst/>
                <a:latin typeface="Times New Roman" panose="02020603050405020304" pitchFamily="18" charset="0"/>
                <a:cs typeface="Times New Roman" panose="02020603050405020304" pitchFamily="18" charset="0"/>
              </a:rPr>
              <a:t>sebagai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mini </a:t>
            </a:r>
            <a:r>
              <a:rPr lang="en-ID" sz="2000" b="0" i="0" dirty="0" err="1">
                <a:solidFill>
                  <a:srgbClr val="444444"/>
                </a:solidFill>
                <a:effectLst/>
                <a:latin typeface="Times New Roman" panose="02020603050405020304" pitchFamily="18" charset="0"/>
                <a:cs typeface="Times New Roman" panose="02020603050405020304" pitchFamily="18" charset="0"/>
              </a:rPr>
              <a:t>komersial</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pertama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Selain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itu</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ada</a:t>
            </a:r>
            <a:r>
              <a:rPr lang="en-ID" sz="2000" b="0" i="0" dirty="0">
                <a:solidFill>
                  <a:srgbClr val="444444"/>
                </a:solidFill>
                <a:effectLst/>
                <a:latin typeface="Times New Roman" panose="02020603050405020304" pitchFamily="18" charset="0"/>
                <a:cs typeface="Times New Roman" panose="02020603050405020304" pitchFamily="18" charset="0"/>
              </a:rPr>
              <a:t> pula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IBM 7070, IBM 1400, NCR 300, dan </a:t>
            </a:r>
            <a:r>
              <a:rPr lang="en-ID" sz="2000" b="0" i="0" dirty="0" err="1">
                <a:solidFill>
                  <a:srgbClr val="444444"/>
                </a:solidFill>
                <a:effectLst/>
                <a:latin typeface="Times New Roman" panose="02020603050405020304" pitchFamily="18" charset="0"/>
                <a:cs typeface="Times New Roman" panose="02020603050405020304" pitchFamily="18" charset="0"/>
              </a:rPr>
              <a:t>sebagainya</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endParaRPr lang="en-ID" sz="2000" dirty="0"/>
          </a:p>
        </p:txBody>
      </p:sp>
    </p:spTree>
    <p:extLst>
      <p:ext uri="{BB962C8B-B14F-4D97-AF65-F5344CB8AC3E}">
        <p14:creationId xmlns:p14="http://schemas.microsoft.com/office/powerpoint/2010/main" val="203926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4625-6D6F-5401-A527-F87ADC3DA5A5}"/>
              </a:ext>
            </a:extLst>
          </p:cNvPr>
          <p:cNvSpPr>
            <a:spLocks noGrp="1"/>
          </p:cNvSpPr>
          <p:nvPr>
            <p:ph type="title"/>
          </p:nvPr>
        </p:nvSpPr>
        <p:spPr>
          <a:xfrm>
            <a:off x="677333" y="609599"/>
            <a:ext cx="9437337" cy="5748997"/>
          </a:xfrm>
        </p:spPr>
        <p:txBody>
          <a:bodyPr>
            <a:normAutofit/>
          </a:bodyPr>
          <a:lstStyle/>
          <a:p>
            <a:pPr fontAlgn="base"/>
            <a:r>
              <a:rPr lang="en-ID" sz="2000" b="0" i="0" dirty="0">
                <a:solidFill>
                  <a:srgbClr val="232323"/>
                </a:solidFill>
                <a:effectLst/>
                <a:latin typeface="Times New Roman" panose="02020603050405020304" pitchFamily="18" charset="0"/>
                <a:cs typeface="Times New Roman" panose="02020603050405020304" pitchFamily="18" charset="0"/>
              </a:rPr>
              <a:t>3. </a:t>
            </a:r>
            <a:r>
              <a:rPr lang="en-ID" sz="2000" b="0" i="0" dirty="0" err="1">
                <a:solidFill>
                  <a:srgbClr val="232323"/>
                </a:solidFill>
                <a:effectLst/>
                <a:latin typeface="Times New Roman" panose="02020603050405020304" pitchFamily="18" charset="0"/>
                <a:cs typeface="Times New Roman" panose="02020603050405020304" pitchFamily="18" charset="0"/>
              </a:rPr>
              <a:t>Komputer</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Generasi</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Ketiga</a:t>
            </a:r>
            <a:r>
              <a:rPr lang="en-ID" sz="2000" b="0" i="0" dirty="0">
                <a:solidFill>
                  <a:srgbClr val="232323"/>
                </a:solidFill>
                <a:effectLst/>
                <a:latin typeface="Times New Roman" panose="02020603050405020304" pitchFamily="18" charset="0"/>
                <a:cs typeface="Times New Roman" panose="02020603050405020304" pitchFamily="18" charset="0"/>
              </a:rPr>
              <a:t> (1965-1970)</a:t>
            </a:r>
            <a:br>
              <a:rPr lang="en-ID" sz="2000" b="0" i="0" dirty="0">
                <a:solidFill>
                  <a:srgbClr val="232323"/>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Ciri-ciri</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Komponen</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dipakai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adalah</a:t>
            </a:r>
            <a:r>
              <a:rPr lang="en-ID" sz="2000" b="0" i="0" dirty="0">
                <a:solidFill>
                  <a:srgbClr val="444444"/>
                </a:solidFill>
                <a:effectLst/>
                <a:latin typeface="Times New Roman" panose="02020603050405020304" pitchFamily="18" charset="0"/>
                <a:cs typeface="Times New Roman" panose="02020603050405020304" pitchFamily="18" charset="0"/>
              </a:rPr>
              <a:t> IV (</a:t>
            </a:r>
            <a:r>
              <a:rPr lang="en-ID" sz="2000" b="0" i="1" dirty="0">
                <a:solidFill>
                  <a:srgbClr val="444444"/>
                </a:solidFill>
                <a:effectLst/>
                <a:latin typeface="Times New Roman" panose="02020603050405020304" pitchFamily="18" charset="0"/>
                <a:cs typeface="Times New Roman" panose="02020603050405020304" pitchFamily="18" charset="0"/>
              </a:rPr>
              <a:t>Integrated Circuits</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terdiri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atas</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ratusan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atau</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ribuan</a:t>
            </a:r>
            <a:r>
              <a:rPr lang="en-ID" sz="2000" b="0" i="0" dirty="0">
                <a:solidFill>
                  <a:srgbClr val="444444"/>
                </a:solidFill>
                <a:effectLst/>
                <a:latin typeface="Times New Roman" panose="02020603050405020304" pitchFamily="18" charset="0"/>
                <a:cs typeface="Times New Roman" panose="02020603050405020304" pitchFamily="18" charset="0"/>
              </a:rPr>
              <a:t> transistor </a:t>
            </a:r>
            <a:r>
              <a:rPr lang="en-ID" sz="2000" b="0" i="0" dirty="0" err="1">
                <a:solidFill>
                  <a:srgbClr val="444444"/>
                </a:solidFill>
                <a:effectLst/>
                <a:latin typeface="Times New Roman" panose="02020603050405020304" pitchFamily="18" charset="0"/>
                <a:cs typeface="Times New Roman" panose="02020603050405020304" pitchFamily="18" charset="0"/>
              </a:rPr>
              <a:t>berbentuk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hybrid integrated circuits </a:t>
            </a:r>
            <a:r>
              <a:rPr lang="en-ID" sz="2000" b="0" i="0" dirty="0">
                <a:solidFill>
                  <a:srgbClr val="444444"/>
                </a:solidFill>
                <a:effectLst/>
                <a:latin typeface="Times New Roman" panose="02020603050405020304" pitchFamily="18" charset="0"/>
                <a:cs typeface="Times New Roman" panose="02020603050405020304" pitchFamily="18" charset="0"/>
              </a:rPr>
              <a:t>dan </a:t>
            </a:r>
            <a:r>
              <a:rPr lang="en-ID" sz="2000" b="0" i="1" dirty="0">
                <a:solidFill>
                  <a:srgbClr val="444444"/>
                </a:solidFill>
                <a:effectLst/>
                <a:latin typeface="Times New Roman" panose="02020603050405020304" pitchFamily="18" charset="0"/>
                <a:cs typeface="Times New Roman" panose="02020603050405020304" pitchFamily="18" charset="0"/>
              </a:rPr>
              <a:t>monolithic integrated circuits</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Proses </a:t>
            </a:r>
            <a:r>
              <a:rPr lang="en-ID" sz="2000" b="0" i="0" dirty="0" err="1">
                <a:solidFill>
                  <a:srgbClr val="444444"/>
                </a:solidFill>
                <a:effectLst/>
                <a:latin typeface="Times New Roman" panose="02020603050405020304" pitchFamily="18" charset="0"/>
                <a:cs typeface="Times New Roman" panose="02020603050405020304" pitchFamily="18" charset="0"/>
              </a:rPr>
              <a:t>operasinya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jauh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lebih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cepat</a:t>
            </a:r>
            <a:r>
              <a:rPr lang="en-ID" sz="2000" b="0" i="0" dirty="0">
                <a:solidFill>
                  <a:srgbClr val="444444"/>
                </a:solidFill>
                <a:effectLst/>
                <a:latin typeface="Times New Roman" panose="02020603050405020304" pitchFamily="18" charset="0"/>
                <a:cs typeface="Times New Roman" panose="02020603050405020304" pitchFamily="18" charset="0"/>
              </a:rPr>
              <a:t> dan </a:t>
            </a:r>
            <a:r>
              <a:rPr lang="en-ID" sz="2000" b="0" i="0" dirty="0" err="1">
                <a:solidFill>
                  <a:srgbClr val="444444"/>
                </a:solidFill>
                <a:effectLst/>
                <a:latin typeface="Times New Roman" panose="02020603050405020304" pitchFamily="18" charset="0"/>
                <a:cs typeface="Times New Roman" panose="02020603050405020304" pitchFamily="18" charset="0"/>
              </a:rPr>
              <a:t>lebih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tepat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kapasitas</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memori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jauh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lebih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besar</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Ukuran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fisik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jauh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lebih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kecil</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sehingga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penggunaan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listrik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lebih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hemat</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magnetic disk</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sifatnya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random access</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Dapat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melakukan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multiprocessing </a:t>
            </a:r>
            <a:r>
              <a:rPr lang="en-ID" sz="2000" b="0" i="0" dirty="0">
                <a:solidFill>
                  <a:srgbClr val="444444"/>
                </a:solidFill>
                <a:effectLst/>
                <a:latin typeface="Times New Roman" panose="02020603050405020304" pitchFamily="18" charset="0"/>
                <a:cs typeface="Times New Roman" panose="02020603050405020304" pitchFamily="18" charset="0"/>
              </a:rPr>
              <a:t>dan </a:t>
            </a:r>
            <a:r>
              <a:rPr lang="en-ID" sz="2000" b="0" i="1" dirty="0">
                <a:solidFill>
                  <a:srgbClr val="444444"/>
                </a:solidFill>
                <a:effectLst/>
                <a:latin typeface="Times New Roman" panose="02020603050405020304" pitchFamily="18" charset="0"/>
                <a:cs typeface="Times New Roman" panose="02020603050405020304" pitchFamily="18" charset="0"/>
              </a:rPr>
              <a:t>multiprogramming</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Alat </a:t>
            </a:r>
            <a:r>
              <a:rPr lang="en-ID" sz="2000" b="0" i="1" dirty="0">
                <a:solidFill>
                  <a:srgbClr val="444444"/>
                </a:solidFill>
                <a:effectLst/>
                <a:latin typeface="Times New Roman" panose="02020603050405020304" pitchFamily="18" charset="0"/>
                <a:cs typeface="Times New Roman" panose="02020603050405020304" pitchFamily="18" charset="0"/>
              </a:rPr>
              <a:t>input-output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mengalami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pengembangan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dengan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visual display terminal</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Dapat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melakukan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komunikasi</a:t>
            </a:r>
            <a:r>
              <a:rPr lang="en-ID" sz="2000" b="0" i="0" dirty="0">
                <a:solidFill>
                  <a:srgbClr val="444444"/>
                </a:solidFill>
                <a:effectLst/>
                <a:latin typeface="Times New Roman" panose="02020603050405020304" pitchFamily="18" charset="0"/>
                <a:cs typeface="Times New Roman" panose="02020603050405020304" pitchFamily="18" charset="0"/>
              </a:rPr>
              <a:t> data </a:t>
            </a:r>
            <a:r>
              <a:rPr lang="en-ID" sz="2000" b="0" i="0" dirty="0" err="1">
                <a:solidFill>
                  <a:srgbClr val="444444"/>
                </a:solidFill>
                <a:effectLst/>
                <a:latin typeface="Times New Roman" panose="02020603050405020304" pitchFamily="18" charset="0"/>
                <a:cs typeface="Times New Roman" panose="02020603050405020304" pitchFamily="18" charset="0"/>
              </a:rPr>
              <a:t>dari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satu</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dengan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lainnya</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Contohnya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IBM S/30. NOVA, CDC 3000, PDP-11, dan </a:t>
            </a:r>
            <a:r>
              <a:rPr lang="en-ID" sz="2000" b="0" i="0" dirty="0" err="1">
                <a:solidFill>
                  <a:srgbClr val="444444"/>
                </a:solidFill>
                <a:effectLst/>
                <a:latin typeface="Times New Roman" panose="02020603050405020304" pitchFamily="18" charset="0"/>
                <a:cs typeface="Times New Roman" panose="02020603050405020304" pitchFamily="18" charset="0"/>
              </a:rPr>
              <a:t>sebagainya</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B6F0-F23B-0ACF-3D86-EF08AF021517}"/>
              </a:ext>
            </a:extLst>
          </p:cNvPr>
          <p:cNvSpPr>
            <a:spLocks noGrp="1"/>
          </p:cNvSpPr>
          <p:nvPr>
            <p:ph type="title"/>
          </p:nvPr>
        </p:nvSpPr>
        <p:spPr>
          <a:xfrm>
            <a:off x="677334" y="412652"/>
            <a:ext cx="9282592" cy="6058486"/>
          </a:xfrm>
        </p:spPr>
        <p:txBody>
          <a:bodyPr>
            <a:noAutofit/>
          </a:bodyPr>
          <a:lstStyle/>
          <a:p>
            <a:pPr fontAlgn="base"/>
            <a:r>
              <a:rPr lang="en-ID" sz="2000" b="0" i="0" dirty="0">
                <a:solidFill>
                  <a:srgbClr val="232323"/>
                </a:solidFill>
                <a:effectLst/>
                <a:latin typeface="Times New Roman" panose="02020603050405020304" pitchFamily="18" charset="0"/>
                <a:cs typeface="Times New Roman" panose="02020603050405020304" pitchFamily="18" charset="0"/>
              </a:rPr>
              <a:t>4. </a:t>
            </a:r>
            <a:r>
              <a:rPr lang="en-ID" sz="2000" b="0" i="0" dirty="0" err="1">
                <a:solidFill>
                  <a:srgbClr val="232323"/>
                </a:solidFill>
                <a:effectLst/>
                <a:latin typeface="Times New Roman" panose="02020603050405020304" pitchFamily="18" charset="0"/>
                <a:cs typeface="Times New Roman" panose="02020603050405020304" pitchFamily="18" charset="0"/>
              </a:rPr>
              <a:t>Komputer</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Generasi</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Keempat</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dimulai</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dari</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tahun</a:t>
            </a:r>
            <a:r>
              <a:rPr lang="en-ID" sz="2000" b="0" i="0" dirty="0">
                <a:solidFill>
                  <a:srgbClr val="232323"/>
                </a:solidFill>
                <a:effectLst/>
                <a:latin typeface="Times New Roman" panose="02020603050405020304" pitchFamily="18" charset="0"/>
                <a:cs typeface="Times New Roman" panose="02020603050405020304" pitchFamily="18" charset="0"/>
              </a:rPr>
              <a:t> 1970)</a:t>
            </a:r>
            <a:br>
              <a:rPr lang="en-ID" sz="2000" b="0" i="0" dirty="0">
                <a:solidFill>
                  <a:srgbClr val="232323"/>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Ciri-ciri</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Penggunaan</a:t>
            </a:r>
            <a:r>
              <a:rPr lang="en-ID" sz="2000" b="0" i="0" dirty="0">
                <a:solidFill>
                  <a:srgbClr val="444444"/>
                </a:solidFill>
                <a:effectLst/>
                <a:latin typeface="Times New Roman" panose="02020603050405020304" pitchFamily="18" charset="0"/>
                <a:cs typeface="Times New Roman" panose="02020603050405020304" pitchFamily="18" charset="0"/>
              </a:rPr>
              <a:t> LSI (</a:t>
            </a:r>
            <a:r>
              <a:rPr lang="en-ID" sz="2000" b="0" i="1" dirty="0">
                <a:solidFill>
                  <a:srgbClr val="444444"/>
                </a:solidFill>
                <a:effectLst/>
                <a:latin typeface="Times New Roman" panose="02020603050405020304" pitchFamily="18" charset="0"/>
                <a:cs typeface="Times New Roman" panose="02020603050405020304" pitchFamily="18" charset="0"/>
              </a:rPr>
              <a:t>Large Scale Integration</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disebut</a:t>
            </a:r>
            <a:r>
              <a:rPr lang="en-ID" sz="2000" b="0" i="0" dirty="0">
                <a:solidFill>
                  <a:srgbClr val="444444"/>
                </a:solidFill>
                <a:effectLst/>
                <a:latin typeface="Times New Roman" panose="02020603050405020304" pitchFamily="18" charset="0"/>
                <a:cs typeface="Times New Roman" panose="02020603050405020304" pitchFamily="18" charset="0"/>
              </a:rPr>
              <a:t> juga </a:t>
            </a:r>
            <a:r>
              <a:rPr lang="en-ID" sz="2000" b="0" i="0" dirty="0" err="1">
                <a:solidFill>
                  <a:srgbClr val="444444"/>
                </a:solidFill>
                <a:effectLst/>
                <a:latin typeface="Times New Roman" panose="02020603050405020304" pitchFamily="18" charset="0"/>
                <a:cs typeface="Times New Roman" panose="02020603050405020304" pitchFamily="18" charset="0"/>
              </a:rPr>
              <a:t>sebagai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Bipolar Large Scale Integration</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mikroprosesor</a:t>
            </a:r>
            <a:r>
              <a:rPr lang="en-ID" sz="2000" b="0" i="0" dirty="0">
                <a:solidFill>
                  <a:srgbClr val="444444"/>
                </a:solidFill>
                <a:effectLst/>
                <a:latin typeface="Times New Roman" panose="02020603050405020304" pitchFamily="18" charset="0"/>
                <a:cs typeface="Times New Roman" panose="02020603050405020304" pitchFamily="18" charset="0"/>
              </a:rPr>
              <a:t> dan </a:t>
            </a:r>
            <a:r>
              <a:rPr lang="en-ID" sz="2000" b="0" i="0" dirty="0" err="1">
                <a:solidFill>
                  <a:srgbClr val="444444"/>
                </a:solidFill>
                <a:effectLst/>
                <a:latin typeface="Times New Roman" panose="02020603050405020304" pitchFamily="18" charset="0"/>
                <a:cs typeface="Times New Roman" panose="02020603050405020304" pitchFamily="18" charset="0"/>
              </a:rPr>
              <a:t>semikonduktor</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berbentuk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chip</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untuk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memori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Contohnya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IBM 370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Intel 4004 </a:t>
            </a:r>
            <a:r>
              <a:rPr lang="en-ID" sz="2000" b="0" i="0" dirty="0" err="1">
                <a:solidFill>
                  <a:srgbClr val="444444"/>
                </a:solidFill>
                <a:effectLst/>
                <a:latin typeface="Times New Roman" panose="02020603050405020304" pitchFamily="18" charset="0"/>
                <a:cs typeface="Times New Roman" panose="02020603050405020304" pitchFamily="18" charset="0"/>
              </a:rPr>
              <a:t>mikroprosesor</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dikembangkan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pertama</a:t>
            </a:r>
            <a:r>
              <a:rPr lang="en-ID" sz="2000" b="0" i="0" dirty="0">
                <a:solidFill>
                  <a:srgbClr val="444444"/>
                </a:solidFill>
                <a:effectLst/>
                <a:latin typeface="Times New Roman" panose="02020603050405020304" pitchFamily="18" charset="0"/>
                <a:cs typeface="Times New Roman" panose="02020603050405020304" pitchFamily="18" charset="0"/>
              </a:rPr>
              <a:t> kali pada </a:t>
            </a:r>
            <a:r>
              <a:rPr lang="en-ID" sz="2000" b="0" i="0" dirty="0" err="1">
                <a:solidFill>
                  <a:srgbClr val="444444"/>
                </a:solidFill>
                <a:effectLst/>
                <a:latin typeface="Times New Roman" panose="02020603050405020304" pitchFamily="18" charset="0"/>
                <a:cs typeface="Times New Roman" panose="02020603050405020304" pitchFamily="18" charset="0"/>
              </a:rPr>
              <a:t>tahun</a:t>
            </a:r>
            <a:r>
              <a:rPr lang="en-ID" sz="2000" b="0" i="0" dirty="0">
                <a:solidFill>
                  <a:srgbClr val="444444"/>
                </a:solidFill>
                <a:effectLst/>
                <a:latin typeface="Times New Roman" panose="02020603050405020304" pitchFamily="18" charset="0"/>
                <a:cs typeface="Times New Roman" panose="02020603050405020304" pitchFamily="18" charset="0"/>
              </a:rPr>
              <a:t> 1971 oleh </a:t>
            </a:r>
            <a:r>
              <a:rPr lang="en-ID" sz="2000" b="0" i="0" dirty="0" err="1">
                <a:solidFill>
                  <a:srgbClr val="444444"/>
                </a:solidFill>
                <a:effectLst/>
                <a:latin typeface="Times New Roman" panose="02020603050405020304" pitchFamily="18" charset="0"/>
                <a:cs typeface="Times New Roman" panose="02020603050405020304" pitchFamily="18" charset="0"/>
              </a:rPr>
              <a:t>perusahaan</a:t>
            </a:r>
            <a:r>
              <a:rPr lang="en-ID" sz="2000" b="0" i="0" dirty="0">
                <a:solidFill>
                  <a:srgbClr val="444444"/>
                </a:solidFill>
                <a:effectLst/>
                <a:latin typeface="Times New Roman" panose="02020603050405020304" pitchFamily="18" charset="0"/>
                <a:cs typeface="Times New Roman" panose="02020603050405020304" pitchFamily="18" charset="0"/>
              </a:rPr>
              <a:t> Intel Corporation </a:t>
            </a:r>
            <a:r>
              <a:rPr lang="en-ID" sz="2000" b="0" i="0" dirty="0" err="1">
                <a:solidFill>
                  <a:srgbClr val="444444"/>
                </a:solidFill>
                <a:effectLst/>
                <a:latin typeface="Times New Roman" panose="02020603050405020304" pitchFamily="18" charset="0"/>
                <a:cs typeface="Times New Roman" panose="02020603050405020304" pitchFamily="18" charset="0"/>
              </a:rPr>
              <a:t>dengan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chip </a:t>
            </a:r>
            <a:r>
              <a:rPr lang="en-ID" sz="2000" b="0" i="1" dirty="0" err="1">
                <a:solidFill>
                  <a:srgbClr val="444444"/>
                </a:solidFill>
                <a:effectLst/>
                <a:latin typeface="Times New Roman" panose="02020603050405020304" pitchFamily="18" charset="0"/>
                <a:cs typeface="Times New Roman" panose="02020603050405020304" pitchFamily="18" charset="0"/>
              </a:rPr>
              <a:t>mikroprosesor</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Personal computer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atau</a:t>
            </a:r>
            <a:r>
              <a:rPr lang="en-ID" sz="2000" b="0" i="0" dirty="0">
                <a:solidFill>
                  <a:srgbClr val="444444"/>
                </a:solidFill>
                <a:effectLst/>
                <a:latin typeface="Times New Roman" panose="02020603050405020304" pitchFamily="18" charset="0"/>
                <a:cs typeface="Times New Roman" panose="02020603050405020304" pitchFamily="18" charset="0"/>
              </a:rPr>
              <a:t> PC </a:t>
            </a:r>
            <a:r>
              <a:rPr lang="en-ID" sz="2000" b="0" i="0" dirty="0" err="1">
                <a:solidFill>
                  <a:srgbClr val="444444"/>
                </a:solidFill>
                <a:effectLst/>
                <a:latin typeface="Times New Roman" panose="02020603050405020304" pitchFamily="18" charset="0"/>
                <a:cs typeface="Times New Roman" panose="02020603050405020304" pitchFamily="18" charset="0"/>
              </a:rPr>
              <a:t>mulai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berkembang</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sejak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tahun</a:t>
            </a:r>
            <a:r>
              <a:rPr lang="en-ID" sz="2000" b="0" i="0" dirty="0">
                <a:solidFill>
                  <a:srgbClr val="444444"/>
                </a:solidFill>
                <a:effectLst/>
                <a:latin typeface="Times New Roman" panose="02020603050405020304" pitchFamily="18" charset="0"/>
                <a:cs typeface="Times New Roman" panose="02020603050405020304" pitchFamily="18" charset="0"/>
              </a:rPr>
              <a:t> 1977. </a:t>
            </a:r>
            <a:r>
              <a:rPr lang="en-ID" sz="2000" b="0" i="0" dirty="0" err="1">
                <a:solidFill>
                  <a:srgbClr val="444444"/>
                </a:solidFill>
                <a:effectLst/>
                <a:latin typeface="Times New Roman" panose="02020603050405020304" pitchFamily="18" charset="0"/>
                <a:cs typeface="Times New Roman" panose="02020603050405020304" pitchFamily="18" charset="0"/>
              </a:rPr>
              <a:t>Contohnya</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Apple II dan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dekstop</a:t>
            </a:r>
            <a:r>
              <a:rPr lang="en-ID" sz="2000" b="0" i="0" dirty="0">
                <a:solidFill>
                  <a:srgbClr val="444444"/>
                </a:solidFill>
                <a:effectLst/>
                <a:latin typeface="Times New Roman" panose="02020603050405020304" pitchFamily="18" charset="0"/>
                <a:cs typeface="Times New Roman" panose="02020603050405020304" pitchFamily="18" charset="0"/>
              </a:rPr>
              <a:t> oleh Xerox Corporation.</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Pada </a:t>
            </a:r>
            <a:r>
              <a:rPr lang="en-ID" sz="2000" b="0" i="0" dirty="0" err="1">
                <a:solidFill>
                  <a:srgbClr val="444444"/>
                </a:solidFill>
                <a:effectLst/>
                <a:latin typeface="Times New Roman" panose="02020603050405020304" pitchFamily="18" charset="0"/>
                <a:cs typeface="Times New Roman" panose="02020603050405020304" pitchFamily="18" charset="0"/>
              </a:rPr>
              <a:t>tahun</a:t>
            </a:r>
            <a:r>
              <a:rPr lang="en-ID" sz="2000" b="0" i="0" dirty="0">
                <a:solidFill>
                  <a:srgbClr val="444444"/>
                </a:solidFill>
                <a:effectLst/>
                <a:latin typeface="Times New Roman" panose="02020603050405020304" pitchFamily="18" charset="0"/>
                <a:cs typeface="Times New Roman" panose="02020603050405020304" pitchFamily="18" charset="0"/>
              </a:rPr>
              <a:t> 1981,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mulai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banyak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menggunakan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sistem</a:t>
            </a:r>
            <a:r>
              <a:rPr lang="en-ID" sz="2000" b="0" i="0" dirty="0">
                <a:solidFill>
                  <a:srgbClr val="444444"/>
                </a:solidFill>
                <a:effectLst/>
                <a:latin typeface="Times New Roman" panose="02020603050405020304" pitchFamily="18" charset="0"/>
                <a:cs typeface="Times New Roman" panose="02020603050405020304" pitchFamily="18" charset="0"/>
              </a:rPr>
              <a:t> Window dan mouse.</a:t>
            </a:r>
            <a:br>
              <a:rPr lang="en-ID" sz="2000" b="0" i="0" dirty="0">
                <a:solidFill>
                  <a:srgbClr val="444444"/>
                </a:solidFill>
                <a:effectLst/>
                <a:latin typeface="Times New Roman" panose="02020603050405020304" pitchFamily="18" charset="0"/>
                <a:cs typeface="Times New Roman" panose="02020603050405020304" pitchFamily="18" charset="0"/>
              </a:rPr>
            </a:b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232323"/>
                </a:solidFill>
                <a:effectLst/>
                <a:latin typeface="Times New Roman" panose="02020603050405020304" pitchFamily="18" charset="0"/>
                <a:cs typeface="Times New Roman" panose="02020603050405020304" pitchFamily="18" charset="0"/>
              </a:rPr>
              <a:t>5. </a:t>
            </a:r>
            <a:r>
              <a:rPr lang="en-ID" sz="2000" b="0" i="0" dirty="0" err="1">
                <a:solidFill>
                  <a:srgbClr val="232323"/>
                </a:solidFill>
                <a:effectLst/>
                <a:latin typeface="Times New Roman" panose="02020603050405020304" pitchFamily="18" charset="0"/>
                <a:cs typeface="Times New Roman" panose="02020603050405020304" pitchFamily="18" charset="0"/>
              </a:rPr>
              <a:t>Komputer</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Generasi</a:t>
            </a:r>
            <a:r>
              <a:rPr lang="en-ID" sz="2000" b="0" i="0" dirty="0">
                <a:solidFill>
                  <a:srgbClr val="232323"/>
                </a:solidFill>
                <a:effectLst/>
                <a:latin typeface="Times New Roman" panose="02020603050405020304" pitchFamily="18" charset="0"/>
                <a:cs typeface="Times New Roman" panose="02020603050405020304" pitchFamily="18" charset="0"/>
              </a:rPr>
              <a:t> </a:t>
            </a:r>
            <a:r>
              <a:rPr lang="en-ID" sz="2000" b="0" i="0" dirty="0" err="1">
                <a:solidFill>
                  <a:srgbClr val="232323"/>
                </a:solidFill>
                <a:effectLst/>
                <a:latin typeface="Times New Roman" panose="02020603050405020304" pitchFamily="18" charset="0"/>
                <a:cs typeface="Times New Roman" panose="02020603050405020304" pitchFamily="18" charset="0"/>
              </a:rPr>
              <a:t>Kelima</a:t>
            </a:r>
            <a:br>
              <a:rPr lang="en-ID" sz="2000" b="0" i="0" dirty="0">
                <a:solidFill>
                  <a:srgbClr val="232323"/>
                </a:solidFill>
                <a:effectLst/>
                <a:latin typeface="Times New Roman" panose="02020603050405020304" pitchFamily="18" charset="0"/>
                <a:cs typeface="Times New Roman" panose="02020603050405020304" pitchFamily="18" charset="0"/>
              </a:rPr>
            </a:br>
            <a:r>
              <a:rPr lang="en-ID" sz="2000" b="0" i="0" dirty="0" err="1">
                <a:solidFill>
                  <a:srgbClr val="444444"/>
                </a:solidFill>
                <a:effectLst/>
                <a:latin typeface="Times New Roman" panose="02020603050405020304" pitchFamily="18" charset="0"/>
                <a:cs typeface="Times New Roman" panose="02020603050405020304" pitchFamily="18" charset="0"/>
              </a:rPr>
              <a:t>Ciri-ciri</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Komponen</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dipakai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adalah</a:t>
            </a:r>
            <a:r>
              <a:rPr lang="en-ID" sz="2000" b="0" i="0" dirty="0">
                <a:solidFill>
                  <a:srgbClr val="444444"/>
                </a:solidFill>
                <a:effectLst/>
                <a:latin typeface="Times New Roman" panose="02020603050405020304" pitchFamily="18" charset="0"/>
                <a:cs typeface="Times New Roman" panose="02020603050405020304" pitchFamily="18" charset="0"/>
              </a:rPr>
              <a:t> VLSI (</a:t>
            </a:r>
            <a:r>
              <a:rPr lang="en-ID" sz="2000" b="0" i="1" dirty="0">
                <a:solidFill>
                  <a:srgbClr val="444444"/>
                </a:solidFill>
                <a:effectLst/>
                <a:latin typeface="Times New Roman" panose="02020603050405020304" pitchFamily="18" charset="0"/>
                <a:cs typeface="Times New Roman" panose="02020603050405020304" pitchFamily="18" charset="0"/>
              </a:rPr>
              <a:t>Very Large Scale Integration</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Kemampuan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dikembangakan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untuk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memecahkan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masalah</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sendiri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dengan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bantuan</a:t>
            </a:r>
            <a:r>
              <a:rPr lang="en-ID" sz="2000" b="0" i="0" dirty="0">
                <a:solidFill>
                  <a:srgbClr val="444444"/>
                </a:solidFill>
                <a:effectLst/>
                <a:latin typeface="Times New Roman" panose="02020603050405020304" pitchFamily="18" charset="0"/>
                <a:cs typeface="Times New Roman" panose="02020603050405020304" pitchFamily="18" charset="0"/>
              </a:rPr>
              <a:t> AI (</a:t>
            </a:r>
            <a:r>
              <a:rPr lang="en-ID" sz="2000" b="0" i="1" dirty="0">
                <a:solidFill>
                  <a:srgbClr val="444444"/>
                </a:solidFill>
                <a:effectLst/>
                <a:latin typeface="Times New Roman" panose="02020603050405020304" pitchFamily="18" charset="0"/>
                <a:cs typeface="Times New Roman" panose="02020603050405020304" pitchFamily="18" charset="0"/>
              </a:rPr>
              <a:t>Artificial Intelligence</a:t>
            </a:r>
            <a:r>
              <a:rPr lang="en-ID" sz="2000" b="0" i="0" dirty="0">
                <a:solidFill>
                  <a:srgbClr val="444444"/>
                </a:solidFill>
                <a:effectLst/>
                <a:latin typeface="Times New Roman" panose="02020603050405020304" pitchFamily="18" charset="0"/>
                <a:cs typeface="Times New Roman" panose="02020603050405020304" pitchFamily="18" charset="0"/>
              </a:rPr>
              <a:t>). AI </a:t>
            </a:r>
            <a:r>
              <a:rPr lang="en-ID" sz="2000" b="0" i="0" dirty="0" err="1">
                <a:solidFill>
                  <a:srgbClr val="444444"/>
                </a:solidFill>
                <a:effectLst/>
                <a:latin typeface="Times New Roman" panose="02020603050405020304" pitchFamily="18" charset="0"/>
                <a:cs typeface="Times New Roman" panose="02020603050405020304" pitchFamily="18" charset="0"/>
              </a:rPr>
              <a:t>dapat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diterapkan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untuk</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mengoperasikan</a:t>
            </a:r>
            <a:r>
              <a:rPr lang="en-ID" sz="2000" b="0" i="0" dirty="0">
                <a:solidFill>
                  <a:srgbClr val="444444"/>
                </a:solidFill>
                <a:effectLst/>
                <a:latin typeface="Times New Roman" panose="02020603050405020304" pitchFamily="18" charset="0"/>
                <a:cs typeface="Times New Roman" panose="02020603050405020304" pitchFamily="18" charset="0"/>
              </a:rPr>
              <a:t> robot.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Mulai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dikembangkan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yang </a:t>
            </a:r>
            <a:r>
              <a:rPr lang="en-ID" sz="2000" b="0" i="0" dirty="0" err="1">
                <a:solidFill>
                  <a:srgbClr val="444444"/>
                </a:solidFill>
                <a:effectLst/>
                <a:latin typeface="Times New Roman" panose="02020603050405020304" pitchFamily="18" charset="0"/>
                <a:cs typeface="Times New Roman" panose="02020603050405020304" pitchFamily="18" charset="0"/>
              </a:rPr>
              <a:t>dapat</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menggantikan</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1" dirty="0">
                <a:solidFill>
                  <a:srgbClr val="444444"/>
                </a:solidFill>
                <a:effectLst/>
                <a:latin typeface="Times New Roman" panose="02020603050405020304" pitchFamily="18" charset="0"/>
                <a:cs typeface="Times New Roman" panose="02020603050405020304" pitchFamily="18" charset="0"/>
              </a:rPr>
              <a:t>chip</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Jepang</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adalah</a:t>
            </a:r>
            <a:r>
              <a:rPr lang="en-ID" sz="2000" b="0" i="0" dirty="0">
                <a:solidFill>
                  <a:srgbClr val="444444"/>
                </a:solidFill>
                <a:effectLst/>
                <a:latin typeface="Times New Roman" panose="02020603050405020304" pitchFamily="18" charset="0"/>
                <a:cs typeface="Times New Roman" panose="02020603050405020304" pitchFamily="18" charset="0"/>
              </a:rPr>
              <a:t> negara yang </a:t>
            </a:r>
            <a:r>
              <a:rPr lang="en-ID" sz="2000" b="0" i="0" dirty="0" err="1">
                <a:solidFill>
                  <a:srgbClr val="444444"/>
                </a:solidFill>
                <a:effectLst/>
                <a:latin typeface="Times New Roman" panose="02020603050405020304" pitchFamily="18" charset="0"/>
                <a:cs typeface="Times New Roman" panose="02020603050405020304" pitchFamily="18" charset="0"/>
              </a:rPr>
              <a:t>memelopori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komputer</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generasi</a:t>
            </a:r>
            <a:r>
              <a:rPr lang="en-ID" sz="2000" b="0" i="0" dirty="0">
                <a:solidFill>
                  <a:srgbClr val="444444"/>
                </a:solidFill>
                <a:effectLst/>
                <a:latin typeface="Times New Roman" panose="02020603050405020304" pitchFamily="18" charset="0"/>
                <a:cs typeface="Times New Roman" panose="02020603050405020304" pitchFamily="18" charset="0"/>
              </a:rPr>
              <a:t> </a:t>
            </a:r>
            <a:r>
              <a:rPr lang="en-ID" sz="2000" b="0" i="0" dirty="0" err="1">
                <a:solidFill>
                  <a:srgbClr val="444444"/>
                </a:solidFill>
                <a:effectLst/>
                <a:latin typeface="Times New Roman" panose="02020603050405020304" pitchFamily="18" charset="0"/>
                <a:cs typeface="Times New Roman" panose="02020603050405020304" pitchFamily="18" charset="0"/>
              </a:rPr>
              <a:t>kelima</a:t>
            </a:r>
            <a:r>
              <a:rPr lang="en-ID" sz="2000" b="0" i="0" dirty="0">
                <a:solidFill>
                  <a:srgbClr val="444444"/>
                </a:solidFill>
                <a:effectLst/>
                <a:latin typeface="Times New Roman" panose="02020603050405020304" pitchFamily="18" charset="0"/>
                <a:cs typeface="Times New Roman" panose="02020603050405020304" pitchFamily="18" charset="0"/>
              </a:rPr>
              <a:t>.</a:t>
            </a:r>
            <a:br>
              <a:rPr lang="en-ID" sz="2000" b="0" i="0" dirty="0">
                <a:solidFill>
                  <a:srgbClr val="444444"/>
                </a:solidFill>
                <a:effectLst/>
                <a:latin typeface="Times New Roman" panose="02020603050405020304" pitchFamily="18" charset="0"/>
                <a:cs typeface="Times New Roman" panose="02020603050405020304" pitchFamily="18" charset="0"/>
              </a:rPr>
            </a:br>
            <a:br>
              <a:rPr lang="en-ID" sz="2000" b="0" i="0" dirty="0">
                <a:solidFill>
                  <a:srgbClr val="444444"/>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64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904-6EE6-50E1-FE12-C36C196473B6}"/>
              </a:ext>
            </a:extLst>
          </p:cNvPr>
          <p:cNvSpPr>
            <a:spLocks noGrp="1"/>
          </p:cNvSpPr>
          <p:nvPr>
            <p:ph type="title"/>
          </p:nvPr>
        </p:nvSpPr>
        <p:spPr>
          <a:xfrm>
            <a:off x="677333" y="609600"/>
            <a:ext cx="9535811" cy="5960012"/>
          </a:xfrm>
        </p:spPr>
        <p:txBody>
          <a:bodyPr>
            <a:noAutofit/>
          </a:bodyPr>
          <a:lstStyle/>
          <a:p>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Mobile Computing</a:t>
            </a:r>
            <a:b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0" i="0" dirty="0" err="1">
                <a:solidFill>
                  <a:srgbClr val="333333"/>
                </a:solidFill>
                <a:effectLst/>
                <a:latin typeface="Raleway" panose="020B0503030101060003" pitchFamily="34" charset="0"/>
              </a:rPr>
              <a:t>Apa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itu</a:t>
            </a:r>
            <a:r>
              <a:rPr lang="en-ID" sz="2000" b="0" i="0" dirty="0">
                <a:solidFill>
                  <a:srgbClr val="333333"/>
                </a:solidFill>
                <a:effectLst/>
                <a:latin typeface="Raleway" panose="020B0503030101060003" pitchFamily="34" charset="0"/>
              </a:rPr>
              <a:t> mobile computing </a:t>
            </a:r>
            <a:r>
              <a:rPr lang="en-ID" sz="2000" b="0" i="0" dirty="0" err="1">
                <a:solidFill>
                  <a:srgbClr val="333333"/>
                </a:solidFill>
                <a:effectLst/>
                <a:latin typeface="Raleway" panose="020B0503030101060003" pitchFamily="34" charset="0"/>
              </a:rPr>
              <a:t>atau</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komputasi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bergerak</a:t>
            </a:r>
            <a:r>
              <a:rPr lang="en-ID" sz="2000" b="0" i="0" dirty="0">
                <a:solidFill>
                  <a:srgbClr val="333333"/>
                </a:solidFill>
                <a:effectLst/>
                <a:latin typeface="Raleway" panose="020B0503030101060003" pitchFamily="34" charset="0"/>
              </a:rPr>
              <a:t>? Mobile computing </a:t>
            </a:r>
            <a:r>
              <a:rPr lang="en-ID" sz="2000" b="0" i="0" dirty="0" err="1">
                <a:solidFill>
                  <a:srgbClr val="333333"/>
                </a:solidFill>
                <a:effectLst/>
                <a:latin typeface="Raleway" panose="020B0503030101060003" pitchFamily="34" charset="0"/>
              </a:rPr>
              <a:t>adalah</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teknologi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perangkat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nirkable</a:t>
            </a:r>
            <a:r>
              <a:rPr lang="en-ID" sz="2000" b="0" i="0" dirty="0">
                <a:solidFill>
                  <a:srgbClr val="333333"/>
                </a:solidFill>
                <a:effectLst/>
                <a:latin typeface="Raleway" panose="020B0503030101060003" pitchFamily="34" charset="0"/>
              </a:rPr>
              <a:t> yang </a:t>
            </a:r>
            <a:r>
              <a:rPr lang="en-ID" sz="2000" b="0" i="0" dirty="0" err="1">
                <a:solidFill>
                  <a:srgbClr val="333333"/>
                </a:solidFill>
                <a:effectLst/>
                <a:latin typeface="Raleway" panose="020B0503030101060003" pitchFamily="34" charset="0"/>
              </a:rPr>
              <a:t>dapat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melakukan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tugas</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transmisi</a:t>
            </a:r>
            <a:r>
              <a:rPr lang="en-ID" sz="2000" b="0" i="0" dirty="0">
                <a:solidFill>
                  <a:srgbClr val="333333"/>
                </a:solidFill>
                <a:effectLst/>
                <a:latin typeface="Raleway" panose="020B0503030101060003" pitchFamily="34" charset="0"/>
              </a:rPr>
              <a:t> data, </a:t>
            </a:r>
            <a:r>
              <a:rPr lang="en-ID" sz="2000" b="0" i="0" dirty="0" err="1">
                <a:solidFill>
                  <a:srgbClr val="333333"/>
                </a:solidFill>
                <a:effectLst/>
                <a:latin typeface="Raleway" panose="020B0503030101060003" pitchFamily="34" charset="0"/>
              </a:rPr>
              <a:t>suara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informasi</a:t>
            </a:r>
            <a:r>
              <a:rPr lang="en-ID" sz="2000" b="0" i="0" dirty="0">
                <a:solidFill>
                  <a:srgbClr val="333333"/>
                </a:solidFill>
                <a:effectLst/>
                <a:latin typeface="Raleway" panose="020B0503030101060003" pitchFamily="34" charset="0"/>
              </a:rPr>
              <a:t> media </a:t>
            </a:r>
            <a:r>
              <a:rPr lang="en-ID" sz="2000" b="0" i="0" dirty="0" err="1">
                <a:solidFill>
                  <a:srgbClr val="333333"/>
                </a:solidFill>
                <a:effectLst/>
                <a:latin typeface="Raleway" panose="020B0503030101060003" pitchFamily="34" charset="0"/>
              </a:rPr>
              <a:t>lainnya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seperti</a:t>
            </a:r>
            <a:r>
              <a:rPr lang="en-ID" sz="2000" b="0" i="0" dirty="0">
                <a:solidFill>
                  <a:srgbClr val="333333"/>
                </a:solidFill>
                <a:effectLst/>
                <a:latin typeface="Raleway" panose="020B0503030101060003" pitchFamily="34" charset="0"/>
              </a:rPr>
              <a:t> video, </a:t>
            </a:r>
            <a:r>
              <a:rPr lang="en-ID" sz="2000" b="0" i="0" dirty="0" err="1">
                <a:solidFill>
                  <a:srgbClr val="333333"/>
                </a:solidFill>
                <a:effectLst/>
                <a:latin typeface="Raleway" panose="020B0503030101060003" pitchFamily="34" charset="0"/>
              </a:rPr>
              <a:t>tanpa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menggunakan</a:t>
            </a:r>
            <a:r>
              <a:rPr lang="en-ID" sz="2000" b="0" i="0" dirty="0">
                <a:solidFill>
                  <a:srgbClr val="333333"/>
                </a:solidFill>
                <a:effectLst/>
                <a:latin typeface="Raleway" panose="020B0503030101060003" pitchFamily="34" charset="0"/>
              </a:rPr>
              <a:t> media </a:t>
            </a:r>
            <a:r>
              <a:rPr lang="en-ID" sz="2000" b="0" i="0" dirty="0" err="1">
                <a:solidFill>
                  <a:srgbClr val="333333"/>
                </a:solidFill>
                <a:effectLst/>
                <a:latin typeface="Raleway" panose="020B0503030101060003" pitchFamily="34" charset="0"/>
              </a:rPr>
              <a:t>perambat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fisik</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atau</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kabel</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terhubung</a:t>
            </a:r>
            <a:r>
              <a:rPr lang="en-ID" sz="2000" b="0" i="0" dirty="0">
                <a:solidFill>
                  <a:srgbClr val="333333"/>
                </a:solidFill>
                <a:effectLst/>
                <a:latin typeface="Raleway" panose="020B0503030101060003" pitchFamily="34" charset="0"/>
              </a:rPr>
              <a:t> dan </a:t>
            </a:r>
            <a:r>
              <a:rPr lang="en-ID" sz="2000" b="0" i="0" dirty="0" err="1">
                <a:solidFill>
                  <a:srgbClr val="333333"/>
                </a:solidFill>
                <a:effectLst/>
                <a:latin typeface="Raleway" panose="020B0503030101060003" pitchFamily="34" charset="0"/>
              </a:rPr>
              <a:t>saling</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berkomunikasi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melalui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gelombang</a:t>
            </a:r>
            <a:r>
              <a:rPr lang="en-ID" sz="2000" b="0" i="0" dirty="0">
                <a:solidFill>
                  <a:srgbClr val="333333"/>
                </a:solidFill>
                <a:effectLst/>
                <a:latin typeface="Raleway" panose="020B0503030101060003" pitchFamily="34" charset="0"/>
              </a:rPr>
              <a:t> radio. Mobile </a:t>
            </a:r>
            <a:r>
              <a:rPr lang="en-ID" sz="2000" b="0" i="0" dirty="0" err="1">
                <a:solidFill>
                  <a:srgbClr val="333333"/>
                </a:solidFill>
                <a:effectLst/>
                <a:latin typeface="Raleway" panose="020B0503030101060003" pitchFamily="34" charset="0"/>
              </a:rPr>
              <a:t>sendiri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merupakan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perangkat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seluler</a:t>
            </a:r>
            <a:r>
              <a:rPr lang="en-ID" sz="2000" b="0" i="0" dirty="0">
                <a:solidFill>
                  <a:srgbClr val="333333"/>
                </a:solidFill>
                <a:effectLst/>
                <a:latin typeface="Raleway" panose="020B0503030101060003" pitchFamily="34" charset="0"/>
              </a:rPr>
              <a:t> yang </a:t>
            </a:r>
            <a:r>
              <a:rPr lang="en-ID" sz="2000" b="0" i="0" dirty="0" err="1">
                <a:solidFill>
                  <a:srgbClr val="333333"/>
                </a:solidFill>
                <a:effectLst/>
                <a:latin typeface="Raleway" panose="020B0503030101060003" pitchFamily="34" charset="0"/>
              </a:rPr>
              <a:t>dapat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meningkatkan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produktivitas</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konektivitas</a:t>
            </a:r>
            <a:r>
              <a:rPr lang="en-ID" sz="2000" b="0" i="0" dirty="0">
                <a:solidFill>
                  <a:srgbClr val="333333"/>
                </a:solidFill>
                <a:effectLst/>
                <a:latin typeface="Raleway" panose="020B0503030101060003" pitchFamily="34" charset="0"/>
              </a:rPr>
              <a:t> dan </a:t>
            </a:r>
            <a:r>
              <a:rPr lang="en-ID" sz="2000" b="0" i="0" dirty="0" err="1">
                <a:solidFill>
                  <a:srgbClr val="333333"/>
                </a:solidFill>
                <a:effectLst/>
                <a:latin typeface="Raleway" panose="020B0503030101060003" pitchFamily="34" charset="0"/>
              </a:rPr>
              <a:t>dapat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menjadi</a:t>
            </a:r>
            <a:r>
              <a:rPr lang="en-ID" sz="2000" b="0" i="0" dirty="0">
                <a:solidFill>
                  <a:srgbClr val="333333"/>
                </a:solidFill>
                <a:effectLst/>
                <a:latin typeface="Raleway" panose="020B0503030101060003" pitchFamily="34" charset="0"/>
              </a:rPr>
              <a:t> media </a:t>
            </a:r>
            <a:r>
              <a:rPr lang="en-ID" sz="2000" b="0" i="0" dirty="0" err="1">
                <a:solidFill>
                  <a:srgbClr val="333333"/>
                </a:solidFill>
                <a:effectLst/>
                <a:latin typeface="Raleway" panose="020B0503030101060003" pitchFamily="34" charset="0"/>
              </a:rPr>
              <a:t>hiburan</a:t>
            </a:r>
            <a:r>
              <a:rPr lang="en-ID" sz="2000" b="0" i="0" dirty="0">
                <a:solidFill>
                  <a:srgbClr val="333333"/>
                </a:solidFill>
                <a:effectLst/>
                <a:latin typeface="Raleway" panose="020B0503030101060003" pitchFamily="34" charset="0"/>
              </a:rPr>
              <a:t>.</a:t>
            </a:r>
            <a:br>
              <a:rPr lang="en-ID" sz="2000" b="0" i="0" dirty="0">
                <a:solidFill>
                  <a:srgbClr val="333333"/>
                </a:solidFill>
                <a:effectLst/>
                <a:latin typeface="Raleway" panose="020B0503030101060003" pitchFamily="34" charset="0"/>
              </a:rPr>
            </a:br>
            <a:r>
              <a:rPr lang="en-ID" sz="2000" b="0" i="0" dirty="0" err="1">
                <a:solidFill>
                  <a:srgbClr val="333333"/>
                </a:solidFill>
                <a:effectLst/>
                <a:latin typeface="Raleway" panose="020B0503030101060003" pitchFamily="34" charset="0"/>
              </a:rPr>
              <a:t>Perangkat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seluler</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dapat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terhubung</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dengan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memanfaatkan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konektivitas</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tanpa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kabel</a:t>
            </a:r>
            <a:r>
              <a:rPr lang="en-ID" sz="2000" b="0" i="0" dirty="0">
                <a:solidFill>
                  <a:srgbClr val="333333"/>
                </a:solidFill>
                <a:effectLst/>
                <a:latin typeface="Raleway" panose="020B0503030101060003" pitchFamily="34" charset="0"/>
              </a:rPr>
              <a:t> pada </a:t>
            </a:r>
            <a:r>
              <a:rPr lang="en-ID" sz="2000" b="0" i="0" dirty="0" err="1">
                <a:solidFill>
                  <a:srgbClr val="333333"/>
                </a:solidFill>
                <a:effectLst/>
                <a:latin typeface="Raleway" panose="020B0503030101060003" pitchFamily="34" charset="0"/>
              </a:rPr>
              <a:t>perangkatnya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yaitu</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melalui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akses</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wifi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Telepon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seluler</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menyediakan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paket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layanan</a:t>
            </a:r>
            <a:r>
              <a:rPr lang="en-ID" sz="2000" b="0" i="0" dirty="0">
                <a:solidFill>
                  <a:srgbClr val="333333"/>
                </a:solidFill>
                <a:effectLst/>
                <a:latin typeface="Raleway" panose="020B0503030101060003" pitchFamily="34" charset="0"/>
              </a:rPr>
              <a:t> yang </a:t>
            </a:r>
            <a:r>
              <a:rPr lang="en-ID" sz="2000" b="0" i="0" dirty="0" err="1">
                <a:solidFill>
                  <a:srgbClr val="333333"/>
                </a:solidFill>
                <a:effectLst/>
                <a:latin typeface="Raleway" panose="020B0503030101060003" pitchFamily="34" charset="0"/>
              </a:rPr>
              <a:t>dapat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dihubungkan</a:t>
            </a:r>
            <a:r>
              <a:rPr lang="en-ID" sz="2000" b="0" i="0" dirty="0">
                <a:solidFill>
                  <a:srgbClr val="333333"/>
                </a:solidFill>
                <a:effectLst/>
                <a:latin typeface="Raleway" panose="020B0503030101060003" pitchFamily="34" charset="0"/>
              </a:rPr>
              <a:t> pada </a:t>
            </a:r>
            <a:r>
              <a:rPr lang="en-ID" sz="2000" b="0" i="0" dirty="0" err="1">
                <a:solidFill>
                  <a:srgbClr val="333333"/>
                </a:solidFill>
                <a:effectLst/>
                <a:latin typeface="Raleway" panose="020B0503030101060003" pitchFamily="34" charset="0"/>
              </a:rPr>
              <a:t>akses</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jaringan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lokal</a:t>
            </a:r>
            <a:r>
              <a:rPr lang="en-ID" sz="2000" b="0" i="0" dirty="0">
                <a:solidFill>
                  <a:srgbClr val="333333"/>
                </a:solidFill>
                <a:effectLst/>
                <a:latin typeface="Raleway" panose="020B0503030101060003" pitchFamily="34" charset="0"/>
              </a:rPr>
              <a:t> (LAN) </a:t>
            </a:r>
            <a:r>
              <a:rPr lang="en-ID" sz="2000" b="0" i="0" dirty="0" err="1">
                <a:solidFill>
                  <a:srgbClr val="333333"/>
                </a:solidFill>
                <a:effectLst/>
                <a:latin typeface="Raleway" panose="020B0503030101060003" pitchFamily="34" charset="0"/>
              </a:rPr>
              <a:t>atau</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skala</a:t>
            </a:r>
            <a:r>
              <a:rPr lang="en-ID" sz="2000" b="0" i="0" dirty="0">
                <a:solidFill>
                  <a:srgbClr val="333333"/>
                </a:solidFill>
                <a:effectLst/>
                <a:latin typeface="Raleway" panose="020B0503030101060003" pitchFamily="34" charset="0"/>
              </a:rPr>
              <a:t> yang </a:t>
            </a:r>
            <a:r>
              <a:rPr lang="en-ID" sz="2000" b="0" i="0" dirty="0" err="1">
                <a:solidFill>
                  <a:srgbClr val="333333"/>
                </a:solidFill>
                <a:effectLst/>
                <a:latin typeface="Raleway" panose="020B0503030101060003" pitchFamily="34" charset="0"/>
              </a:rPr>
              <a:t>lebih</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luas</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yaitu</a:t>
            </a:r>
            <a:r>
              <a:rPr lang="en-ID" sz="2000" b="0" i="0" dirty="0">
                <a:solidFill>
                  <a:srgbClr val="333333"/>
                </a:solidFill>
                <a:effectLst/>
                <a:latin typeface="Raleway" panose="020B0503030101060003" pitchFamily="34" charset="0"/>
              </a:rPr>
              <a:t> internet.</a:t>
            </a:r>
            <a:br>
              <a:rPr lang="en-ID" sz="2000" b="0" i="0" dirty="0">
                <a:solidFill>
                  <a:srgbClr val="333333"/>
                </a:solidFill>
                <a:effectLst/>
                <a:latin typeface="Raleway" panose="020B0503030101060003" pitchFamily="34" charset="0"/>
              </a:rPr>
            </a:br>
            <a:br>
              <a:rPr lang="en-ID" sz="2000" b="0" i="0" dirty="0">
                <a:solidFill>
                  <a:srgbClr val="333333"/>
                </a:solidFill>
                <a:effectLst/>
                <a:latin typeface="Raleway" panose="020B0503030101060003" pitchFamily="34" charset="0"/>
              </a:rPr>
            </a:br>
            <a:r>
              <a:rPr lang="en-ID" sz="2000" b="0" i="0" dirty="0">
                <a:solidFill>
                  <a:srgbClr val="333333"/>
                </a:solidFill>
                <a:effectLst/>
                <a:latin typeface="Raleway" panose="020B0503030101060003" pitchFamily="34" charset="0"/>
              </a:rPr>
              <a:t>Mobile computing </a:t>
            </a:r>
            <a:r>
              <a:rPr lang="en-ID" sz="2000" b="0" i="0" dirty="0" err="1">
                <a:solidFill>
                  <a:srgbClr val="333333"/>
                </a:solidFill>
                <a:effectLst/>
                <a:latin typeface="Raleway" panose="020B0503030101060003" pitchFamily="34" charset="0"/>
              </a:rPr>
              <a:t>merupakan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paradigma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dari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teknologi</a:t>
            </a:r>
            <a:r>
              <a:rPr lang="en-ID" sz="2000" b="0" i="0" dirty="0">
                <a:solidFill>
                  <a:srgbClr val="333333"/>
                </a:solidFill>
                <a:effectLst/>
                <a:latin typeface="Raleway" panose="020B0503030101060003" pitchFamily="34" charset="0"/>
              </a:rPr>
              <a:t> yang </a:t>
            </a:r>
            <a:r>
              <a:rPr lang="en-ID" sz="2000" b="0" i="0" dirty="0" err="1">
                <a:solidFill>
                  <a:srgbClr val="333333"/>
                </a:solidFill>
                <a:effectLst/>
                <a:latin typeface="Raleway" panose="020B0503030101060003" pitchFamily="34" charset="0"/>
              </a:rPr>
              <a:t>mampu</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melakukan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komunikasi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walaupun</a:t>
            </a:r>
            <a:r>
              <a:rPr lang="en-ID" sz="2000" b="0" i="0" dirty="0">
                <a:solidFill>
                  <a:srgbClr val="333333"/>
                </a:solidFill>
                <a:effectLst/>
                <a:latin typeface="Raleway" panose="020B0503030101060003" pitchFamily="34" charset="0"/>
              </a:rPr>
              <a:t> user </a:t>
            </a:r>
            <a:r>
              <a:rPr lang="en-ID" sz="2000" b="0" i="0" dirty="0" err="1">
                <a:solidFill>
                  <a:srgbClr val="333333"/>
                </a:solidFill>
                <a:effectLst/>
                <a:latin typeface="Raleway" panose="020B0503030101060003" pitchFamily="34" charset="0"/>
              </a:rPr>
              <a:t>melakukan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perpindahan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Merupakan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kemajuan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teknologi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komputer</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sering</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disebut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sebagai</a:t>
            </a:r>
            <a:r>
              <a:rPr lang="en-ID" sz="2000" b="0" i="0" dirty="0">
                <a:solidFill>
                  <a:srgbClr val="333333"/>
                </a:solidFill>
                <a:effectLst/>
                <a:latin typeface="Raleway" panose="020B0503030101060003" pitchFamily="34" charset="0"/>
              </a:rPr>
              <a:t> mobile computer (portable computer) yang </a:t>
            </a:r>
            <a:r>
              <a:rPr lang="en-ID" sz="2000" b="0" i="0" dirty="0" err="1">
                <a:solidFill>
                  <a:srgbClr val="333333"/>
                </a:solidFill>
                <a:effectLst/>
                <a:latin typeface="Raleway" panose="020B0503030101060003" pitchFamily="34" charset="0"/>
              </a:rPr>
              <a:t>dapat</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berkomunikasi</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dengan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jaringan</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tanpa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kabel</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nirkabel</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Perlu</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diperhatikan</a:t>
            </a:r>
            <a:r>
              <a:rPr lang="en-ID" sz="2000" b="0" i="0" dirty="0">
                <a:solidFill>
                  <a:srgbClr val="333333"/>
                </a:solidFill>
                <a:effectLst/>
                <a:latin typeface="Raleway" panose="020B0503030101060003" pitchFamily="34" charset="0"/>
              </a:rPr>
              <a:t> Mobile Computing </a:t>
            </a:r>
            <a:r>
              <a:rPr lang="en-ID" sz="2000" b="0" i="0" dirty="0" err="1">
                <a:solidFill>
                  <a:srgbClr val="333333"/>
                </a:solidFill>
                <a:effectLst/>
                <a:latin typeface="Raleway" panose="020B0503030101060003" pitchFamily="34" charset="0"/>
              </a:rPr>
              <a:t>tidak</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sama</a:t>
            </a:r>
            <a:r>
              <a:rPr lang="en-ID" sz="2000" b="0" i="0" dirty="0">
                <a:solidFill>
                  <a:srgbClr val="333333"/>
                </a:solidFill>
                <a:effectLst/>
                <a:latin typeface="Raleway" panose="020B0503030101060003" pitchFamily="34" charset="0"/>
              </a:rPr>
              <a:t> </a:t>
            </a:r>
            <a:r>
              <a:rPr lang="en-ID" sz="2000" b="0" i="0" dirty="0" err="1">
                <a:solidFill>
                  <a:srgbClr val="333333"/>
                </a:solidFill>
                <a:effectLst/>
                <a:latin typeface="Raleway" panose="020B0503030101060003" pitchFamily="34" charset="0"/>
              </a:rPr>
              <a:t>dengan</a:t>
            </a:r>
            <a:r>
              <a:rPr lang="en-ID" sz="2000" b="0" i="0" dirty="0">
                <a:solidFill>
                  <a:srgbClr val="333333"/>
                </a:solidFill>
                <a:effectLst/>
                <a:latin typeface="Raleway" panose="020B0503030101060003" pitchFamily="34" charset="0"/>
              </a:rPr>
              <a:t> Wireless Computing.</a:t>
            </a:r>
            <a:br>
              <a:rPr lang="en-ID" sz="2000" b="0" i="0" dirty="0">
                <a:solidFill>
                  <a:srgbClr val="333333"/>
                </a:solidFill>
                <a:effectLst/>
                <a:latin typeface="Raleway" panose="020B0503030101060003" pitchFamily="34" charset="0"/>
              </a:rPr>
            </a:br>
            <a:endParaRPr lang="en-ID" sz="2000" dirty="0"/>
          </a:p>
        </p:txBody>
      </p:sp>
    </p:spTree>
    <p:extLst>
      <p:ext uri="{BB962C8B-B14F-4D97-AF65-F5344CB8AC3E}">
        <p14:creationId xmlns:p14="http://schemas.microsoft.com/office/powerpoint/2010/main" val="242816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E42A-8DAD-7030-7378-15F71D73FC6A}"/>
              </a:ext>
            </a:extLst>
          </p:cNvPr>
          <p:cNvSpPr>
            <a:spLocks noGrp="1"/>
          </p:cNvSpPr>
          <p:nvPr>
            <p:ph type="title"/>
          </p:nvPr>
        </p:nvSpPr>
        <p:spPr>
          <a:xfrm>
            <a:off x="677333" y="393895"/>
            <a:ext cx="9718692" cy="6147582"/>
          </a:xfrm>
        </p:spPr>
        <p:txBody>
          <a:bodyPr>
            <a:noAutofit/>
          </a:bodyPr>
          <a:lstStyle/>
          <a:p>
            <a:r>
              <a:rPr lang="en-ID" sz="2000" b="1" i="0" dirty="0">
                <a:solidFill>
                  <a:schemeClr val="tx1"/>
                </a:solidFill>
                <a:effectLst/>
                <a:latin typeface="Times New Roman" panose="02020603050405020304" pitchFamily="18" charset="0"/>
                <a:cs typeface="Times New Roman" panose="02020603050405020304" pitchFamily="18" charset="0"/>
              </a:rPr>
              <a:t>Sejarah mobile computing</a:t>
            </a: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dimulai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tahun</a:t>
            </a:r>
            <a:r>
              <a:rPr lang="en-ID" sz="2000" b="0" i="0" dirty="0">
                <a:solidFill>
                  <a:schemeClr val="tx1"/>
                </a:solidFill>
                <a:effectLst/>
                <a:latin typeface="Times New Roman" panose="02020603050405020304" pitchFamily="18" charset="0"/>
                <a:cs typeface="Times New Roman" panose="02020603050405020304" pitchFamily="18" charset="0"/>
              </a:rPr>
              <a:t> 1970-an, </a:t>
            </a:r>
            <a:r>
              <a:rPr lang="en-ID" sz="2000" b="0" i="0" dirty="0" err="1">
                <a:solidFill>
                  <a:schemeClr val="tx1"/>
                </a:solidFill>
                <a:effectLst/>
                <a:latin typeface="Times New Roman" panose="02020603050405020304" pitchFamily="18" charset="0"/>
                <a:cs typeface="Times New Roman" panose="02020603050405020304" pitchFamily="18" charset="0"/>
              </a:rPr>
              <a:t>ketika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itu</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peneliti</a:t>
            </a:r>
            <a:r>
              <a:rPr lang="en-ID" sz="2000" b="0" i="0" dirty="0">
                <a:solidFill>
                  <a:schemeClr val="tx1"/>
                </a:solidFill>
                <a:effectLst/>
                <a:latin typeface="Times New Roman" panose="02020603050405020304" pitchFamily="18" charset="0"/>
                <a:cs typeface="Times New Roman" panose="02020603050405020304" pitchFamily="18" charset="0"/>
              </a:rPr>
              <a:t> Xerox PARC </a:t>
            </a:r>
            <a:r>
              <a:rPr lang="en-ID" sz="2000" b="0" i="0" dirty="0" err="1">
                <a:solidFill>
                  <a:schemeClr val="tx1"/>
                </a:solidFill>
                <a:effectLst/>
                <a:latin typeface="Times New Roman" panose="02020603050405020304" pitchFamily="18" charset="0"/>
                <a:cs typeface="Times New Roman" panose="02020603050405020304" pitchFamily="18" charset="0"/>
              </a:rPr>
              <a:t>bernama</a:t>
            </a:r>
            <a:r>
              <a:rPr lang="en-ID" sz="2000" b="0" i="0" dirty="0">
                <a:solidFill>
                  <a:schemeClr val="tx1"/>
                </a:solidFill>
                <a:effectLst/>
                <a:latin typeface="Times New Roman" panose="02020603050405020304" pitchFamily="18" charset="0"/>
                <a:cs typeface="Times New Roman" panose="02020603050405020304" pitchFamily="18" charset="0"/>
              </a:rPr>
              <a:t> Alan key </a:t>
            </a:r>
            <a:r>
              <a:rPr lang="en-ID" sz="2000" b="0" i="0" dirty="0" err="1">
                <a:solidFill>
                  <a:schemeClr val="tx1"/>
                </a:solidFill>
                <a:effectLst/>
                <a:latin typeface="Times New Roman" panose="02020603050405020304" pitchFamily="18" charset="0"/>
                <a:cs typeface="Times New Roman" panose="02020603050405020304" pitchFamily="18" charset="0"/>
              </a:rPr>
              <a:t>menciptakan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konsep</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jinjing</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diberi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nama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Dynabook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Konsep</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jinjing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ini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berkembang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sampai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sekarang</a:t>
            </a:r>
            <a:r>
              <a:rPr lang="en-ID" sz="2000" b="0" i="0" dirty="0">
                <a:solidFill>
                  <a:schemeClr val="tx1"/>
                </a:solidFill>
                <a:effectLst/>
                <a:latin typeface="Times New Roman" panose="02020603050405020304" pitchFamily="18" charset="0"/>
                <a:cs typeface="Times New Roman" panose="02020603050405020304" pitchFamily="18" charset="0"/>
              </a:rPr>
              <a:t>.</a:t>
            </a: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a:t>
            </a:r>
            <a:r>
              <a:rPr lang="en-ID" sz="2000" b="0" i="0" dirty="0">
                <a:solidFill>
                  <a:schemeClr val="tx1"/>
                </a:solidFill>
                <a:effectLst/>
                <a:latin typeface="Times New Roman" panose="02020603050405020304" pitchFamily="18" charset="0"/>
                <a:cs typeface="Times New Roman" panose="02020603050405020304" pitchFamily="18" charset="0"/>
              </a:rPr>
              <a:t>Wearable Computer. </a:t>
            </a:r>
            <a:r>
              <a:rPr lang="en-ID" sz="2000" b="0" i="0" dirty="0" err="1">
                <a:solidFill>
                  <a:schemeClr val="tx1"/>
                </a:solidFill>
                <a:effectLst/>
                <a:latin typeface="Times New Roman" panose="02020603050405020304" pitchFamily="18" charset="0"/>
                <a:cs typeface="Times New Roman" panose="02020603050405020304" pitchFamily="18" charset="0"/>
              </a:rPr>
              <a:t>Ini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dipakaikan</a:t>
            </a:r>
            <a:r>
              <a:rPr lang="en-ID" sz="2000" b="0" i="0" dirty="0">
                <a:solidFill>
                  <a:schemeClr val="tx1"/>
                </a:solidFill>
                <a:effectLst/>
                <a:latin typeface="Times New Roman" panose="02020603050405020304" pitchFamily="18" charset="0"/>
                <a:cs typeface="Times New Roman" panose="02020603050405020304" pitchFamily="18" charset="0"/>
              </a:rPr>
              <a:t> di </a:t>
            </a:r>
            <a:r>
              <a:rPr lang="en-ID" sz="2000" b="0" i="0" dirty="0" err="1">
                <a:solidFill>
                  <a:schemeClr val="tx1"/>
                </a:solidFill>
                <a:effectLst/>
                <a:latin typeface="Times New Roman" panose="02020603050405020304" pitchFamily="18" charset="0"/>
                <a:cs typeface="Times New Roman" panose="02020603050405020304" pitchFamily="18" charset="0"/>
              </a:rPr>
              <a:t>tubuh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manusia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Contohnya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Computer </a:t>
            </a:r>
            <a:r>
              <a:rPr lang="en-ID" sz="2000" b="0" i="0" dirty="0" err="1">
                <a:solidFill>
                  <a:schemeClr val="tx1"/>
                </a:solidFill>
                <a:effectLst/>
                <a:latin typeface="Times New Roman" panose="02020603050405020304" pitchFamily="18" charset="0"/>
                <a:cs typeface="Times New Roman" panose="02020603050405020304" pitchFamily="18" charset="0"/>
              </a:rPr>
              <a:t>Gletser</a:t>
            </a:r>
            <a:r>
              <a:rPr lang="en-ID" sz="2000" b="0" i="0" dirty="0">
                <a:solidFill>
                  <a:schemeClr val="tx1"/>
                </a:solidFill>
                <a:effectLst/>
                <a:latin typeface="Times New Roman" panose="02020603050405020304" pitchFamily="18" charset="0"/>
                <a:cs typeface="Times New Roman" panose="02020603050405020304" pitchFamily="18" charset="0"/>
              </a:rPr>
              <a:t> Ridgeline W200. W200 </a:t>
            </a:r>
            <a:r>
              <a:rPr lang="en-ID" sz="2000" b="0" i="0" dirty="0" err="1">
                <a:solidFill>
                  <a:schemeClr val="tx1"/>
                </a:solidFill>
                <a:effectLst/>
                <a:latin typeface="Times New Roman" panose="02020603050405020304" pitchFamily="18" charset="0"/>
                <a:cs typeface="Times New Roman" panose="02020603050405020304" pitchFamily="18" charset="0"/>
              </a:rPr>
              <a:t>ini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terbuat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paduan</a:t>
            </a:r>
            <a:r>
              <a:rPr lang="en-ID" sz="2000" b="0" i="0" dirty="0">
                <a:solidFill>
                  <a:schemeClr val="tx1"/>
                </a:solidFill>
                <a:effectLst/>
                <a:latin typeface="Times New Roman" panose="02020603050405020304" pitchFamily="18" charset="0"/>
                <a:cs typeface="Times New Roman" panose="02020603050405020304" pitchFamily="18" charset="0"/>
              </a:rPr>
              <a:t> magnesium </a:t>
            </a:r>
            <a:r>
              <a:rPr lang="en-ID" sz="2000" b="0" i="0" dirty="0" err="1">
                <a:solidFill>
                  <a:schemeClr val="tx1"/>
                </a:solidFill>
                <a:effectLst/>
                <a:latin typeface="Times New Roman" panose="02020603050405020304" pitchFamily="18" charset="0"/>
                <a:cs typeface="Times New Roman" panose="02020603050405020304" pitchFamily="18" charset="0"/>
              </a:rPr>
              <a:t>bertulang</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memaksimalkan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kekuatan</a:t>
            </a:r>
            <a:r>
              <a:rPr lang="en-ID" sz="2000" b="0" i="0" dirty="0">
                <a:solidFill>
                  <a:schemeClr val="tx1"/>
                </a:solidFill>
                <a:effectLst/>
                <a:latin typeface="Times New Roman" panose="02020603050405020304" pitchFamily="18" charset="0"/>
                <a:cs typeface="Times New Roman" panose="02020603050405020304" pitchFamily="18" charset="0"/>
              </a:rPr>
              <a:t> dan </a:t>
            </a:r>
            <a:r>
              <a:rPr lang="en-ID" sz="2000" b="0" i="0" dirty="0" err="1">
                <a:solidFill>
                  <a:schemeClr val="tx1"/>
                </a:solidFill>
                <a:effectLst/>
                <a:latin typeface="Times New Roman" panose="02020603050405020304" pitchFamily="18" charset="0"/>
                <a:cs typeface="Times New Roman" panose="02020603050405020304" pitchFamily="18" charset="0"/>
              </a:rPr>
              <a:t>meminimalkan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keseluruhan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ini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memiliki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hanya</a:t>
            </a:r>
            <a:r>
              <a:rPr lang="en-ID" sz="2000" b="0" i="0" dirty="0">
                <a:solidFill>
                  <a:schemeClr val="tx1"/>
                </a:solidFill>
                <a:effectLst/>
                <a:latin typeface="Times New Roman" panose="02020603050405020304" pitchFamily="18" charset="0"/>
                <a:cs typeface="Times New Roman" panose="02020603050405020304" pitchFamily="18" charset="0"/>
              </a:rPr>
              <a:t> 10,2 </a:t>
            </a:r>
            <a:r>
              <a:rPr lang="en-ID" sz="2000" b="0" i="0" dirty="0" err="1">
                <a:solidFill>
                  <a:schemeClr val="tx1"/>
                </a:solidFill>
                <a:effectLst/>
                <a:latin typeface="Times New Roman" panose="02020603050405020304" pitchFamily="18" charset="0"/>
                <a:cs typeface="Times New Roman" panose="02020603050405020304" pitchFamily="18" charset="0"/>
              </a:rPr>
              <a:t>ons</a:t>
            </a:r>
            <a:r>
              <a:rPr lang="en-ID" sz="2000" b="0" i="0" dirty="0">
                <a:solidFill>
                  <a:schemeClr val="tx1"/>
                </a:solidFill>
                <a:effectLst/>
                <a:latin typeface="Times New Roman" panose="02020603050405020304" pitchFamily="18" charset="0"/>
                <a:cs typeface="Times New Roman" panose="02020603050405020304" pitchFamily="18" charset="0"/>
              </a:rPr>
              <a:t> dan </a:t>
            </a:r>
            <a:r>
              <a:rPr lang="en-ID" sz="2000" b="0" i="0" dirty="0" err="1">
                <a:solidFill>
                  <a:schemeClr val="tx1"/>
                </a:solidFill>
                <a:effectLst/>
                <a:latin typeface="Times New Roman" panose="02020603050405020304" pitchFamily="18" charset="0"/>
                <a:cs typeface="Times New Roman" panose="02020603050405020304" pitchFamily="18" charset="0"/>
              </a:rPr>
              <a:t>dibentuk</a:t>
            </a:r>
            <a:r>
              <a:rPr lang="en-ID" sz="2000" b="0" i="0" dirty="0">
                <a:solidFill>
                  <a:schemeClr val="tx1"/>
                </a:solidFill>
                <a:effectLst/>
                <a:latin typeface="Times New Roman" panose="02020603050405020304" pitchFamily="18" charset="0"/>
                <a:cs typeface="Times New Roman" panose="02020603050405020304" pitchFamily="18" charset="0"/>
              </a:rPr>
              <a:t> pada </a:t>
            </a:r>
            <a:r>
              <a:rPr lang="en-ID" sz="2000" b="0" i="0" dirty="0" err="1">
                <a:solidFill>
                  <a:schemeClr val="tx1"/>
                </a:solidFill>
                <a:effectLst/>
                <a:latin typeface="Times New Roman" panose="02020603050405020304" pitchFamily="18" charset="0"/>
                <a:cs typeface="Times New Roman" panose="02020603050405020304" pitchFamily="18" charset="0"/>
              </a:rPr>
              <a:t>kontur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lengan</a:t>
            </a:r>
            <a:r>
              <a:rPr lang="en-ID" sz="2000" b="0" i="0" dirty="0">
                <a:solidFill>
                  <a:schemeClr val="tx1"/>
                </a:solidFill>
                <a:effectLst/>
                <a:latin typeface="Times New Roman" panose="02020603050405020304" pitchFamily="18" charset="0"/>
                <a:cs typeface="Times New Roman" panose="02020603050405020304" pitchFamily="18" charset="0"/>
              </a:rPr>
              <a:t>, W200 yang </a:t>
            </a:r>
            <a:r>
              <a:rPr lang="en-ID" sz="2000" b="0" i="0" dirty="0" err="1">
                <a:solidFill>
                  <a:schemeClr val="tx1"/>
                </a:solidFill>
                <a:effectLst/>
                <a:latin typeface="Times New Roman" panose="02020603050405020304" pitchFamily="18" charset="0"/>
                <a:cs typeface="Times New Roman" panose="02020603050405020304" pitchFamily="18" charset="0"/>
              </a:rPr>
              <a:t>mengkombinasikan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fitur</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sama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sebuah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standar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dengan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sebuah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perangkat</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memberikan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kenyamanan</a:t>
            </a:r>
            <a:r>
              <a:rPr lang="en-ID" sz="2000" b="0" i="0" dirty="0">
                <a:solidFill>
                  <a:schemeClr val="tx1"/>
                </a:solidFill>
                <a:effectLst/>
                <a:latin typeface="Times New Roman" panose="02020603050405020304" pitchFamily="18" charset="0"/>
                <a:cs typeface="Times New Roman" panose="02020603050405020304" pitchFamily="18" charset="0"/>
              </a:rPr>
              <a:t> dan </a:t>
            </a:r>
            <a:r>
              <a:rPr lang="en-ID" sz="2000" b="0" i="0" dirty="0" err="1">
                <a:solidFill>
                  <a:schemeClr val="tx1"/>
                </a:solidFill>
                <a:effectLst/>
                <a:latin typeface="Times New Roman" panose="02020603050405020304" pitchFamily="18" charset="0"/>
                <a:cs typeface="Times New Roman" panose="02020603050405020304" pitchFamily="18" charset="0"/>
              </a:rPr>
              <a:t>ergonomis</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pergelangan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tangan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instrumen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aus.</a:t>
            </a:r>
            <a:r>
              <a:rPr lang="en-ID" sz="2000" b="0" i="0" dirty="0">
                <a:solidFill>
                  <a:schemeClr val="tx1"/>
                </a:solidFill>
                <a:effectLst/>
                <a:latin typeface="Times New Roman" panose="02020603050405020304" pitchFamily="18" charset="0"/>
                <a:cs typeface="Times New Roman" panose="02020603050405020304" pitchFamily="18" charset="0"/>
              </a:rPr>
              <a:t> W200 </a:t>
            </a:r>
            <a:r>
              <a:rPr lang="en-ID" sz="2000" b="0" i="0" dirty="0" err="1">
                <a:solidFill>
                  <a:schemeClr val="tx1"/>
                </a:solidFill>
                <a:effectLst/>
                <a:latin typeface="Times New Roman" panose="02020603050405020304" pitchFamily="18" charset="0"/>
                <a:cs typeface="Times New Roman" panose="02020603050405020304" pitchFamily="18" charset="0"/>
              </a:rPr>
              <a:t>ini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memiliki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sebuah</a:t>
            </a:r>
            <a:r>
              <a:rPr lang="en-ID" sz="2000" b="0" i="0" dirty="0">
                <a:solidFill>
                  <a:schemeClr val="tx1"/>
                </a:solidFill>
                <a:effectLst/>
                <a:latin typeface="Times New Roman" panose="02020603050405020304" pitchFamily="18" charset="0"/>
                <a:cs typeface="Times New Roman" panose="02020603050405020304" pitchFamily="18" charset="0"/>
              </a:rPr>
              <a:t> 3.5“layar </a:t>
            </a:r>
            <a:r>
              <a:rPr lang="en-ID" sz="2000" b="0" i="0" dirty="0" err="1">
                <a:solidFill>
                  <a:schemeClr val="tx1"/>
                </a:solidFill>
                <a:effectLst/>
                <a:latin typeface="Times New Roman" panose="02020603050405020304" pitchFamily="18" charset="0"/>
                <a:cs typeface="Times New Roman" panose="02020603050405020304" pitchFamily="18" charset="0"/>
              </a:rPr>
              <a:t>warna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dengan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layar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sentuh</a:t>
            </a:r>
            <a:r>
              <a:rPr lang="en-ID" sz="2000" b="0" i="0" dirty="0">
                <a:solidFill>
                  <a:schemeClr val="tx1"/>
                </a:solidFill>
                <a:effectLst/>
                <a:latin typeface="Times New Roman" panose="02020603050405020304" pitchFamily="18" charset="0"/>
                <a:cs typeface="Times New Roman" panose="02020603050405020304" pitchFamily="18" charset="0"/>
              </a:rPr>
              <a:t>, keyboard backlit dan </a:t>
            </a:r>
            <a:r>
              <a:rPr lang="en-ID" sz="2000" b="0" i="0" dirty="0" err="1">
                <a:solidFill>
                  <a:schemeClr val="tx1"/>
                </a:solidFill>
                <a:effectLst/>
                <a:latin typeface="Times New Roman" panose="02020603050405020304" pitchFamily="18" charset="0"/>
                <a:cs typeface="Times New Roman" panose="02020603050405020304" pitchFamily="18" charset="0"/>
              </a:rPr>
              <a:t>baterai</a:t>
            </a:r>
            <a:r>
              <a:rPr lang="en-ID" sz="2000" b="0" i="0" dirty="0">
                <a:solidFill>
                  <a:schemeClr val="tx1"/>
                </a:solidFill>
                <a:effectLst/>
                <a:latin typeface="Times New Roman" panose="02020603050405020304" pitchFamily="18" charset="0"/>
                <a:cs typeface="Times New Roman" panose="02020603050405020304" pitchFamily="18" charset="0"/>
              </a:rPr>
              <a:t> hot swappable.</a:t>
            </a: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a:t>
            </a:r>
            <a:r>
              <a:rPr lang="en-ID" sz="2000" b="0" i="0" dirty="0">
                <a:solidFill>
                  <a:schemeClr val="tx1"/>
                </a:solidFill>
                <a:effectLst/>
                <a:latin typeface="Times New Roman" panose="02020603050405020304" pitchFamily="18" charset="0"/>
                <a:cs typeface="Times New Roman" panose="02020603050405020304" pitchFamily="18" charset="0"/>
              </a:rPr>
              <a:t>Personal Digital </a:t>
            </a:r>
            <a:r>
              <a:rPr lang="en-ID" sz="2000" b="0" i="0" dirty="0" err="1">
                <a:solidFill>
                  <a:schemeClr val="tx1"/>
                </a:solidFill>
                <a:effectLst/>
                <a:latin typeface="Times New Roman" panose="02020603050405020304" pitchFamily="18" charset="0"/>
                <a:cs typeface="Times New Roman" panose="02020603050405020304" pitchFamily="18" charset="0"/>
              </a:rPr>
              <a:t>Asisstant</a:t>
            </a:r>
            <a:r>
              <a:rPr lang="en-ID" sz="2000" b="0" i="0" dirty="0">
                <a:solidFill>
                  <a:schemeClr val="tx1"/>
                </a:solidFill>
                <a:effectLst/>
                <a:latin typeface="Times New Roman" panose="02020603050405020304" pitchFamily="18" charset="0"/>
                <a:cs typeface="Times New Roman" panose="02020603050405020304" pitchFamily="18" charset="0"/>
              </a:rPr>
              <a:t> (PDA). PDA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alat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elektronik</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berbasis</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dan </a:t>
            </a:r>
            <a:r>
              <a:rPr lang="en-ID" sz="2000" b="0" i="0" dirty="0" err="1">
                <a:solidFill>
                  <a:schemeClr val="tx1"/>
                </a:solidFill>
                <a:effectLst/>
                <a:latin typeface="Times New Roman" panose="02020603050405020304" pitchFamily="18" charset="0"/>
                <a:cs typeface="Times New Roman" panose="02020603050405020304" pitchFamily="18" charset="0"/>
              </a:rPr>
              <a:t>berbentuk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kecil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serta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dapat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dibawa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kemana</a:t>
            </a:r>
            <a:r>
              <a:rPr lang="en-ID" sz="2000" b="0" i="0" dirty="0">
                <a:solidFill>
                  <a:schemeClr val="tx1"/>
                </a:solidFill>
                <a:effectLst/>
                <a:latin typeface="Times New Roman" panose="02020603050405020304" pitchFamily="18" charset="0"/>
                <a:cs typeface="Times New Roman" panose="02020603050405020304" pitchFamily="18" charset="0"/>
              </a:rPr>
              <a:t>-mana.  </a:t>
            </a:r>
            <a:r>
              <a:rPr lang="en-ID" sz="2000" b="0" i="0" dirty="0" err="1">
                <a:solidFill>
                  <a:schemeClr val="tx1"/>
                </a:solidFill>
                <a:effectLst/>
                <a:latin typeface="Times New Roman" panose="02020603050405020304" pitchFamily="18" charset="0"/>
                <a:cs typeface="Times New Roman" panose="02020603050405020304" pitchFamily="18" charset="0"/>
              </a:rPr>
              <a:t>Versi</a:t>
            </a:r>
            <a:r>
              <a:rPr lang="en-ID" sz="2000" b="0" i="0" dirty="0">
                <a:solidFill>
                  <a:schemeClr val="tx1"/>
                </a:solidFill>
                <a:effectLst/>
                <a:latin typeface="Times New Roman" panose="02020603050405020304" pitchFamily="18" charset="0"/>
                <a:cs typeface="Times New Roman" panose="02020603050405020304" pitchFamily="18" charset="0"/>
              </a:rPr>
              <a:t> PDA yang </a:t>
            </a:r>
            <a:r>
              <a:rPr lang="en-ID" sz="2000" b="0" i="0" dirty="0" err="1">
                <a:solidFill>
                  <a:schemeClr val="tx1"/>
                </a:solidFill>
                <a:effectLst/>
                <a:latin typeface="Times New Roman" panose="02020603050405020304" pitchFamily="18" charset="0"/>
                <a:cs typeface="Times New Roman" panose="02020603050405020304" pitchFamily="18" charset="0"/>
              </a:rPr>
              <a:t>lebih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canggih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dapat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digunakan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sebagai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telepon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genggam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akses</a:t>
            </a:r>
            <a:r>
              <a:rPr lang="en-ID" sz="2000" b="0" i="0" dirty="0">
                <a:solidFill>
                  <a:schemeClr val="tx1"/>
                </a:solidFill>
                <a:effectLst/>
                <a:latin typeface="Times New Roman" panose="02020603050405020304" pitchFamily="18" charset="0"/>
                <a:cs typeface="Times New Roman" panose="02020603050405020304" pitchFamily="18" charset="0"/>
              </a:rPr>
              <a:t> internet, intranet, </a:t>
            </a:r>
            <a:r>
              <a:rPr lang="en-ID" sz="2000" b="0" i="0" dirty="0" err="1">
                <a:solidFill>
                  <a:schemeClr val="tx1"/>
                </a:solidFill>
                <a:effectLst/>
                <a:latin typeface="Times New Roman" panose="02020603050405020304" pitchFamily="18" charset="0"/>
                <a:cs typeface="Times New Roman" panose="02020603050405020304" pitchFamily="18" charset="0"/>
              </a:rPr>
              <a:t>atau</a:t>
            </a:r>
            <a:r>
              <a:rPr lang="en-ID" sz="2000" b="0" i="0" dirty="0">
                <a:solidFill>
                  <a:schemeClr val="tx1"/>
                </a:solidFill>
                <a:effectLst/>
                <a:latin typeface="Times New Roman" panose="02020603050405020304" pitchFamily="18" charset="0"/>
                <a:cs typeface="Times New Roman" panose="02020603050405020304" pitchFamily="18" charset="0"/>
              </a:rPr>
              <a:t> extranet </a:t>
            </a:r>
            <a:r>
              <a:rPr lang="en-ID" sz="2000" b="0" i="0" dirty="0" err="1">
                <a:solidFill>
                  <a:schemeClr val="tx1"/>
                </a:solidFill>
                <a:effectLst/>
                <a:latin typeface="Times New Roman" panose="02020603050405020304" pitchFamily="18" charset="0"/>
                <a:cs typeface="Times New Roman" panose="02020603050405020304" pitchFamily="18" charset="0"/>
              </a:rPr>
              <a:t>lewat</a:t>
            </a:r>
            <a:r>
              <a:rPr lang="en-ID" sz="2000" b="0" i="0" dirty="0">
                <a:solidFill>
                  <a:schemeClr val="tx1"/>
                </a:solidFill>
                <a:effectLst/>
                <a:latin typeface="Times New Roman" panose="02020603050405020304" pitchFamily="18" charset="0"/>
                <a:cs typeface="Times New Roman" panose="02020603050405020304" pitchFamily="18" charset="0"/>
              </a:rPr>
              <a:t> Wi-Fi </a:t>
            </a:r>
            <a:r>
              <a:rPr lang="en-ID" sz="2000" b="0" i="0" dirty="0" err="1">
                <a:solidFill>
                  <a:schemeClr val="tx1"/>
                </a:solidFill>
                <a:effectLst/>
                <a:latin typeface="Times New Roman" panose="02020603050405020304" pitchFamily="18" charset="0"/>
                <a:cs typeface="Times New Roman" panose="02020603050405020304" pitchFamily="18" charset="0"/>
              </a:rPr>
              <a:t>atau</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Jaringan</a:t>
            </a:r>
            <a:r>
              <a:rPr lang="en-ID" sz="2000" b="0" i="0" dirty="0">
                <a:solidFill>
                  <a:schemeClr val="tx1"/>
                </a:solidFill>
                <a:effectLst/>
                <a:latin typeface="Times New Roman" panose="02020603050405020304" pitchFamily="18" charset="0"/>
                <a:cs typeface="Times New Roman" panose="02020603050405020304" pitchFamily="18" charset="0"/>
              </a:rPr>
              <a:t> Wireless. Salah </a:t>
            </a:r>
            <a:r>
              <a:rPr lang="en-ID" sz="2000" b="0" i="0" dirty="0" err="1">
                <a:solidFill>
                  <a:schemeClr val="tx1"/>
                </a:solidFill>
                <a:effectLst/>
                <a:latin typeface="Times New Roman" panose="02020603050405020304" pitchFamily="18" charset="0"/>
                <a:cs typeface="Times New Roman" panose="02020603050405020304" pitchFamily="18" charset="0"/>
              </a:rPr>
              <a:t>satu</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ciri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khas</a:t>
            </a:r>
            <a:r>
              <a:rPr lang="en-ID" sz="2000" b="0" i="0" dirty="0">
                <a:solidFill>
                  <a:schemeClr val="tx1"/>
                </a:solidFill>
                <a:effectLst/>
                <a:latin typeface="Times New Roman" panose="02020603050405020304" pitchFamily="18" charset="0"/>
                <a:cs typeface="Times New Roman" panose="02020603050405020304" pitchFamily="18" charset="0"/>
              </a:rPr>
              <a:t> PDA yang paling </a:t>
            </a:r>
            <a:r>
              <a:rPr lang="en-ID" sz="2000" b="0" i="0" dirty="0" err="1">
                <a:solidFill>
                  <a:schemeClr val="tx1"/>
                </a:solidFill>
                <a:effectLst/>
                <a:latin typeface="Times New Roman" panose="02020603050405020304" pitchFamily="18" charset="0"/>
                <a:cs typeface="Times New Roman" panose="02020603050405020304" pitchFamily="18" charset="0"/>
              </a:rPr>
              <a:t>utama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fasilitas</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layar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sentuh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Keempat</a:t>
            </a:r>
            <a:r>
              <a:rPr lang="en-ID" sz="2000" b="0" i="0" dirty="0">
                <a:solidFill>
                  <a:schemeClr val="tx1"/>
                </a:solidFill>
                <a:effectLst/>
                <a:latin typeface="Times New Roman" panose="02020603050405020304" pitchFamily="18" charset="0"/>
                <a:cs typeface="Times New Roman" panose="02020603050405020304" pitchFamily="18" charset="0"/>
              </a:rPr>
              <a:t>, Smartphone. </a:t>
            </a:r>
            <a:r>
              <a:rPr lang="en-ID" sz="2000" b="0" i="0" dirty="0" err="1">
                <a:solidFill>
                  <a:schemeClr val="tx1"/>
                </a:solidFill>
                <a:effectLst/>
                <a:latin typeface="Times New Roman" panose="02020603050405020304" pitchFamily="18" charset="0"/>
                <a:cs typeface="Times New Roman" panose="02020603050405020304" pitchFamily="18" charset="0"/>
              </a:rPr>
              <a:t>Ponsel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berkemampuan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canggih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bahkan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bisa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dikatakan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hampir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menyerupai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kemampuan</a:t>
            </a:r>
            <a:r>
              <a:rPr lang="en-ID" sz="2000" b="0" i="0" dirty="0">
                <a:solidFill>
                  <a:schemeClr val="tx1"/>
                </a:solidFill>
                <a:effectLst/>
                <a:latin typeface="Times New Roman" panose="02020603050405020304" pitchFamily="18" charset="0"/>
                <a:cs typeface="Times New Roman" panose="02020603050405020304" pitchFamily="18" charset="0"/>
              </a:rPr>
              <a:t> PC. </a:t>
            </a:r>
            <a:r>
              <a:rPr lang="en-ID" sz="2000" b="0" i="0" dirty="0" err="1">
                <a:solidFill>
                  <a:schemeClr val="tx1"/>
                </a:solidFill>
                <a:effectLst/>
                <a:latin typeface="Times New Roman" panose="02020603050405020304" pitchFamily="18" charset="0"/>
                <a:cs typeface="Times New Roman" panose="02020603050405020304" pitchFamily="18" charset="0"/>
              </a:rPr>
              <a:t>Dikatakan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pintar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karena</a:t>
            </a:r>
            <a:r>
              <a:rPr lang="en-ID" sz="2000" b="0" i="0" dirty="0">
                <a:solidFill>
                  <a:schemeClr val="tx1"/>
                </a:solidFill>
                <a:effectLst/>
                <a:latin typeface="Times New Roman" panose="02020603050405020304" pitchFamily="18" charset="0"/>
                <a:cs typeface="Times New Roman" panose="02020603050405020304" pitchFamily="18" charset="0"/>
              </a:rPr>
              <a:t> pada </a:t>
            </a:r>
            <a:r>
              <a:rPr lang="en-ID" sz="2000" b="0" i="0" dirty="0" err="1">
                <a:solidFill>
                  <a:schemeClr val="tx1"/>
                </a:solidFill>
                <a:effectLst/>
                <a:latin typeface="Times New Roman" panose="02020603050405020304" pitchFamily="18" charset="0"/>
                <a:cs typeface="Times New Roman" panose="02020603050405020304" pitchFamily="18" charset="0"/>
              </a:rPr>
              <a:t>umumnya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perangkat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ini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berjalan</a:t>
            </a:r>
            <a:r>
              <a:rPr lang="en-ID" sz="2000" b="0" i="0" dirty="0">
                <a:solidFill>
                  <a:schemeClr val="tx1"/>
                </a:solidFill>
                <a:effectLst/>
                <a:latin typeface="Times New Roman" panose="02020603050405020304" pitchFamily="18" charset="0"/>
                <a:cs typeface="Times New Roman" panose="02020603050405020304" pitchFamily="18" charset="0"/>
              </a:rPr>
              <a:t> pada </a:t>
            </a:r>
            <a:r>
              <a:rPr lang="en-ID" sz="2000" b="0" i="0" dirty="0" err="1">
                <a:solidFill>
                  <a:schemeClr val="tx1"/>
                </a:solidFill>
                <a:effectLst/>
                <a:latin typeface="Times New Roman" panose="02020603050405020304" pitchFamily="18" charset="0"/>
                <a:cs typeface="Times New Roman" panose="02020603050405020304" pitchFamily="18" charset="0"/>
              </a:rPr>
              <a:t>sistem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operasi</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terbuka</a:t>
            </a:r>
            <a:r>
              <a:rPr lang="en-ID" sz="2000" b="0" i="0" dirty="0">
                <a:solidFill>
                  <a:schemeClr val="tx1"/>
                </a:solidFill>
                <a:effectLst/>
                <a:latin typeface="Times New Roman" panose="02020603050405020304" pitchFamily="18" charset="0"/>
                <a:cs typeface="Times New Roman" panose="02020603050405020304" pitchFamily="18" charset="0"/>
              </a:rPr>
              <a:t> dan punya interface dan platform </a:t>
            </a:r>
            <a:r>
              <a:rPr lang="en-ID" sz="2000" b="0" i="0" dirty="0" err="1">
                <a:solidFill>
                  <a:schemeClr val="tx1"/>
                </a:solidFill>
                <a:effectLst/>
                <a:latin typeface="Times New Roman" panose="02020603050405020304" pitchFamily="18" charset="0"/>
                <a:cs typeface="Times New Roman" panose="02020603050405020304" pitchFamily="18" charset="0"/>
              </a:rPr>
              <a:t>standar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untuk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mengembangkannya</a:t>
            </a:r>
            <a:r>
              <a:rPr lang="en-ID" sz="2000" b="0" i="0" dirty="0">
                <a:solidFill>
                  <a:schemeClr val="tx1"/>
                </a:solidFill>
                <a:effectLst/>
                <a:latin typeface="Times New Roman" panose="02020603050405020304" pitchFamily="18" charset="0"/>
                <a:cs typeface="Times New Roman" panose="02020603050405020304" pitchFamily="18" charset="0"/>
              </a:rPr>
              <a:t>.</a:t>
            </a:r>
            <a:endParaRPr lang="en-I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6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7F81-1A1E-CD34-F98F-7F9DD9C3DBD3}"/>
              </a:ext>
            </a:extLst>
          </p:cNvPr>
          <p:cNvSpPr>
            <a:spLocks noGrp="1"/>
          </p:cNvSpPr>
          <p:nvPr>
            <p:ph type="title"/>
          </p:nvPr>
        </p:nvSpPr>
        <p:spPr>
          <a:xfrm>
            <a:off x="677334" y="609599"/>
            <a:ext cx="9465472" cy="5931877"/>
          </a:xfrm>
        </p:spPr>
        <p:txBody>
          <a:bodyPr>
            <a:noAutofit/>
          </a:bodyPr>
          <a:lstStyle/>
          <a:p>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mengakses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berbagai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aplikasi</a:t>
            </a:r>
            <a:r>
              <a:rPr lang="en-ID" sz="2000" b="0" i="0" dirty="0">
                <a:solidFill>
                  <a:srgbClr val="333333"/>
                </a:solidFill>
                <a:effectLst/>
                <a:latin typeface="Times New Roman" panose="02020603050405020304" pitchFamily="18" charset="0"/>
                <a:cs typeface="Times New Roman" panose="02020603050405020304" pitchFamily="18" charset="0"/>
              </a:rPr>
              <a:t> stand alone </a:t>
            </a:r>
            <a:r>
              <a:rPr lang="en-ID" sz="2000" b="0" i="0" dirty="0" err="1">
                <a:solidFill>
                  <a:srgbClr val="333333"/>
                </a:solidFill>
                <a:effectLst/>
                <a:latin typeface="Times New Roman" panose="02020603050405020304" pitchFamily="18" charset="0"/>
                <a:cs typeface="Times New Roman" panose="02020603050405020304" pitchFamily="18" charset="0"/>
              </a:rPr>
              <a:t>atau</a:t>
            </a:r>
            <a:r>
              <a:rPr lang="en-ID" sz="2000" b="0" i="0" dirty="0">
                <a:solidFill>
                  <a:srgbClr val="333333"/>
                </a:solidFill>
                <a:effectLst/>
                <a:latin typeface="Times New Roman" panose="02020603050405020304" pitchFamily="18" charset="0"/>
                <a:cs typeface="Times New Roman" panose="02020603050405020304" pitchFamily="18" charset="0"/>
              </a:rPr>
              <a:t> remote applications pada </a:t>
            </a:r>
            <a:r>
              <a:rPr lang="en-ID" sz="2000" b="0" i="0" dirty="0" err="1">
                <a:solidFill>
                  <a:srgbClr val="333333"/>
                </a:solidFill>
                <a:effectLst/>
                <a:latin typeface="Times New Roman" panose="02020603050405020304" pitchFamily="18" charset="0"/>
                <a:cs typeface="Times New Roman" panose="02020603050405020304" pitchFamily="18" charset="0"/>
              </a:rPr>
              <a:t>komputasi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bergerak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melalui</a:t>
            </a:r>
            <a:r>
              <a:rPr lang="en-ID" sz="2000" b="0" i="0" dirty="0">
                <a:solidFill>
                  <a:srgbClr val="333333"/>
                </a:solidFill>
                <a:effectLst/>
                <a:latin typeface="Times New Roman" panose="02020603050405020304" pitchFamily="18" charset="0"/>
                <a:cs typeface="Times New Roman" panose="02020603050405020304" pitchFamily="18" charset="0"/>
              </a:rPr>
              <a:t>: </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IR (In Room) Network, </a:t>
            </a:r>
            <a:r>
              <a:rPr lang="en-ID" sz="2000" b="0" i="0" dirty="0" err="1">
                <a:solidFill>
                  <a:srgbClr val="333333"/>
                </a:solidFill>
                <a:effectLst/>
                <a:latin typeface="Times New Roman" panose="02020603050405020304" pitchFamily="18" charset="0"/>
                <a:cs typeface="Times New Roman" panose="02020603050405020304" pitchFamily="18" charset="0"/>
              </a:rPr>
              <a:t>perangkat</a:t>
            </a:r>
            <a:r>
              <a:rPr lang="en-ID" sz="2000" b="0" i="0" dirty="0">
                <a:solidFill>
                  <a:srgbClr val="333333"/>
                </a:solidFill>
                <a:effectLst/>
                <a:latin typeface="Times New Roman" panose="02020603050405020304" pitchFamily="18" charset="0"/>
                <a:cs typeface="Times New Roman" panose="02020603050405020304" pitchFamily="18" charset="0"/>
              </a:rPr>
              <a:t> mobile yang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berkomunikasi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jangkauan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terbatas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pendek</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Wireless LAN, </a:t>
            </a:r>
            <a:r>
              <a:rPr lang="en-ID" sz="2000" b="0" i="0" dirty="0" err="1">
                <a:solidFill>
                  <a:srgbClr val="333333"/>
                </a:solidFill>
                <a:effectLst/>
                <a:latin typeface="Times New Roman" panose="02020603050405020304" pitchFamily="18" charset="0"/>
                <a:cs typeface="Times New Roman" panose="02020603050405020304" pitchFamily="18" charset="0"/>
              </a:rPr>
              <a:t>servis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jaringan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hanya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melayani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sampai</a:t>
            </a:r>
            <a:r>
              <a:rPr lang="en-ID" sz="2000" b="0" i="0" dirty="0">
                <a:solidFill>
                  <a:srgbClr val="333333"/>
                </a:solidFill>
                <a:effectLst/>
                <a:latin typeface="Times New Roman" panose="02020603050405020304" pitchFamily="18" charset="0"/>
                <a:cs typeface="Times New Roman" panose="02020603050405020304" pitchFamily="18" charset="0"/>
              </a:rPr>
              <a:t> 200 meter </a:t>
            </a:r>
            <a:r>
              <a:rPr lang="en-ID" sz="2000" b="0" i="0" dirty="0" err="1">
                <a:solidFill>
                  <a:srgbClr val="333333"/>
                </a:solidFill>
                <a:effectLst/>
                <a:latin typeface="Times New Roman" panose="02020603050405020304" pitchFamily="18" charset="0"/>
                <a:cs typeface="Times New Roman" panose="02020603050405020304" pitchFamily="18" charset="0"/>
              </a:rPr>
              <a:t>jangkaunnya</a:t>
            </a:r>
            <a:r>
              <a:rPr lang="en-ID" sz="2000" b="0" i="0" dirty="0">
                <a:solidFill>
                  <a:srgbClr val="333333"/>
                </a:solidFill>
                <a:effectLst/>
                <a:latin typeface="Times New Roman" panose="02020603050405020304" pitchFamily="18" charset="0"/>
                <a:cs typeface="Times New Roman" panose="02020603050405020304" pitchFamily="18" charset="0"/>
              </a:rPr>
              <a:t>. </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dirty="0">
                <a:solidFill>
                  <a:srgbClr val="333333"/>
                </a:solidFill>
                <a:latin typeface="Times New Roman" panose="02020603050405020304" pitchFamily="18" charset="0"/>
                <a:cs typeface="Times New Roman" panose="02020603050405020304" pitchFamily="18" charset="0"/>
              </a:rPr>
              <a:t>* </a:t>
            </a:r>
            <a:r>
              <a:rPr lang="en-ID" sz="2000" b="0" i="0" dirty="0">
                <a:solidFill>
                  <a:srgbClr val="333333"/>
                </a:solidFill>
                <a:effectLst/>
                <a:latin typeface="Times New Roman" panose="02020603050405020304" pitchFamily="18" charset="0"/>
                <a:cs typeface="Times New Roman" panose="02020603050405020304" pitchFamily="18" charset="0"/>
              </a:rPr>
              <a:t>Broadband Wireless Network, </a:t>
            </a:r>
            <a:r>
              <a:rPr lang="en-ID" sz="2000" b="0" i="0" dirty="0" err="1">
                <a:solidFill>
                  <a:srgbClr val="333333"/>
                </a:solidFill>
                <a:effectLst/>
                <a:latin typeface="Times New Roman" panose="02020603050405020304" pitchFamily="18" charset="0"/>
                <a:cs typeface="Times New Roman" panose="02020603050405020304" pitchFamily="18" charset="0"/>
              </a:rPr>
              <a:t>teknologi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nirkabel</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memungkinkan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pengiriman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nirkabel</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secara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simultan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suara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data,dan</a:t>
            </a:r>
            <a:r>
              <a:rPr lang="en-ID" sz="2000" b="0" i="0" dirty="0">
                <a:solidFill>
                  <a:srgbClr val="333333"/>
                </a:solidFill>
                <a:effectLst/>
                <a:latin typeface="Times New Roman" panose="02020603050405020304" pitchFamily="18" charset="0"/>
                <a:cs typeface="Times New Roman" panose="02020603050405020304" pitchFamily="18" charset="0"/>
              </a:rPr>
              <a:t> video.</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Wireless WAN. Satellite Based Network, </a:t>
            </a:r>
            <a:r>
              <a:rPr lang="en-ID" sz="2000" b="0" i="0" dirty="0" err="1">
                <a:solidFill>
                  <a:srgbClr val="333333"/>
                </a:solidFill>
                <a:effectLst/>
                <a:latin typeface="Times New Roman" panose="02020603050405020304" pitchFamily="18" charset="0"/>
                <a:cs typeface="Times New Roman" panose="02020603050405020304" pitchFamily="18" charset="0"/>
              </a:rPr>
              <a:t>digunakan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relay </a:t>
            </a:r>
            <a:r>
              <a:rPr lang="en-ID" sz="2000" b="0" i="0" dirty="0" err="1">
                <a:solidFill>
                  <a:srgbClr val="333333"/>
                </a:solidFill>
                <a:effectLst/>
                <a:latin typeface="Times New Roman" panose="02020603050405020304" pitchFamily="18" charset="0"/>
                <a:cs typeface="Times New Roman" panose="02020603050405020304" pitchFamily="18" charset="0"/>
              </a:rPr>
              <a:t>suara</a:t>
            </a:r>
            <a:r>
              <a:rPr lang="en-ID" sz="2000" b="0" i="0" dirty="0">
                <a:solidFill>
                  <a:srgbClr val="333333"/>
                </a:solidFill>
                <a:effectLst/>
                <a:latin typeface="Times New Roman" panose="02020603050405020304" pitchFamily="18" charset="0"/>
                <a:cs typeface="Times New Roman" panose="02020603050405020304" pitchFamily="18" charset="0"/>
              </a:rPr>
              <a:t>, video </a:t>
            </a:r>
            <a:r>
              <a:rPr lang="en-ID" sz="2000" b="0" i="0" dirty="0" err="1">
                <a:solidFill>
                  <a:srgbClr val="333333"/>
                </a:solidFill>
                <a:effectLst/>
                <a:latin typeface="Times New Roman" panose="02020603050405020304" pitchFamily="18" charset="0"/>
                <a:cs typeface="Times New Roman" panose="02020603050405020304" pitchFamily="18" charset="0"/>
              </a:rPr>
              <a:t>atau</a:t>
            </a:r>
            <a:r>
              <a:rPr lang="en-ID" sz="2000" b="0" i="0" dirty="0">
                <a:solidFill>
                  <a:srgbClr val="333333"/>
                </a:solidFill>
                <a:effectLst/>
                <a:latin typeface="Times New Roman" panose="02020603050405020304" pitchFamily="18" charset="0"/>
                <a:cs typeface="Times New Roman" panose="02020603050405020304" pitchFamily="18" charset="0"/>
              </a:rPr>
              <a:t> data. </a:t>
            </a:r>
            <a:r>
              <a:rPr lang="en-ID" sz="2000" b="0" i="0" dirty="0" err="1">
                <a:solidFill>
                  <a:srgbClr val="333333"/>
                </a:solidFill>
                <a:effectLst/>
                <a:latin typeface="Times New Roman" panose="02020603050405020304" pitchFamily="18" charset="0"/>
                <a:cs typeface="Times New Roman" panose="02020603050405020304" pitchFamily="18" charset="0"/>
              </a:rPr>
              <a:t>Karakteristik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jaringan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berbasis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satelit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adalah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bahwa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memiliki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cakupan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luas</a:t>
            </a:r>
            <a:r>
              <a:rPr lang="en-ID" sz="2000" b="0" i="0" dirty="0">
                <a:solidFill>
                  <a:srgbClr val="333333"/>
                </a:solidFill>
                <a:effectLst/>
                <a:latin typeface="Times New Roman" panose="02020603050405020304" pitchFamily="18" charset="0"/>
                <a:cs typeface="Times New Roman" panose="02020603050405020304" pitchFamily="18" charset="0"/>
              </a:rPr>
              <a:t>, mahal, </a:t>
            </a:r>
            <a:r>
              <a:rPr lang="en-ID" sz="2000" b="0" i="0" dirty="0" err="1">
                <a:solidFill>
                  <a:srgbClr val="333333"/>
                </a:solidFill>
                <a:effectLst/>
                <a:latin typeface="Times New Roman" panose="02020603050405020304" pitchFamily="18" charset="0"/>
                <a:cs typeface="Times New Roman" panose="02020603050405020304" pitchFamily="18" charset="0"/>
              </a:rPr>
              <a:t>komunikasi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dua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arah</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suara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berkualitas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rendah</a:t>
            </a:r>
            <a:r>
              <a:rPr lang="en-ID" sz="2000" b="0" i="0" dirty="0">
                <a:solidFill>
                  <a:srgbClr val="333333"/>
                </a:solidFill>
                <a:effectLst/>
                <a:latin typeface="Times New Roman" panose="02020603050405020304" pitchFamily="18" charset="0"/>
                <a:cs typeface="Times New Roman" panose="02020603050405020304" pitchFamily="18" charset="0"/>
              </a:rPr>
              <a:t>. Wilayah </a:t>
            </a:r>
            <a:r>
              <a:rPr lang="en-ID" sz="2000" b="0" i="0" dirty="0" err="1">
                <a:solidFill>
                  <a:srgbClr val="333333"/>
                </a:solidFill>
                <a:effectLst/>
                <a:latin typeface="Times New Roman" panose="02020603050405020304" pitchFamily="18" charset="0"/>
                <a:cs typeface="Times New Roman" panose="02020603050405020304" pitchFamily="18" charset="0"/>
              </a:rPr>
              <a:t>cakupannya</a:t>
            </a:r>
            <a:r>
              <a:rPr lang="en-ID" sz="2000" b="0" i="0" dirty="0">
                <a:solidFill>
                  <a:srgbClr val="333333"/>
                </a:solidFill>
                <a:effectLst/>
                <a:latin typeface="Times New Roman" panose="02020603050405020304" pitchFamily="18" charset="0"/>
                <a:cs typeface="Times New Roman" panose="02020603050405020304" pitchFamily="18" charset="0"/>
              </a:rPr>
              <a:t> sangat </a:t>
            </a:r>
            <a:r>
              <a:rPr lang="en-ID" sz="2000" b="0" i="0" dirty="0" err="1">
                <a:solidFill>
                  <a:srgbClr val="333333"/>
                </a:solidFill>
                <a:effectLst/>
                <a:latin typeface="Times New Roman" panose="02020603050405020304" pitchFamily="18" charset="0"/>
                <a:cs typeface="Times New Roman" panose="02020603050405020304" pitchFamily="18" charset="0"/>
              </a:rPr>
              <a:t>luas</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96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69D0-0306-6756-1D1B-7FF8E90B10D9}"/>
              </a:ext>
            </a:extLst>
          </p:cNvPr>
          <p:cNvSpPr>
            <a:spLocks noGrp="1"/>
          </p:cNvSpPr>
          <p:nvPr>
            <p:ph type="title"/>
          </p:nvPr>
        </p:nvSpPr>
        <p:spPr>
          <a:xfrm>
            <a:off x="677334" y="609600"/>
            <a:ext cx="9859368" cy="5875606"/>
          </a:xfrm>
        </p:spPr>
        <p:txBody>
          <a:bodyPr>
            <a:normAutofit/>
          </a:bodyPr>
          <a:lstStyle/>
          <a:p>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banyak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sekali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keunggulan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pemanfaatannya</a:t>
            </a:r>
            <a:r>
              <a:rPr lang="en-ID" sz="2000" b="0" i="0" dirty="0">
                <a:solidFill>
                  <a:srgbClr val="333333"/>
                </a:solidFill>
                <a:effectLst/>
                <a:latin typeface="Times New Roman" panose="02020603050405020304" pitchFamily="18" charset="0"/>
                <a:cs typeface="Times New Roman" panose="02020603050405020304" pitchFamily="18" charset="0"/>
              </a:rPr>
              <a:t>. </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memberikan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konektivitas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secara</a:t>
            </a:r>
            <a:r>
              <a:rPr lang="en-ID" sz="2000" b="0" i="0" dirty="0">
                <a:solidFill>
                  <a:srgbClr val="333333"/>
                </a:solidFill>
                <a:effectLst/>
                <a:latin typeface="Times New Roman" panose="02020603050405020304" pitchFamily="18" charset="0"/>
                <a:cs typeface="Times New Roman" panose="02020603050405020304" pitchFamily="18" charset="0"/>
              </a:rPr>
              <a:t> real-time dan </a:t>
            </a:r>
            <a:r>
              <a:rPr lang="en-ID" sz="2000" b="0" i="0" dirty="0" err="1">
                <a:solidFill>
                  <a:srgbClr val="333333"/>
                </a:solidFill>
                <a:effectLst/>
                <a:latin typeface="Times New Roman" panose="02020603050405020304" pitchFamily="18" charset="0"/>
                <a:cs typeface="Times New Roman" panose="02020603050405020304" pitchFamily="18" charset="0"/>
              </a:rPr>
              <a:t>mendapatkan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akses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sumber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setiap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saat</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berinteraksi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pengguna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melalui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jaringan</a:t>
            </a:r>
            <a:r>
              <a:rPr lang="en-ID" sz="2000" b="0" i="0" dirty="0">
                <a:solidFill>
                  <a:srgbClr val="333333"/>
                </a:solidFill>
                <a:effectLst/>
                <a:latin typeface="Times New Roman" panose="02020603050405020304" pitchFamily="18" charset="0"/>
                <a:cs typeface="Times New Roman" panose="02020603050405020304" pitchFamily="18" charset="0"/>
              </a:rPr>
              <a:t> internet, </a:t>
            </a:r>
            <a:r>
              <a:rPr lang="en-ID" sz="2000" b="0" i="0" dirty="0" err="1">
                <a:solidFill>
                  <a:srgbClr val="333333"/>
                </a:solidFill>
                <a:effectLst/>
                <a:latin typeface="Times New Roman" panose="02020603050405020304" pitchFamily="18" charset="0"/>
                <a:cs typeface="Times New Roman" panose="02020603050405020304" pitchFamily="18" charset="0"/>
              </a:rPr>
              <a:t>hal</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itu</a:t>
            </a:r>
            <a:r>
              <a:rPr lang="en-ID" sz="2000" b="0" i="0" dirty="0">
                <a:solidFill>
                  <a:srgbClr val="333333"/>
                </a:solidFill>
                <a:effectLst/>
                <a:latin typeface="Times New Roman" panose="02020603050405020304" pitchFamily="18" charset="0"/>
                <a:cs typeface="Times New Roman" panose="02020603050405020304" pitchFamily="18" charset="0"/>
              </a:rPr>
              <a:t> sangat </a:t>
            </a:r>
            <a:r>
              <a:rPr lang="en-ID" sz="2000" b="0" i="0" dirty="0" err="1">
                <a:solidFill>
                  <a:srgbClr val="333333"/>
                </a:solidFill>
                <a:effectLst/>
                <a:latin typeface="Times New Roman" panose="02020603050405020304" pitchFamily="18" charset="0"/>
                <a:cs typeface="Times New Roman" panose="02020603050405020304" pitchFamily="18" charset="0"/>
              </a:rPr>
              <a:t>berguna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membangun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relasi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bisnis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pelanggan</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keterlibatan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sosial</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lainnya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dirty="0">
                <a:solidFill>
                  <a:srgbClr val="333333"/>
                </a:solidFill>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pembangunan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penggunaan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disesuaikan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secara</a:t>
            </a:r>
            <a:r>
              <a:rPr lang="en-ID" sz="2000" b="0" i="0" dirty="0">
                <a:solidFill>
                  <a:srgbClr val="333333"/>
                </a:solidFill>
                <a:effectLst/>
                <a:latin typeface="Times New Roman" panose="02020603050405020304" pitchFamily="18" charset="0"/>
                <a:cs typeface="Times New Roman" panose="02020603050405020304" pitchFamily="18" charset="0"/>
              </a:rPr>
              <a:t> personal dan </a:t>
            </a:r>
            <a:r>
              <a:rPr lang="en-ID" sz="2000" b="0" i="0" dirty="0" err="1">
                <a:solidFill>
                  <a:srgbClr val="333333"/>
                </a:solidFill>
                <a:effectLst/>
                <a:latin typeface="Times New Roman" panose="02020603050405020304" pitchFamily="18" charset="0"/>
                <a:cs typeface="Times New Roman" panose="02020603050405020304" pitchFamily="18" charset="0"/>
              </a:rPr>
              <a:t>sesuai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apa</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benar-benar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dibutuhkan</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meningkatkan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produktivitas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dukung</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luar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biasa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terhadap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beberapa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instrumen</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dukungan</a:t>
            </a:r>
            <a:r>
              <a:rPr lang="en-ID" sz="2000" b="0" i="0" dirty="0">
                <a:solidFill>
                  <a:srgbClr val="333333"/>
                </a:solidFill>
                <a:effectLst/>
                <a:latin typeface="Times New Roman" panose="02020603050405020304" pitchFamily="18" charset="0"/>
                <a:cs typeface="Times New Roman" panose="02020603050405020304" pitchFamily="18" charset="0"/>
              </a:rPr>
              <a:t> Cloud computing, di mana data </a:t>
            </a:r>
            <a:r>
              <a:rPr lang="en-ID" sz="2000" b="0" i="0" dirty="0" err="1">
                <a:solidFill>
                  <a:srgbClr val="333333"/>
                </a:solidFill>
                <a:effectLst/>
                <a:latin typeface="Times New Roman" panose="02020603050405020304" pitchFamily="18" charset="0"/>
                <a:cs typeface="Times New Roman" panose="02020603050405020304" pitchFamily="18" charset="0"/>
              </a:rPr>
              <a:t>tersimpan</a:t>
            </a:r>
            <a:r>
              <a:rPr lang="en-ID" sz="2000" b="0" i="0" dirty="0">
                <a:solidFill>
                  <a:srgbClr val="333333"/>
                </a:solidFill>
                <a:effectLst/>
                <a:latin typeface="Times New Roman" panose="02020603050405020304" pitchFamily="18" charset="0"/>
                <a:cs typeface="Times New Roman" panose="02020603050405020304" pitchFamily="18" charset="0"/>
              </a:rPr>
              <a:t> pada Server yang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diakses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kapan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saja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kelemahan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dari</a:t>
            </a:r>
            <a:r>
              <a:rPr lang="en-ID" sz="2000" b="0" i="0" dirty="0">
                <a:solidFill>
                  <a:srgbClr val="333333"/>
                </a:solidFill>
                <a:effectLst/>
                <a:latin typeface="Times New Roman" panose="02020603050405020304" pitchFamily="18" charset="0"/>
                <a:cs typeface="Times New Roman" panose="02020603050405020304" pitchFamily="18" charset="0"/>
              </a:rPr>
              <a:t> mobile computing, </a:t>
            </a:r>
            <a:r>
              <a:rPr lang="en-ID" sz="2000" b="0" i="0" dirty="0" err="1">
                <a:solidFill>
                  <a:srgbClr val="333333"/>
                </a:solidFill>
                <a:effectLst/>
                <a:latin typeface="Times New Roman" panose="02020603050405020304" pitchFamily="18" charset="0"/>
                <a:cs typeface="Times New Roman" panose="02020603050405020304" pitchFamily="18" charset="0"/>
              </a:rPr>
              <a:t>antara</a:t>
            </a:r>
            <a:r>
              <a:rPr lang="en-ID" sz="2000" b="0" i="0" dirty="0">
                <a:solidFill>
                  <a:srgbClr val="333333"/>
                </a:solidFill>
                <a:effectLst/>
                <a:latin typeface="Times New Roman" panose="02020603050405020304" pitchFamily="18" charset="0"/>
                <a:cs typeface="Times New Roman" panose="02020603050405020304" pitchFamily="18" charset="0"/>
              </a:rPr>
              <a:t> lain: </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konektivitas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tidak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stabil</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kumber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baterai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tidak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bertahan</a:t>
            </a:r>
            <a:r>
              <a:rPr lang="en-ID" sz="2000" b="0" i="0" dirty="0">
                <a:solidFill>
                  <a:srgbClr val="333333"/>
                </a:solidFill>
                <a:effectLst/>
                <a:latin typeface="Times New Roman" panose="02020603050405020304" pitchFamily="18" charset="0"/>
                <a:cs typeface="Times New Roman" panose="02020603050405020304" pitchFamily="18" charset="0"/>
              </a:rPr>
              <a:t> lama.</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bandwidth yang </a:t>
            </a:r>
            <a:r>
              <a:rPr lang="en-ID" sz="2000" b="0" i="0" dirty="0" err="1">
                <a:solidFill>
                  <a:srgbClr val="333333"/>
                </a:solidFill>
                <a:effectLst/>
                <a:latin typeface="Times New Roman" panose="02020603050405020304" pitchFamily="18" charset="0"/>
                <a:cs typeface="Times New Roman" panose="02020603050405020304" pitchFamily="18" charset="0"/>
              </a:rPr>
              <a:t>diberikan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cenderung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lambat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perangkat</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masih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mendukung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jaringan</a:t>
            </a:r>
            <a:r>
              <a:rPr lang="en-ID" sz="2000" b="0" i="0" dirty="0">
                <a:solidFill>
                  <a:srgbClr val="333333"/>
                </a:solidFill>
                <a:effectLst/>
                <a:latin typeface="Times New Roman" panose="02020603050405020304" pitchFamily="18" charset="0"/>
                <a:cs typeface="Times New Roman" panose="02020603050405020304" pitchFamily="18" charset="0"/>
              </a:rPr>
              <a:t> 2G, 3G, </a:t>
            </a:r>
            <a:r>
              <a:rPr lang="en-ID" sz="2000" b="0" i="0" dirty="0" err="1">
                <a:solidFill>
                  <a:srgbClr val="333333"/>
                </a:solidFill>
                <a:effectLst/>
                <a:latin typeface="Times New Roman" panose="02020603050405020304" pitchFamily="18" charset="0"/>
                <a:cs typeface="Times New Roman" panose="02020603050405020304" pitchFamily="18" charset="0"/>
              </a:rPr>
              <a:t>namun</a:t>
            </a:r>
            <a:r>
              <a:rPr lang="en-ID" sz="2000" b="0" i="0" dirty="0">
                <a:solidFill>
                  <a:srgbClr val="333333"/>
                </a:solidFill>
                <a:effectLst/>
                <a:latin typeface="Times New Roman" panose="02020603050405020304" pitchFamily="18" charset="0"/>
                <a:cs typeface="Times New Roman" panose="02020603050405020304" pitchFamily="18" charset="0"/>
              </a:rPr>
              <a:t> 4G dan </a:t>
            </a:r>
            <a:r>
              <a:rPr lang="en-ID" sz="2000" b="0" i="0" dirty="0" err="1">
                <a:solidFill>
                  <a:srgbClr val="333333"/>
                </a:solidFill>
                <a:effectLst/>
                <a:latin typeface="Times New Roman" panose="02020603050405020304" pitchFamily="18" charset="0"/>
                <a:cs typeface="Times New Roman" panose="02020603050405020304" pitchFamily="18" charset="0"/>
              </a:rPr>
              <a:t>seri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terbarunya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cukup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baik</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a:solidFill>
                  <a:srgbClr val="333333"/>
                </a:solidFill>
                <a:effectLst/>
                <a:latin typeface="Times New Roman" panose="02020603050405020304" pitchFamily="18" charset="0"/>
                <a:cs typeface="Times New Roman" panose="02020603050405020304" pitchFamily="18" charset="0"/>
              </a:rPr>
              <a:t>* gangguan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Transmisi</a:t>
            </a:r>
            <a:r>
              <a:rPr lang="en-ID" sz="2000" b="0" i="0" dirty="0">
                <a:solidFill>
                  <a:srgbClr val="333333"/>
                </a:solidFill>
                <a:effectLst/>
                <a:latin typeface="Times New Roman" panose="02020603050405020304" pitchFamily="18" charset="0"/>
                <a:cs typeface="Times New Roman" panose="02020603050405020304" pitchFamily="18" charset="0"/>
              </a:rPr>
              <a:t>, di mana </a:t>
            </a:r>
            <a:r>
              <a:rPr lang="en-ID" sz="2000" b="0" i="0" dirty="0" err="1">
                <a:solidFill>
                  <a:srgbClr val="333333"/>
                </a:solidFill>
                <a:effectLst/>
                <a:latin typeface="Times New Roman" panose="02020603050405020304" pitchFamily="18" charset="0"/>
                <a:cs typeface="Times New Roman" panose="02020603050405020304" pitchFamily="18" charset="0"/>
              </a:rPr>
              <a:t>jarak</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kondisi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cuaca</a:t>
            </a:r>
            <a:r>
              <a:rPr lang="en-ID" sz="2000" b="0" i="0" dirty="0">
                <a:solidFill>
                  <a:srgbClr val="333333"/>
                </a:solidFill>
                <a:effectLst/>
                <a:latin typeface="Times New Roman" panose="02020603050405020304" pitchFamily="18" charset="0"/>
                <a:cs typeface="Times New Roman" panose="02020603050405020304" pitchFamily="18" charset="0"/>
              </a:rPr>
              <a:t> sangat </a:t>
            </a:r>
            <a:r>
              <a:rPr lang="en-ID" sz="2000" b="0" i="0" dirty="0" err="1">
                <a:solidFill>
                  <a:srgbClr val="333333"/>
                </a:solidFill>
                <a:effectLst/>
                <a:latin typeface="Times New Roman" panose="02020603050405020304" pitchFamily="18" charset="0"/>
                <a:cs typeface="Times New Roman" panose="02020603050405020304" pitchFamily="18" charset="0"/>
              </a:rPr>
              <a:t>berpengaruh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kelajuan</a:t>
            </a:r>
            <a:r>
              <a:rPr lang="en-ID" sz="2000" b="0" i="0" dirty="0">
                <a:solidFill>
                  <a:srgbClr val="333333"/>
                </a:solidFill>
                <a:effectLst/>
                <a:latin typeface="Times New Roman" panose="02020603050405020304" pitchFamily="18" charset="0"/>
                <a:cs typeface="Times New Roman" panose="02020603050405020304" pitchFamily="18" charset="0"/>
              </a:rPr>
              <a:t> transfer </a:t>
            </a:r>
            <a:r>
              <a:rPr lang="en-ID" sz="2000" b="0" i="0" dirty="0" err="1">
                <a:solidFill>
                  <a:srgbClr val="333333"/>
                </a:solidFill>
                <a:effectLst/>
                <a:latin typeface="Times New Roman" panose="02020603050405020304" pitchFamily="18" charset="0"/>
                <a:cs typeface="Times New Roman" panose="02020603050405020304" pitchFamily="18" charset="0"/>
              </a:rPr>
              <a:t>datanya</a:t>
            </a:r>
            <a:r>
              <a:rPr lang="en-ID" sz="2000" b="0" i="0" dirty="0">
                <a:solidFill>
                  <a:srgbClr val="333333"/>
                </a:solidFill>
                <a:effectLst/>
                <a:latin typeface="Times New Roman" panose="02020603050405020304" pitchFamily="18" charset="0"/>
                <a:cs typeface="Times New Roman" panose="02020603050405020304" pitchFamily="18" charset="0"/>
              </a:rPr>
              <a:t>.</a:t>
            </a: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68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AEEF-8B5B-9B32-9867-633CB60902BD}"/>
              </a:ext>
            </a:extLst>
          </p:cNvPr>
          <p:cNvSpPr>
            <a:spLocks noGrp="1"/>
          </p:cNvSpPr>
          <p:nvPr>
            <p:ph type="title"/>
          </p:nvPr>
        </p:nvSpPr>
        <p:spPr>
          <a:xfrm>
            <a:off x="677334" y="609599"/>
            <a:ext cx="8596668" cy="5650523"/>
          </a:xfrm>
        </p:spPr>
        <p:txBody>
          <a:bodyPr>
            <a:normAutofit/>
          </a:bodyPr>
          <a:lstStyle/>
          <a:p>
            <a:pPr algn="ctr">
              <a:lnSpc>
                <a:spcPct val="107000"/>
              </a:lnSpc>
              <a:spcBef>
                <a:spcPts val="1200"/>
              </a:spcBef>
            </a:pPr>
            <a:b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MATERI : KOMPUTER DARI MASA KE MASA</a:t>
            </a:r>
            <a:br>
              <a:rPr lang="en-ID"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Sejarah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br>
              <a:rPr lang="en-ID"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Ciri-ciri</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Generasi</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Awal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Hingga</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Masa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Depan</a:t>
            </a:r>
            <a:br>
              <a:rPr lang="en-ID"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Mobile Computing</a:t>
            </a:r>
            <a:endParaRPr lang="en-ID" sz="2400" dirty="0">
              <a:solidFill>
                <a:schemeClr val="tx1"/>
              </a:solidFill>
            </a:endParaRPr>
          </a:p>
        </p:txBody>
      </p:sp>
    </p:spTree>
    <p:extLst>
      <p:ext uri="{BB962C8B-B14F-4D97-AF65-F5344CB8AC3E}">
        <p14:creationId xmlns:p14="http://schemas.microsoft.com/office/powerpoint/2010/main" val="78777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FC3A-D6BE-5BB3-9E00-7AB64D790EF8}"/>
              </a:ext>
            </a:extLst>
          </p:cNvPr>
          <p:cNvSpPr>
            <a:spLocks noGrp="1"/>
          </p:cNvSpPr>
          <p:nvPr>
            <p:ph type="title"/>
          </p:nvPr>
        </p:nvSpPr>
        <p:spPr>
          <a:xfrm>
            <a:off x="677334" y="609600"/>
            <a:ext cx="9817164" cy="5791200"/>
          </a:xfrm>
        </p:spPr>
        <p:txBody>
          <a:bodyPr>
            <a:noAutofit/>
          </a:bodyPr>
          <a:lstStyle/>
          <a:p>
            <a:r>
              <a:rPr lang="en-ID"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Sejarah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 kali </a:t>
            </a:r>
            <a:r>
              <a:rPr lang="en-ID" sz="2000" b="0" i="0" dirty="0" err="1">
                <a:solidFill>
                  <a:srgbClr val="555555"/>
                </a:solidFill>
                <a:effectLst/>
                <a:latin typeface="Times New Roman" panose="02020603050405020304" pitchFamily="18" charset="0"/>
                <a:cs typeface="Times New Roman" panose="02020603050405020304" pitchFamily="18" charset="0"/>
              </a:rPr>
              <a:t>ditemukan</a:t>
            </a:r>
            <a:r>
              <a:rPr lang="en-ID" sz="2000" b="0" i="0" dirty="0">
                <a:solidFill>
                  <a:srgbClr val="555555"/>
                </a:solidFill>
                <a:effectLst/>
                <a:latin typeface="Times New Roman" panose="02020603050405020304" pitchFamily="18" charset="0"/>
                <a:cs typeface="Times New Roman" panose="02020603050405020304" pitchFamily="18" charset="0"/>
              </a:rPr>
              <a:t> pada 1822 oleh </a:t>
            </a:r>
            <a:r>
              <a:rPr lang="en-ID" sz="2000" b="0" i="0" dirty="0" err="1">
                <a:solidFill>
                  <a:srgbClr val="555555"/>
                </a:solidFill>
                <a:effectLst/>
                <a:latin typeface="Times New Roman" panose="02020603050405020304" pitchFamily="18" charset="0"/>
                <a:cs typeface="Times New Roman" panose="02020603050405020304" pitchFamily="18" charset="0"/>
              </a:rPr>
              <a:t>seorang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ahli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matematika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asal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Inggris</a:t>
            </a:r>
            <a:r>
              <a:rPr lang="en-ID" sz="2000" b="0" i="0" dirty="0">
                <a:solidFill>
                  <a:srgbClr val="555555"/>
                </a:solidFill>
                <a:effectLst/>
                <a:latin typeface="Times New Roman" panose="02020603050405020304" pitchFamily="18" charset="0"/>
                <a:cs typeface="Times New Roman" panose="02020603050405020304" pitchFamily="18" charset="0"/>
              </a:rPr>
              <a:t>, Charles Babbage. </a:t>
            </a:r>
            <a:r>
              <a:rPr lang="en-ID" sz="2000" b="0" i="0" dirty="0" err="1">
                <a:solidFill>
                  <a:srgbClr val="555555"/>
                </a:solidFill>
                <a:effectLst/>
                <a:latin typeface="Times New Roman" panose="02020603050405020304" pitchFamily="18" charset="0"/>
                <a:cs typeface="Times New Roman" panose="02020603050405020304" pitchFamily="18" charset="0"/>
              </a:rPr>
              <a:t>Mulanya</a:t>
            </a:r>
            <a:r>
              <a:rPr lang="en-ID" sz="2000" b="0" i="0" dirty="0">
                <a:solidFill>
                  <a:srgbClr val="555555"/>
                </a:solidFill>
                <a:effectLst/>
                <a:latin typeface="Times New Roman" panose="02020603050405020304" pitchFamily="18" charset="0"/>
                <a:cs typeface="Times New Roman" panose="02020603050405020304" pitchFamily="18" charset="0"/>
              </a:rPr>
              <a:t>, Babbage </a:t>
            </a:r>
            <a:r>
              <a:rPr lang="en-ID" sz="2000" b="0" i="0" dirty="0" err="1">
                <a:solidFill>
                  <a:srgbClr val="555555"/>
                </a:solidFill>
                <a:effectLst/>
                <a:latin typeface="Times New Roman" panose="02020603050405020304" pitchFamily="18" charset="0"/>
                <a:cs typeface="Times New Roman" panose="02020603050405020304" pitchFamily="18" charset="0"/>
              </a:rPr>
              <a:t>bermaksud</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menciptakan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hitung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bertenaga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uap</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menghitung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tabel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angka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kemudian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nama</a:t>
            </a:r>
            <a:r>
              <a:rPr lang="en-ID" sz="2000" b="0" i="0" dirty="0">
                <a:solidFill>
                  <a:srgbClr val="555555"/>
                </a:solidFill>
                <a:effectLst/>
                <a:latin typeface="Times New Roman" panose="02020603050405020304" pitchFamily="18" charset="0"/>
                <a:cs typeface="Times New Roman" panose="02020603050405020304" pitchFamily="18" charset="0"/>
              </a:rPr>
              <a:t> "Difference Engine 0" dan </a:t>
            </a:r>
            <a:r>
              <a:rPr lang="en-ID" sz="2000" b="0" i="0" dirty="0" err="1">
                <a:solidFill>
                  <a:srgbClr val="555555"/>
                </a:solidFill>
                <a:effectLst/>
                <a:latin typeface="Times New Roman" panose="02020603050405020304" pitchFamily="18" charset="0"/>
                <a:cs typeface="Times New Roman" panose="02020603050405020304" pitchFamily="18" charset="0"/>
              </a:rPr>
              <a:t>digadang-gadang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 di dunia. </a:t>
            </a:r>
            <a:r>
              <a:rPr lang="en-ID" sz="2000" b="0" i="0" dirty="0" err="1">
                <a:solidFill>
                  <a:srgbClr val="555555"/>
                </a:solidFill>
                <a:effectLst/>
                <a:latin typeface="Times New Roman" panose="02020603050405020304" pitchFamily="18" charset="0"/>
                <a:cs typeface="Times New Roman" panose="02020603050405020304" pitchFamily="18" charset="0"/>
              </a:rPr>
              <a:t>Bentuk</a:t>
            </a:r>
            <a:r>
              <a:rPr lang="en-ID" sz="2000" b="0" i="0" dirty="0">
                <a:solidFill>
                  <a:srgbClr val="555555"/>
                </a:solidFill>
                <a:effectLst/>
                <a:latin typeface="Times New Roman" panose="02020603050405020304" pitchFamily="18" charset="0"/>
                <a:cs typeface="Times New Roman" panose="02020603050405020304" pitchFamily="18" charset="0"/>
              </a:rPr>
              <a:t> Difference Engine 0 </a:t>
            </a:r>
            <a:r>
              <a:rPr lang="en-ID" sz="2000" b="0" i="0" dirty="0" err="1">
                <a:solidFill>
                  <a:srgbClr val="555555"/>
                </a:solidFill>
                <a:effectLst/>
                <a:latin typeface="Times New Roman" panose="02020603050405020304" pitchFamily="18" charset="0"/>
                <a:cs typeface="Times New Roman" panose="02020603050405020304" pitchFamily="18" charset="0"/>
              </a:rPr>
              <a:t>sendiri</a:t>
            </a:r>
            <a:r>
              <a:rPr lang="en-ID" sz="2000" b="0" i="0" dirty="0">
                <a:solidFill>
                  <a:srgbClr val="555555"/>
                </a:solidFill>
                <a:effectLst/>
                <a:latin typeface="Times New Roman" panose="02020603050405020304" pitchFamily="18" charset="0"/>
                <a:cs typeface="Times New Roman" panose="02020603050405020304" pitchFamily="18" charset="0"/>
              </a:rPr>
              <a:t> sangat </a:t>
            </a:r>
            <a:r>
              <a:rPr lang="en-ID" sz="2000" b="0" i="0" dirty="0" err="1">
                <a:solidFill>
                  <a:srgbClr val="555555"/>
                </a:solidFill>
                <a:effectLst/>
                <a:latin typeface="Times New Roman" panose="02020603050405020304" pitchFamily="18" charset="0"/>
                <a:cs typeface="Times New Roman" panose="02020603050405020304" pitchFamily="18" charset="0"/>
              </a:rPr>
              <a:t>jauh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berbeda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kebanyakan</a:t>
            </a:r>
            <a:r>
              <a:rPr lang="en-ID" sz="2000" b="0" i="0" dirty="0">
                <a:solidFill>
                  <a:srgbClr val="555555"/>
                </a:solidFill>
                <a:effectLst/>
                <a:latin typeface="Times New Roman" panose="02020603050405020304" pitchFamily="18" charset="0"/>
                <a:cs typeface="Times New Roman" panose="02020603050405020304" pitchFamily="18" charset="0"/>
              </a:rPr>
              <a:t> model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modern </a:t>
            </a:r>
            <a:r>
              <a:rPr lang="en-ID" sz="2000" b="0" i="0" dirty="0" err="1">
                <a:solidFill>
                  <a:srgbClr val="555555"/>
                </a:solidFill>
                <a:effectLst/>
                <a:latin typeface="Times New Roman" panose="02020603050405020304" pitchFamily="18" charset="0"/>
                <a:cs typeface="Times New Roman" panose="02020603050405020304" pitchFamily="18" charset="0"/>
              </a:rPr>
              <a:t>saat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demikian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prinsip</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kerja</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dimiliki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modern, </a:t>
            </a:r>
            <a:r>
              <a:rPr lang="en-ID" sz="2000" b="0" i="0" dirty="0" err="1">
                <a:solidFill>
                  <a:srgbClr val="555555"/>
                </a:solidFill>
                <a:effectLst/>
                <a:latin typeface="Times New Roman" panose="02020603050405020304" pitchFamily="18" charset="0"/>
                <a:cs typeface="Times New Roman" panose="02020603050405020304" pitchFamily="18" charset="0"/>
              </a:rPr>
              <a:t>yakni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mampu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melakukan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penghitungan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angka</a:t>
            </a:r>
            <a:r>
              <a:rPr lang="en-ID" sz="2000" b="0" i="0" dirty="0">
                <a:solidFill>
                  <a:srgbClr val="555555"/>
                </a:solidFill>
                <a:effectLst/>
                <a:latin typeface="Times New Roman" panose="02020603050405020304" pitchFamily="18" charset="0"/>
                <a:cs typeface="Times New Roman" panose="02020603050405020304" pitchFamily="18" charset="0"/>
              </a:rPr>
              <a:t> alias </a:t>
            </a:r>
            <a:r>
              <a:rPr lang="en-ID" sz="2000" b="0" i="0" dirty="0" err="1">
                <a:solidFill>
                  <a:srgbClr val="555555"/>
                </a:solidFill>
                <a:effectLst/>
                <a:latin typeface="Times New Roman" panose="02020603050405020304" pitchFamily="18" charset="0"/>
                <a:cs typeface="Times New Roman" panose="02020603050405020304" pitchFamily="18" charset="0"/>
              </a:rPr>
              <a:t>komputasi</a:t>
            </a:r>
            <a:r>
              <a:rPr lang="en-ID" sz="2000" b="0" i="0" dirty="0">
                <a:solidFill>
                  <a:srgbClr val="555555"/>
                </a:solidFill>
                <a:effectLst/>
                <a:latin typeface="Times New Roman" panose="02020603050405020304" pitchFamily="18" charset="0"/>
                <a:cs typeface="Times New Roman" panose="02020603050405020304" pitchFamily="18" charset="0"/>
              </a:rPr>
              <a:t>. </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Hingga</a:t>
            </a:r>
            <a:r>
              <a:rPr lang="en-ID" sz="2000" b="0" i="0" dirty="0">
                <a:solidFill>
                  <a:srgbClr val="555555"/>
                </a:solidFill>
                <a:effectLst/>
                <a:latin typeface="Times New Roman" panose="02020603050405020304" pitchFamily="18" charset="0"/>
                <a:cs typeface="Times New Roman" panose="02020603050405020304" pitchFamily="18" charset="0"/>
              </a:rPr>
              <a:t> pada 1890, </a:t>
            </a:r>
            <a:r>
              <a:rPr lang="en-ID" sz="2000" b="0" i="0" dirty="0" err="1">
                <a:solidFill>
                  <a:srgbClr val="555555"/>
                </a:solidFill>
                <a:effectLst/>
                <a:latin typeface="Times New Roman" panose="02020603050405020304" pitchFamily="18" charset="0"/>
                <a:cs typeface="Times New Roman" panose="02020603050405020304" pitchFamily="18" charset="0"/>
              </a:rPr>
              <a:t>seorang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penemu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Herman Hollerith </a:t>
            </a:r>
            <a:r>
              <a:rPr lang="en-ID" sz="2000" b="0" i="0" dirty="0" err="1">
                <a:solidFill>
                  <a:srgbClr val="555555"/>
                </a:solidFill>
                <a:effectLst/>
                <a:latin typeface="Times New Roman" panose="02020603050405020304" pitchFamily="18" charset="0"/>
                <a:cs typeface="Times New Roman" panose="02020603050405020304" pitchFamily="18" charset="0"/>
              </a:rPr>
              <a:t>merancang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kartu</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mampu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menghitung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hasil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sensus</a:t>
            </a:r>
            <a:r>
              <a:rPr lang="en-ID" sz="2000" b="0" i="0" dirty="0">
                <a:solidFill>
                  <a:srgbClr val="555555"/>
                </a:solidFill>
                <a:effectLst/>
                <a:latin typeface="Times New Roman" panose="02020603050405020304" pitchFamily="18" charset="0"/>
                <a:cs typeface="Times New Roman" panose="02020603050405020304" pitchFamily="18" charset="0"/>
              </a:rPr>
              <a:t> AS yang </a:t>
            </a:r>
            <a:r>
              <a:rPr lang="en-ID" sz="2000" b="0" i="0" dirty="0" err="1">
                <a:solidFill>
                  <a:srgbClr val="555555"/>
                </a:solidFill>
                <a:effectLst/>
                <a:latin typeface="Times New Roman" panose="02020603050405020304" pitchFamily="18" charset="0"/>
                <a:cs typeface="Times New Roman" panose="02020603050405020304" pitchFamily="18" charset="0"/>
              </a:rPr>
              <a:t>dilakukan</a:t>
            </a:r>
            <a:r>
              <a:rPr lang="en-ID" sz="2000" b="0" i="0" dirty="0">
                <a:solidFill>
                  <a:srgbClr val="555555"/>
                </a:solidFill>
                <a:effectLst/>
                <a:latin typeface="Times New Roman" panose="02020603050405020304" pitchFamily="18" charset="0"/>
                <a:cs typeface="Times New Roman" panose="02020603050405020304" pitchFamily="18" charset="0"/>
              </a:rPr>
              <a:t> pada 1880.</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Berkat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inovasi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Hollerith </a:t>
            </a:r>
            <a:r>
              <a:rPr lang="en-ID" sz="2000" b="0" i="0" dirty="0" err="1">
                <a:solidFill>
                  <a:srgbClr val="555555"/>
                </a:solidFill>
                <a:effectLst/>
                <a:latin typeface="Times New Roman" panose="02020603050405020304" pitchFamily="18" charset="0"/>
                <a:cs typeface="Times New Roman" panose="02020603050405020304" pitchFamily="18" charset="0"/>
              </a:rPr>
              <a:t>berhasil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menghemat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anggaran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pemerintah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sebanyak</a:t>
            </a:r>
            <a:r>
              <a:rPr lang="en-ID" sz="2000" b="0" i="0" dirty="0">
                <a:solidFill>
                  <a:srgbClr val="555555"/>
                </a:solidFill>
                <a:effectLst/>
                <a:latin typeface="Times New Roman" panose="02020603050405020304" pitchFamily="18" charset="0"/>
                <a:cs typeface="Times New Roman" panose="02020603050405020304" pitchFamily="18" charset="0"/>
              </a:rPr>
              <a:t> 5 </a:t>
            </a:r>
            <a:r>
              <a:rPr lang="en-ID" sz="2000" b="0" i="0" dirty="0" err="1">
                <a:solidFill>
                  <a:srgbClr val="555555"/>
                </a:solidFill>
                <a:effectLst/>
                <a:latin typeface="Times New Roman" panose="02020603050405020304" pitchFamily="18" charset="0"/>
                <a:cs typeface="Times New Roman" panose="02020603050405020304" pitchFamily="18" charset="0"/>
              </a:rPr>
              <a:t>juta</a:t>
            </a:r>
            <a:r>
              <a:rPr lang="en-ID" sz="2000" b="0" i="0" dirty="0">
                <a:solidFill>
                  <a:srgbClr val="555555"/>
                </a:solidFill>
                <a:effectLst/>
                <a:latin typeface="Times New Roman" panose="02020603050405020304" pitchFamily="18" charset="0"/>
                <a:cs typeface="Times New Roman" panose="02020603050405020304" pitchFamily="18" charset="0"/>
              </a:rPr>
              <a:t> dollar AS. </a:t>
            </a:r>
            <a:r>
              <a:rPr lang="en-ID" sz="2000" b="0" i="0" dirty="0" err="1">
                <a:solidFill>
                  <a:srgbClr val="555555"/>
                </a:solidFill>
                <a:effectLst/>
                <a:latin typeface="Times New Roman" panose="02020603050405020304" pitchFamily="18" charset="0"/>
                <a:cs typeface="Times New Roman" panose="02020603050405020304" pitchFamily="18" charset="0"/>
              </a:rPr>
              <a:t>Selanjutnya</a:t>
            </a:r>
            <a:r>
              <a:rPr lang="en-ID" sz="2000" b="0" i="0" dirty="0">
                <a:solidFill>
                  <a:srgbClr val="555555"/>
                </a:solidFill>
                <a:effectLst/>
                <a:latin typeface="Times New Roman" panose="02020603050405020304" pitchFamily="18" charset="0"/>
                <a:cs typeface="Times New Roman" panose="02020603050405020304" pitchFamily="18" charset="0"/>
              </a:rPr>
              <a:t>, Hollerith </a:t>
            </a:r>
            <a:r>
              <a:rPr lang="en-ID" sz="2000" b="0" i="0" dirty="0" err="1">
                <a:solidFill>
                  <a:srgbClr val="555555"/>
                </a:solidFill>
                <a:effectLst/>
                <a:latin typeface="Times New Roman" panose="02020603050405020304" pitchFamily="18" charset="0"/>
                <a:cs typeface="Times New Roman" panose="02020603050405020304" pitchFamily="18" charset="0"/>
              </a:rPr>
              <a:t>terus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mengembangkan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potensinya</a:t>
            </a:r>
            <a:r>
              <a:rPr lang="en-ID" sz="2000" b="0" i="0" dirty="0">
                <a:solidFill>
                  <a:srgbClr val="555555"/>
                </a:solidFill>
                <a:effectLst/>
                <a:latin typeface="Times New Roman" panose="02020603050405020304" pitchFamily="18" charset="0"/>
                <a:cs typeface="Times New Roman" panose="02020603050405020304" pitchFamily="18" charset="0"/>
              </a:rPr>
              <a:t> di </a:t>
            </a:r>
            <a:r>
              <a:rPr lang="en-ID" sz="2000" b="0" i="0" dirty="0" err="1">
                <a:solidFill>
                  <a:srgbClr val="555555"/>
                </a:solidFill>
                <a:effectLst/>
                <a:latin typeface="Times New Roman" panose="02020603050405020304" pitchFamily="18" charset="0"/>
                <a:cs typeface="Times New Roman" panose="02020603050405020304" pitchFamily="18" charset="0"/>
              </a:rPr>
              <a:t>ranah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teknologi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hingga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akhirnya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sukses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mendirikan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perusahaan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IBM.</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01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AF91-9501-D6B1-97A7-345508173F03}"/>
              </a:ext>
            </a:extLst>
          </p:cNvPr>
          <p:cNvSpPr>
            <a:spLocks noGrp="1"/>
          </p:cNvSpPr>
          <p:nvPr>
            <p:ph type="title"/>
          </p:nvPr>
        </p:nvSpPr>
        <p:spPr>
          <a:xfrm>
            <a:off x="677334" y="609600"/>
            <a:ext cx="10281398" cy="5861538"/>
          </a:xfrm>
        </p:spPr>
        <p:txBody>
          <a:bodyPr>
            <a:noAutofit/>
          </a:bodyPr>
          <a:lstStyle/>
          <a:p>
            <a:r>
              <a:rPr lang="en-ID" sz="2000" b="1" i="0" dirty="0" err="1">
                <a:solidFill>
                  <a:schemeClr val="tx1"/>
                </a:solidFill>
                <a:effectLst/>
                <a:latin typeface="Times New Roman" panose="02020603050405020304" pitchFamily="18" charset="0"/>
                <a:cs typeface="Times New Roman" panose="02020603050405020304" pitchFamily="18" charset="0"/>
              </a:rPr>
              <a:t>Cikal</a:t>
            </a:r>
            <a:r>
              <a:rPr lang="en-ID" sz="2000" b="1" i="0" dirty="0">
                <a:solidFill>
                  <a:schemeClr val="tx1"/>
                </a:solidFill>
                <a:effectLst/>
                <a:latin typeface="Times New Roman" panose="02020603050405020304" pitchFamily="18" charset="0"/>
                <a:cs typeface="Times New Roman" panose="02020603050405020304" pitchFamily="18" charset="0"/>
              </a:rPr>
              <a:t> </a:t>
            </a:r>
            <a:r>
              <a:rPr lang="en-ID" sz="2000" b="1" i="0" dirty="0" err="1">
                <a:solidFill>
                  <a:schemeClr val="tx1"/>
                </a:solidFill>
                <a:effectLst/>
                <a:latin typeface="Times New Roman" panose="02020603050405020304" pitchFamily="18" charset="0"/>
                <a:cs typeface="Times New Roman" panose="02020603050405020304" pitchFamily="18" charset="0"/>
              </a:rPr>
              <a:t>bakal</a:t>
            </a:r>
            <a:r>
              <a:rPr lang="en-ID" sz="2000" b="1" i="0" dirty="0">
                <a:solidFill>
                  <a:schemeClr val="tx1"/>
                </a:solidFill>
                <a:effectLst/>
                <a:latin typeface="Times New Roman" panose="02020603050405020304" pitchFamily="18" charset="0"/>
                <a:cs typeface="Times New Roman" panose="02020603050405020304" pitchFamily="18" charset="0"/>
              </a:rPr>
              <a:t> </a:t>
            </a:r>
            <a:r>
              <a:rPr lang="en-ID" sz="2000" b="1" i="0" dirty="0" err="1">
                <a:solidFill>
                  <a:schemeClr val="tx1"/>
                </a:solidFill>
                <a:effectLst/>
                <a:latin typeface="Times New Roman" panose="02020603050405020304" pitchFamily="18" charset="0"/>
                <a:cs typeface="Times New Roman" panose="02020603050405020304" pitchFamily="18" charset="0"/>
              </a:rPr>
              <a:t>komputer</a:t>
            </a:r>
            <a:r>
              <a:rPr lang="en-ID" sz="2000" b="1" i="0" dirty="0">
                <a:solidFill>
                  <a:schemeClr val="tx1"/>
                </a:solidFill>
                <a:effectLst/>
                <a:latin typeface="Times New Roman" panose="02020603050405020304" pitchFamily="18" charset="0"/>
                <a:cs typeface="Times New Roman" panose="02020603050405020304" pitchFamily="18" charset="0"/>
              </a:rPr>
              <a:t> digital</a:t>
            </a:r>
            <a:br>
              <a:rPr lang="en-ID" sz="2000" b="0" i="0" dirty="0">
                <a:solidFill>
                  <a:schemeClr val="tx1"/>
                </a:solidFill>
                <a:effectLst/>
                <a:latin typeface="Times New Roman" panose="02020603050405020304" pitchFamily="18" charset="0"/>
                <a:cs typeface="Times New Roman" panose="02020603050405020304" pitchFamily="18" charset="0"/>
              </a:rPr>
            </a:b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b="0" i="0" dirty="0" err="1">
                <a:solidFill>
                  <a:schemeClr val="tx1"/>
                </a:solidFill>
                <a:effectLst/>
                <a:latin typeface="Times New Roman" panose="02020603050405020304" pitchFamily="18" charset="0"/>
                <a:cs typeface="Times New Roman" panose="02020603050405020304" pitchFamily="18" charset="0"/>
              </a:rPr>
              <a:t>Cikal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bakal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digital </a:t>
            </a:r>
            <a:r>
              <a:rPr lang="en-ID" sz="2000" b="0" i="0" dirty="0" err="1">
                <a:solidFill>
                  <a:schemeClr val="tx1"/>
                </a:solidFill>
                <a:effectLst/>
                <a:latin typeface="Times New Roman" panose="02020603050405020304" pitchFamily="18" charset="0"/>
                <a:cs typeface="Times New Roman" panose="02020603050405020304" pitchFamily="18" charset="0"/>
              </a:rPr>
              <a:t>pertama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dikembangkan</a:t>
            </a:r>
            <a:r>
              <a:rPr lang="en-ID" sz="2000" b="0" i="0" dirty="0">
                <a:solidFill>
                  <a:schemeClr val="tx1"/>
                </a:solidFill>
                <a:effectLst/>
                <a:latin typeface="Times New Roman" panose="02020603050405020304" pitchFamily="18" charset="0"/>
                <a:cs typeface="Times New Roman" panose="02020603050405020304" pitchFamily="18" charset="0"/>
              </a:rPr>
              <a:t> pada 1930.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Alan Turing yang </a:t>
            </a:r>
            <a:r>
              <a:rPr lang="en-ID" sz="2000" b="0" i="0" dirty="0" err="1">
                <a:solidFill>
                  <a:schemeClr val="tx1"/>
                </a:solidFill>
                <a:effectLst/>
                <a:latin typeface="Times New Roman" panose="02020603050405020304" pitchFamily="18" charset="0"/>
                <a:cs typeface="Times New Roman" panose="02020603050405020304" pitchFamily="18" charset="0"/>
              </a:rPr>
              <a:t>pertama</a:t>
            </a:r>
            <a:r>
              <a:rPr lang="en-ID" sz="2000" b="0" i="0" dirty="0">
                <a:solidFill>
                  <a:schemeClr val="tx1"/>
                </a:solidFill>
                <a:effectLst/>
                <a:latin typeface="Times New Roman" panose="02020603050405020304" pitchFamily="18" charset="0"/>
                <a:cs typeface="Times New Roman" panose="02020603050405020304" pitchFamily="18" charset="0"/>
              </a:rPr>
              <a:t> kali </a:t>
            </a:r>
            <a:r>
              <a:rPr lang="en-ID" sz="2000" b="0" i="0" dirty="0" err="1">
                <a:solidFill>
                  <a:schemeClr val="tx1"/>
                </a:solidFill>
                <a:effectLst/>
                <a:latin typeface="Times New Roman" panose="02020603050405020304" pitchFamily="18" charset="0"/>
                <a:cs typeface="Times New Roman" panose="02020603050405020304" pitchFamily="18" charset="0"/>
              </a:rPr>
              <a:t>mengembangkan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tersebut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merupakan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peneliti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matematika</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sukses</a:t>
            </a:r>
            <a:r>
              <a:rPr lang="en-ID" sz="2000" dirty="0">
                <a:solidFill>
                  <a:schemeClr val="tx1"/>
                </a:solidFill>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mengembangkan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dapat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menjalankan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sekumpulan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perintah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Berkat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kontribusinya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tersebut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kemudian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diberi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nama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Turing (Turing Machine), </a:t>
            </a:r>
            <a:r>
              <a:rPr lang="en-ID" sz="2000" b="0" i="0" dirty="0" err="1">
                <a:solidFill>
                  <a:schemeClr val="tx1"/>
                </a:solidFill>
                <a:effectLst/>
                <a:latin typeface="Times New Roman" panose="02020603050405020304" pitchFamily="18" charset="0"/>
                <a:cs typeface="Times New Roman" panose="02020603050405020304" pitchFamily="18" charset="0"/>
              </a:rPr>
              <a:t>termasuk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sebuah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simulasi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gagasannya</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bernama</a:t>
            </a:r>
            <a:r>
              <a:rPr lang="en-ID" sz="2000" b="0" i="0" dirty="0">
                <a:solidFill>
                  <a:schemeClr val="tx1"/>
                </a:solidFill>
                <a:effectLst/>
                <a:latin typeface="Times New Roman" panose="02020603050405020304" pitchFamily="18" charset="0"/>
                <a:cs typeface="Times New Roman" panose="02020603050405020304" pitchFamily="18" charset="0"/>
              </a:rPr>
              <a:t> uji Turing.</a:t>
            </a:r>
            <a:br>
              <a:rPr lang="en-ID" sz="2000" b="0" i="0" dirty="0">
                <a:solidFill>
                  <a:schemeClr val="tx1"/>
                </a:solidFill>
                <a:effectLst/>
                <a:latin typeface="Times New Roman" panose="02020603050405020304" pitchFamily="18" charset="0"/>
                <a:cs typeface="Times New Roman" panose="02020603050405020304" pitchFamily="18" charset="0"/>
              </a:rPr>
            </a:b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digital </a:t>
            </a:r>
            <a:r>
              <a:rPr lang="en-ID" sz="2000" b="0" i="0" dirty="0" err="1">
                <a:solidFill>
                  <a:schemeClr val="tx1"/>
                </a:solidFill>
                <a:effectLst/>
                <a:latin typeface="Times New Roman" panose="02020603050405020304" pitchFamily="18" charset="0"/>
                <a:cs typeface="Times New Roman" panose="02020603050405020304" pitchFamily="18" charset="0"/>
              </a:rPr>
              <a:t>pertama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dikembangkan</a:t>
            </a:r>
            <a:r>
              <a:rPr lang="en-ID" sz="2000" b="0" i="0" dirty="0">
                <a:solidFill>
                  <a:schemeClr val="tx1"/>
                </a:solidFill>
                <a:effectLst/>
                <a:latin typeface="Times New Roman" panose="02020603050405020304" pitchFamily="18" charset="0"/>
                <a:cs typeface="Times New Roman" panose="02020603050405020304" pitchFamily="18" charset="0"/>
              </a:rPr>
              <a:t> oleh Konrad </a:t>
            </a:r>
            <a:r>
              <a:rPr lang="en-ID" sz="2000" b="0" i="0" dirty="0" err="1">
                <a:solidFill>
                  <a:schemeClr val="tx1"/>
                </a:solidFill>
                <a:effectLst/>
                <a:latin typeface="Times New Roman" panose="02020603050405020304" pitchFamily="18" charset="0"/>
                <a:cs typeface="Times New Roman" panose="02020603050405020304" pitchFamily="18" charset="0"/>
              </a:rPr>
              <a:t>Zuse</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seorang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insinyur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asal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Jerman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Sebelum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perang</a:t>
            </a:r>
            <a:r>
              <a:rPr lang="en-ID" sz="2000" b="0" i="0" dirty="0">
                <a:solidFill>
                  <a:schemeClr val="tx1"/>
                </a:solidFill>
                <a:effectLst/>
                <a:latin typeface="Times New Roman" panose="02020603050405020304" pitchFamily="18" charset="0"/>
                <a:cs typeface="Times New Roman" panose="02020603050405020304" pitchFamily="18" charset="0"/>
              </a:rPr>
              <a:t> dunia </a:t>
            </a:r>
            <a:r>
              <a:rPr lang="en-ID" sz="2000" b="0" i="0" dirty="0" err="1">
                <a:solidFill>
                  <a:schemeClr val="tx1"/>
                </a:solidFill>
                <a:effectLst/>
                <a:latin typeface="Times New Roman" panose="02020603050405020304" pitchFamily="18" charset="0"/>
                <a:cs typeface="Times New Roman" panose="02020603050405020304" pitchFamily="18" charset="0"/>
              </a:rPr>
              <a:t>kedua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pecah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Zuse</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membangun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digital </a:t>
            </a:r>
            <a:r>
              <a:rPr lang="en-ID" sz="2000" b="0" i="0" dirty="0" err="1">
                <a:solidFill>
                  <a:schemeClr val="tx1"/>
                </a:solidFill>
                <a:effectLst/>
                <a:latin typeface="Times New Roman" panose="02020603050405020304" pitchFamily="18" charset="0"/>
                <a:cs typeface="Times New Roman" panose="02020603050405020304" pitchFamily="18" charset="0"/>
              </a:rPr>
              <a:t>pertama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bernama</a:t>
            </a:r>
            <a:r>
              <a:rPr lang="en-ID" sz="2000" b="0" i="0" dirty="0">
                <a:solidFill>
                  <a:schemeClr val="tx1"/>
                </a:solidFill>
                <a:effectLst/>
                <a:latin typeface="Times New Roman" panose="02020603050405020304" pitchFamily="18" charset="0"/>
                <a:cs typeface="Times New Roman" panose="02020603050405020304" pitchFamily="18" charset="0"/>
              </a:rPr>
              <a:t> Z1 yang </a:t>
            </a:r>
            <a:r>
              <a:rPr lang="en-ID" sz="2000" b="0" i="0" dirty="0" err="1">
                <a:solidFill>
                  <a:schemeClr val="tx1"/>
                </a:solidFill>
                <a:effectLst/>
                <a:latin typeface="Times New Roman" panose="02020603050405020304" pitchFamily="18" charset="0"/>
                <a:cs typeface="Times New Roman" panose="02020603050405020304" pitchFamily="18" charset="0"/>
              </a:rPr>
              <a:t>dapat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diprogram</a:t>
            </a:r>
            <a:r>
              <a:rPr lang="en-ID" sz="2000" b="0" i="0" dirty="0">
                <a:solidFill>
                  <a:schemeClr val="tx1"/>
                </a:solidFill>
                <a:effectLst/>
                <a:latin typeface="Times New Roman" panose="02020603050405020304" pitchFamily="18" charset="0"/>
                <a:cs typeface="Times New Roman" panose="02020603050405020304" pitchFamily="18" charset="0"/>
              </a:rPr>
              <a:t>. Pada 1936 di </a:t>
            </a:r>
            <a:r>
              <a:rPr lang="en-ID" sz="2000" b="0" i="0" dirty="0" err="1">
                <a:solidFill>
                  <a:schemeClr val="tx1"/>
                </a:solidFill>
                <a:effectLst/>
                <a:latin typeface="Times New Roman" panose="02020603050405020304" pitchFamily="18" charset="0"/>
                <a:cs typeface="Times New Roman" panose="02020603050405020304" pitchFamily="18" charset="0"/>
              </a:rPr>
              <a:t>ruang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tamu</a:t>
            </a:r>
            <a:r>
              <a:rPr lang="en-ID" sz="2000" b="0" i="0" dirty="0">
                <a:solidFill>
                  <a:schemeClr val="tx1"/>
                </a:solidFill>
                <a:effectLst/>
                <a:latin typeface="Times New Roman" panose="02020603050405020304" pitchFamily="18" charset="0"/>
                <a:cs typeface="Times New Roman" panose="02020603050405020304" pitchFamily="18" charset="0"/>
              </a:rPr>
              <a:t> orang </a:t>
            </a:r>
            <a:r>
              <a:rPr lang="en-ID" sz="2000" b="0" i="0" dirty="0" err="1">
                <a:solidFill>
                  <a:schemeClr val="tx1"/>
                </a:solidFill>
                <a:effectLst/>
                <a:latin typeface="Times New Roman" panose="02020603050405020304" pitchFamily="18" charset="0"/>
                <a:cs typeface="Times New Roman" panose="02020603050405020304" pitchFamily="18" charset="0"/>
              </a:rPr>
              <a:t>tuanya</a:t>
            </a:r>
            <a:r>
              <a:rPr lang="en-ID" sz="2000" b="0" i="0" dirty="0">
                <a:solidFill>
                  <a:schemeClr val="tx1"/>
                </a:solidFill>
                <a:effectLst/>
                <a:latin typeface="Times New Roman" panose="02020603050405020304" pitchFamily="18" charset="0"/>
                <a:cs typeface="Times New Roman" panose="02020603050405020304" pitchFamily="18" charset="0"/>
              </a:rPr>
              <a:t> di Berlin, </a:t>
            </a:r>
            <a:r>
              <a:rPr lang="en-ID" sz="2000" b="0" i="0" dirty="0" err="1">
                <a:solidFill>
                  <a:schemeClr val="tx1"/>
                </a:solidFill>
                <a:effectLst/>
                <a:latin typeface="Times New Roman" panose="02020603050405020304" pitchFamily="18" charset="0"/>
                <a:cs typeface="Times New Roman" panose="02020603050405020304" pitchFamily="18" charset="0"/>
              </a:rPr>
              <a:t>ia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merakit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pelat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logam</a:t>
            </a:r>
            <a:r>
              <a:rPr lang="en-ID" sz="2000" b="0" i="0" dirty="0">
                <a:solidFill>
                  <a:schemeClr val="tx1"/>
                </a:solidFill>
                <a:effectLst/>
                <a:latin typeface="Times New Roman" panose="02020603050405020304" pitchFamily="18" charset="0"/>
                <a:cs typeface="Times New Roman" panose="02020603050405020304" pitchFamily="18" charset="0"/>
              </a:rPr>
              <a:t>, pin, dan </a:t>
            </a:r>
            <a:r>
              <a:rPr lang="en-ID" sz="2000" b="0" i="0" dirty="0" err="1">
                <a:solidFill>
                  <a:schemeClr val="tx1"/>
                </a:solidFill>
                <a:effectLst/>
                <a:latin typeface="Times New Roman" panose="02020603050405020304" pitchFamily="18" charset="0"/>
                <a:cs typeface="Times New Roman" panose="02020603050405020304" pitchFamily="18" charset="0"/>
              </a:rPr>
              <a:t>menciptakan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sebuah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dapat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melakukan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perhitungan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tambah</a:t>
            </a:r>
            <a:r>
              <a:rPr lang="en-ID" sz="2000" b="0" i="0" dirty="0">
                <a:solidFill>
                  <a:schemeClr val="tx1"/>
                </a:solidFill>
                <a:effectLst/>
                <a:latin typeface="Times New Roman" panose="02020603050405020304" pitchFamily="18" charset="0"/>
                <a:cs typeface="Times New Roman" panose="02020603050405020304" pitchFamily="18" charset="0"/>
              </a:rPr>
              <a:t> dan </a:t>
            </a:r>
            <a:r>
              <a:rPr lang="en-ID" sz="2000" b="0" i="0" dirty="0" err="1">
                <a:solidFill>
                  <a:schemeClr val="tx1"/>
                </a:solidFill>
                <a:effectLst/>
                <a:latin typeface="Times New Roman" panose="02020603050405020304" pitchFamily="18" charset="0"/>
                <a:cs typeface="Times New Roman" panose="02020603050405020304" pitchFamily="18" charset="0"/>
              </a:rPr>
              <a:t>kurang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Meskipun</a:t>
            </a:r>
            <a:r>
              <a:rPr lang="en-ID" sz="2000" b="0" i="0" dirty="0">
                <a:solidFill>
                  <a:schemeClr val="tx1"/>
                </a:solidFill>
                <a:effectLst/>
                <a:latin typeface="Times New Roman" panose="02020603050405020304" pitchFamily="18" charset="0"/>
                <a:cs typeface="Times New Roman" panose="02020603050405020304" pitchFamily="18" charset="0"/>
              </a:rPr>
              <a:t> model </a:t>
            </a:r>
            <a:r>
              <a:rPr lang="en-ID" sz="2000" b="0" i="0" dirty="0" err="1">
                <a:solidFill>
                  <a:schemeClr val="tx1"/>
                </a:solidFill>
                <a:effectLst/>
                <a:latin typeface="Times New Roman" panose="02020603050405020304" pitchFamily="18" charset="0"/>
                <a:cs typeface="Times New Roman" panose="02020603050405020304" pitchFamily="18" charset="0"/>
              </a:rPr>
              <a:t>awal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tersebut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dihancurkan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saat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Perang</a:t>
            </a:r>
            <a:r>
              <a:rPr lang="en-ID" sz="2000" b="0" i="0" dirty="0">
                <a:solidFill>
                  <a:schemeClr val="tx1"/>
                </a:solidFill>
                <a:effectLst/>
                <a:latin typeface="Times New Roman" panose="02020603050405020304" pitchFamily="18" charset="0"/>
                <a:cs typeface="Times New Roman" panose="02020603050405020304" pitchFamily="18" charset="0"/>
              </a:rPr>
              <a:t> Dunia II, </a:t>
            </a:r>
            <a:r>
              <a:rPr lang="en-ID" sz="2000" b="0" i="0" dirty="0" err="1">
                <a:solidFill>
                  <a:schemeClr val="tx1"/>
                </a:solidFill>
                <a:effectLst/>
                <a:latin typeface="Times New Roman" panose="02020603050405020304" pitchFamily="18" charset="0"/>
                <a:cs typeface="Times New Roman" panose="02020603050405020304" pitchFamily="18" charset="0"/>
              </a:rPr>
              <a:t>Zuse</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digadang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sebagai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pencipta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digital </a:t>
            </a:r>
            <a:r>
              <a:rPr lang="en-ID" sz="2000" b="0" i="0" dirty="0" err="1">
                <a:solidFill>
                  <a:schemeClr val="tx1"/>
                </a:solidFill>
                <a:effectLst/>
                <a:latin typeface="Times New Roman" panose="02020603050405020304" pitchFamily="18" charset="0"/>
                <a:cs typeface="Times New Roman" panose="02020603050405020304" pitchFamily="18" charset="0"/>
              </a:rPr>
              <a:t>pertama</a:t>
            </a:r>
            <a:r>
              <a:rPr lang="en-ID" sz="2000" b="0" i="0" dirty="0">
                <a:solidFill>
                  <a:schemeClr val="tx1"/>
                </a:solidFill>
                <a:effectLst/>
                <a:latin typeface="Times New Roman" panose="02020603050405020304" pitchFamily="18" charset="0"/>
                <a:cs typeface="Times New Roman" panose="02020603050405020304" pitchFamily="18" charset="0"/>
              </a:rPr>
              <a:t>. </a:t>
            </a:r>
            <a:br>
              <a:rPr lang="en-ID" sz="2000" b="0" i="0" dirty="0">
                <a:solidFill>
                  <a:schemeClr val="tx1"/>
                </a:solidFill>
                <a:effectLst/>
                <a:latin typeface="Times New Roman" panose="02020603050405020304" pitchFamily="18" charset="0"/>
                <a:cs typeface="Times New Roman" panose="02020603050405020304" pitchFamily="18" charset="0"/>
              </a:rPr>
            </a:br>
            <a:br>
              <a:rPr lang="en-ID" sz="2000" b="0" i="0" dirty="0">
                <a:solidFill>
                  <a:schemeClr val="tx1"/>
                </a:solidFill>
                <a:effectLst/>
                <a:latin typeface="Times New Roman" panose="02020603050405020304" pitchFamily="18" charset="0"/>
                <a:cs typeface="Times New Roman" panose="02020603050405020304" pitchFamily="18" charset="0"/>
              </a:rPr>
            </a:br>
            <a:br>
              <a:rPr lang="en-ID" sz="2000" b="0" i="0" dirty="0">
                <a:solidFill>
                  <a:schemeClr val="tx1"/>
                </a:solidFill>
                <a:effectLst/>
                <a:latin typeface="Times New Roman" panose="02020603050405020304" pitchFamily="18" charset="0"/>
                <a:cs typeface="Times New Roman" panose="02020603050405020304" pitchFamily="18" charset="0"/>
              </a:rPr>
            </a:br>
            <a:endParaRPr lang="en-I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38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B978-62C3-5FF2-B083-843B1AEAF8AB}"/>
              </a:ext>
            </a:extLst>
          </p:cNvPr>
          <p:cNvSpPr>
            <a:spLocks noGrp="1"/>
          </p:cNvSpPr>
          <p:nvPr>
            <p:ph type="title"/>
          </p:nvPr>
        </p:nvSpPr>
        <p:spPr>
          <a:xfrm>
            <a:off x="677334" y="609599"/>
            <a:ext cx="9648352" cy="5833403"/>
          </a:xfrm>
        </p:spPr>
        <p:txBody>
          <a:bodyPr>
            <a:normAutofit/>
          </a:bodyPr>
          <a:lstStyle/>
          <a:p>
            <a:r>
              <a:rPr lang="en-ID" sz="2000" b="0" i="0" dirty="0" err="1">
                <a:solidFill>
                  <a:schemeClr val="tx1"/>
                </a:solidFill>
                <a:effectLst/>
                <a:latin typeface="Times New Roman" panose="02020603050405020304" pitchFamily="18" charset="0"/>
                <a:cs typeface="Times New Roman" panose="02020603050405020304" pitchFamily="18" charset="0"/>
              </a:rPr>
              <a:t>Selama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perang</a:t>
            </a:r>
            <a:r>
              <a:rPr lang="en-ID" sz="2000" b="0" i="0" dirty="0">
                <a:solidFill>
                  <a:schemeClr val="tx1"/>
                </a:solidFill>
                <a:effectLst/>
                <a:latin typeface="Times New Roman" panose="02020603050405020304" pitchFamily="18" charset="0"/>
                <a:cs typeface="Times New Roman" panose="02020603050405020304" pitchFamily="18" charset="0"/>
              </a:rPr>
              <a:t> dunia </a:t>
            </a:r>
            <a:r>
              <a:rPr lang="en-ID" sz="2000" b="0" i="0" dirty="0" err="1">
                <a:solidFill>
                  <a:schemeClr val="tx1"/>
                </a:solidFill>
                <a:effectLst/>
                <a:latin typeface="Times New Roman" panose="02020603050405020304" pitchFamily="18" charset="0"/>
                <a:cs typeface="Times New Roman" panose="02020603050405020304" pitchFamily="18" charset="0"/>
              </a:rPr>
              <a:t>kedua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berlangsung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tepatnya</a:t>
            </a:r>
            <a:r>
              <a:rPr lang="en-ID" sz="2000" b="0" i="0" dirty="0">
                <a:solidFill>
                  <a:schemeClr val="tx1"/>
                </a:solidFill>
                <a:effectLst/>
                <a:latin typeface="Times New Roman" panose="02020603050405020304" pitchFamily="18" charset="0"/>
                <a:cs typeface="Times New Roman" panose="02020603050405020304" pitchFamily="18" charset="0"/>
              </a:rPr>
              <a:t> pada 1943, John Mauchly </a:t>
            </a:r>
            <a:r>
              <a:rPr lang="en-ID" sz="2000" b="0" i="0" dirty="0" err="1">
                <a:solidFill>
                  <a:schemeClr val="tx1"/>
                </a:solidFill>
                <a:effectLst/>
                <a:latin typeface="Times New Roman" panose="02020603050405020304" pitchFamily="18" charset="0"/>
                <a:cs typeface="Times New Roman" panose="02020603050405020304" pitchFamily="18" charset="0"/>
              </a:rPr>
              <a:t>berhasil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menciptakan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bernama</a:t>
            </a:r>
            <a:r>
              <a:rPr lang="en-ID" sz="2000" b="0" i="0" dirty="0">
                <a:solidFill>
                  <a:schemeClr val="tx1"/>
                </a:solidFill>
                <a:effectLst/>
                <a:latin typeface="Times New Roman" panose="02020603050405020304" pitchFamily="18" charset="0"/>
                <a:cs typeface="Times New Roman" panose="02020603050405020304" pitchFamily="18" charset="0"/>
              </a:rPr>
              <a:t> Electronic Numerical Integrator and Calculator (ENIAC).</a:t>
            </a: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b="0" i="0" dirty="0">
                <a:solidFill>
                  <a:schemeClr val="tx1"/>
                </a:solidFill>
                <a:effectLst/>
                <a:latin typeface="Times New Roman" panose="02020603050405020304" pitchFamily="18" charset="0"/>
                <a:cs typeface="Times New Roman" panose="02020603050405020304" pitchFamily="18" charset="0"/>
              </a:rPr>
              <a:t>Awal </a:t>
            </a:r>
            <a:r>
              <a:rPr lang="en-ID" sz="2000" b="0" i="0" dirty="0" err="1">
                <a:solidFill>
                  <a:schemeClr val="tx1"/>
                </a:solidFill>
                <a:effectLst/>
                <a:latin typeface="Times New Roman" panose="02020603050405020304" pitchFamily="18" charset="0"/>
                <a:cs typeface="Times New Roman" panose="02020603050405020304" pitchFamily="18" charset="0"/>
              </a:rPr>
              <a:t>mula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diciptakannya</a:t>
            </a:r>
            <a:r>
              <a:rPr lang="en-ID" sz="2000" b="0" i="0" dirty="0">
                <a:solidFill>
                  <a:schemeClr val="tx1"/>
                </a:solidFill>
                <a:effectLst/>
                <a:latin typeface="Times New Roman" panose="02020603050405020304" pitchFamily="18" charset="0"/>
                <a:cs typeface="Times New Roman" panose="02020603050405020304" pitchFamily="18" charset="0"/>
              </a:rPr>
              <a:t> ENIAC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untuk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membantu</a:t>
            </a:r>
            <a:r>
              <a:rPr lang="en-ID" sz="2000" b="0" i="0" dirty="0">
                <a:solidFill>
                  <a:schemeClr val="tx1"/>
                </a:solidFill>
                <a:effectLst/>
                <a:latin typeface="Times New Roman" panose="02020603050405020304" pitchFamily="18" charset="0"/>
                <a:cs typeface="Times New Roman" panose="02020603050405020304" pitchFamily="18" charset="0"/>
              </a:rPr>
              <a:t> Angkatan </a:t>
            </a:r>
            <a:r>
              <a:rPr lang="en-ID" sz="2000" b="0" i="0" dirty="0" err="1">
                <a:solidFill>
                  <a:schemeClr val="tx1"/>
                </a:solidFill>
                <a:effectLst/>
                <a:latin typeface="Times New Roman" panose="02020603050405020304" pitchFamily="18" charset="0"/>
                <a:cs typeface="Times New Roman" panose="02020603050405020304" pitchFamily="18" charset="0"/>
              </a:rPr>
              <a:t>Darat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dalam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memprediksi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serangan</a:t>
            </a:r>
            <a:r>
              <a:rPr lang="en-ID" sz="2000" b="0" i="0" dirty="0">
                <a:solidFill>
                  <a:schemeClr val="tx1"/>
                </a:solidFill>
                <a:effectLst/>
                <a:latin typeface="Times New Roman" panose="02020603050405020304" pitchFamily="18" charset="0"/>
                <a:cs typeface="Times New Roman" panose="02020603050405020304" pitchFamily="18" charset="0"/>
              </a:rPr>
              <a:t>. ENIAC </a:t>
            </a:r>
            <a:r>
              <a:rPr lang="en-ID" sz="2000" b="0" i="0" dirty="0" err="1">
                <a:solidFill>
                  <a:schemeClr val="tx1"/>
                </a:solidFill>
                <a:effectLst/>
                <a:latin typeface="Times New Roman" panose="02020603050405020304" pitchFamily="18" charset="0"/>
                <a:cs typeface="Times New Roman" panose="02020603050405020304" pitchFamily="18" charset="0"/>
              </a:rPr>
              <a:t>sendiri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dibekali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dengan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kemampuan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analisa</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dapat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menghitung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ribuan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masalah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dalam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hitungan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detik</a:t>
            </a:r>
            <a:r>
              <a:rPr lang="en-ID" sz="2000" b="0" i="0" dirty="0">
                <a:solidFill>
                  <a:schemeClr val="tx1"/>
                </a:solidFill>
                <a:effectLst/>
                <a:latin typeface="Times New Roman" panose="02020603050405020304" pitchFamily="18" charset="0"/>
                <a:cs typeface="Times New Roman" panose="02020603050405020304" pitchFamily="18" charset="0"/>
              </a:rPr>
              <a:t>. ENIAC </a:t>
            </a:r>
            <a:r>
              <a:rPr lang="en-ID" sz="2000" b="0" i="0" dirty="0" err="1">
                <a:solidFill>
                  <a:schemeClr val="tx1"/>
                </a:solidFill>
                <a:effectLst/>
                <a:latin typeface="Times New Roman" panose="02020603050405020304" pitchFamily="18" charset="0"/>
                <a:cs typeface="Times New Roman" panose="02020603050405020304" pitchFamily="18" charset="0"/>
              </a:rPr>
              <a:t>memiliki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berat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hingga</a:t>
            </a:r>
            <a:r>
              <a:rPr lang="en-ID" sz="2000" b="0" i="0" dirty="0">
                <a:solidFill>
                  <a:schemeClr val="tx1"/>
                </a:solidFill>
                <a:effectLst/>
                <a:latin typeface="Times New Roman" panose="02020603050405020304" pitchFamily="18" charset="0"/>
                <a:cs typeface="Times New Roman" panose="02020603050405020304" pitchFamily="18" charset="0"/>
              </a:rPr>
              <a:t> 30 ton dan </a:t>
            </a:r>
            <a:r>
              <a:rPr lang="en-ID" sz="2000" b="0" i="0" dirty="0" err="1">
                <a:solidFill>
                  <a:schemeClr val="tx1"/>
                </a:solidFill>
                <a:effectLst/>
                <a:latin typeface="Times New Roman" panose="02020603050405020304" pitchFamily="18" charset="0"/>
                <a:cs typeface="Times New Roman" panose="02020603050405020304" pitchFamily="18" charset="0"/>
              </a:rPr>
              <a:t>membutuhkan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ruang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seluas</a:t>
            </a:r>
            <a:r>
              <a:rPr lang="en-ID" sz="2000" b="0" i="0" dirty="0">
                <a:solidFill>
                  <a:schemeClr val="tx1"/>
                </a:solidFill>
                <a:effectLst/>
                <a:latin typeface="Times New Roman" panose="02020603050405020304" pitchFamily="18" charset="0"/>
                <a:cs typeface="Times New Roman" panose="02020603050405020304" pitchFamily="18" charset="0"/>
              </a:rPr>
              <a:t> 457 meter </a:t>
            </a:r>
            <a:r>
              <a:rPr lang="en-ID" sz="2000" b="0" i="0" dirty="0" err="1">
                <a:solidFill>
                  <a:schemeClr val="tx1"/>
                </a:solidFill>
                <a:effectLst/>
                <a:latin typeface="Times New Roman" panose="02020603050405020304" pitchFamily="18" charset="0"/>
                <a:cs typeface="Times New Roman" panose="02020603050405020304" pitchFamily="18" charset="0"/>
              </a:rPr>
              <a:t>persegi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untuk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menempatkan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mesin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tersebut</a:t>
            </a:r>
            <a:r>
              <a:rPr lang="en-ID" sz="2000" b="0" i="0" dirty="0">
                <a:solidFill>
                  <a:schemeClr val="tx1"/>
                </a:solidFill>
                <a:effectLst/>
                <a:latin typeface="Times New Roman" panose="02020603050405020304" pitchFamily="18" charset="0"/>
                <a:cs typeface="Times New Roman" panose="02020603050405020304" pitchFamily="18" charset="0"/>
              </a:rPr>
              <a:t>.</a:t>
            </a: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b="0" i="0" dirty="0">
                <a:solidFill>
                  <a:schemeClr val="tx1"/>
                </a:solidFill>
                <a:effectLst/>
                <a:latin typeface="Times New Roman" panose="02020603050405020304" pitchFamily="18" charset="0"/>
                <a:cs typeface="Times New Roman" panose="02020603050405020304" pitchFamily="18" charset="0"/>
              </a:rPr>
              <a:t>Hal </a:t>
            </a:r>
            <a:r>
              <a:rPr lang="en-ID" sz="2000" b="0" i="0" dirty="0" err="1">
                <a:solidFill>
                  <a:schemeClr val="tx1"/>
                </a:solidFill>
                <a:effectLst/>
                <a:latin typeface="Times New Roman" panose="02020603050405020304" pitchFamily="18" charset="0"/>
                <a:cs typeface="Times New Roman" panose="02020603050405020304" pitchFamily="18" charset="0"/>
              </a:rPr>
              <a:t>ini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disebabkan</a:t>
            </a:r>
            <a:r>
              <a:rPr lang="en-ID" sz="2000" b="0" i="0" dirty="0">
                <a:solidFill>
                  <a:schemeClr val="tx1"/>
                </a:solidFill>
                <a:effectLst/>
                <a:latin typeface="Times New Roman" panose="02020603050405020304" pitchFamily="18" charset="0"/>
                <a:cs typeface="Times New Roman" panose="02020603050405020304" pitchFamily="18" charset="0"/>
              </a:rPr>
              <a:t> oleh </a:t>
            </a:r>
            <a:r>
              <a:rPr lang="en-ID" sz="2000" b="0" i="0" dirty="0" err="1">
                <a:solidFill>
                  <a:schemeClr val="tx1"/>
                </a:solidFill>
                <a:effectLst/>
                <a:latin typeface="Times New Roman" panose="02020603050405020304" pitchFamily="18" charset="0"/>
                <a:cs typeface="Times New Roman" panose="02020603050405020304" pitchFamily="18" charset="0"/>
              </a:rPr>
              <a:t>banyaknya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komponen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pendukung</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dimiliki</a:t>
            </a:r>
            <a:r>
              <a:rPr lang="en-ID" sz="2000" b="0" i="0" dirty="0">
                <a:solidFill>
                  <a:schemeClr val="tx1"/>
                </a:solidFill>
                <a:effectLst/>
                <a:latin typeface="Times New Roman" panose="02020603050405020304" pitchFamily="18" charset="0"/>
                <a:cs typeface="Times New Roman" panose="02020603050405020304" pitchFamily="18" charset="0"/>
              </a:rPr>
              <a:t> ENIAC, </a:t>
            </a:r>
            <a:r>
              <a:rPr lang="en-ID" sz="2000" b="0" i="0" dirty="0" err="1">
                <a:solidFill>
                  <a:schemeClr val="tx1"/>
                </a:solidFill>
                <a:effectLst/>
                <a:latin typeface="Times New Roman" panose="02020603050405020304" pitchFamily="18" charset="0"/>
                <a:cs typeface="Times New Roman" panose="02020603050405020304" pitchFamily="18" charset="0"/>
              </a:rPr>
              <a:t>seperti</a:t>
            </a:r>
            <a:r>
              <a:rPr lang="en-ID" sz="2000" b="0" i="0" dirty="0">
                <a:solidFill>
                  <a:schemeClr val="tx1"/>
                </a:solidFill>
                <a:effectLst/>
                <a:latin typeface="Times New Roman" panose="02020603050405020304" pitchFamily="18" charset="0"/>
                <a:cs typeface="Times New Roman" panose="02020603050405020304" pitchFamily="18" charset="0"/>
              </a:rPr>
              <a:t> 40 </a:t>
            </a:r>
            <a:r>
              <a:rPr lang="en-ID" sz="2000" b="0" i="0" dirty="0" err="1">
                <a:solidFill>
                  <a:schemeClr val="tx1"/>
                </a:solidFill>
                <a:effectLst/>
                <a:latin typeface="Times New Roman" panose="02020603050405020304" pitchFamily="18" charset="0"/>
                <a:cs typeface="Times New Roman" panose="02020603050405020304" pitchFamily="18" charset="0"/>
              </a:rPr>
              <a:t>lemari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kabinet</a:t>
            </a:r>
            <a:r>
              <a:rPr lang="en-ID" sz="2000" b="0" i="0" dirty="0">
                <a:solidFill>
                  <a:schemeClr val="tx1"/>
                </a:solidFill>
                <a:effectLst/>
                <a:latin typeface="Times New Roman" panose="02020603050405020304" pitchFamily="18" charset="0"/>
                <a:cs typeface="Times New Roman" panose="02020603050405020304" pitchFamily="18" charset="0"/>
              </a:rPr>
              <a:t>, 6.000 </a:t>
            </a:r>
            <a:r>
              <a:rPr lang="en-ID" sz="2000" b="0" i="0" dirty="0" err="1">
                <a:solidFill>
                  <a:schemeClr val="tx1"/>
                </a:solidFill>
                <a:effectLst/>
                <a:latin typeface="Times New Roman" panose="02020603050405020304" pitchFamily="18" charset="0"/>
                <a:cs typeface="Times New Roman" panose="02020603050405020304" pitchFamily="18" charset="0"/>
              </a:rPr>
              <a:t>sakelar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serta</a:t>
            </a:r>
            <a:r>
              <a:rPr lang="en-ID" sz="2000" b="0" i="0" dirty="0">
                <a:solidFill>
                  <a:schemeClr val="tx1"/>
                </a:solidFill>
                <a:effectLst/>
                <a:latin typeface="Times New Roman" panose="02020603050405020304" pitchFamily="18" charset="0"/>
                <a:cs typeface="Times New Roman" panose="02020603050405020304" pitchFamily="18" charset="0"/>
              </a:rPr>
              <a:t> 18.000 </a:t>
            </a:r>
            <a:r>
              <a:rPr lang="en-ID" sz="2000" b="0" i="0" dirty="0" err="1">
                <a:solidFill>
                  <a:schemeClr val="tx1"/>
                </a:solidFill>
                <a:effectLst/>
                <a:latin typeface="Times New Roman" panose="02020603050405020304" pitchFamily="18" charset="0"/>
                <a:cs typeface="Times New Roman" panose="02020603050405020304" pitchFamily="18" charset="0"/>
              </a:rPr>
              <a:t>tabung</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hampa</a:t>
            </a:r>
            <a:r>
              <a:rPr lang="en-ID" sz="2000" b="0" i="0" dirty="0">
                <a:solidFill>
                  <a:schemeClr val="tx1"/>
                </a:solidFill>
                <a:effectLst/>
                <a:latin typeface="Times New Roman" panose="02020603050405020304" pitchFamily="18" charset="0"/>
                <a:cs typeface="Times New Roman" panose="02020603050405020304" pitchFamily="18" charset="0"/>
              </a:rPr>
              <a:t>.</a:t>
            </a:r>
            <a:br>
              <a:rPr lang="en-ID" sz="2000" b="0" i="0" dirty="0">
                <a:solidFill>
                  <a:schemeClr val="tx1"/>
                </a:solidFill>
                <a:effectLst/>
                <a:latin typeface="Times New Roman" panose="02020603050405020304" pitchFamily="18" charset="0"/>
                <a:cs typeface="Times New Roman" panose="02020603050405020304" pitchFamily="18" charset="0"/>
              </a:rPr>
            </a:br>
            <a:endParaRPr lang="en-ID" sz="2000" dirty="0"/>
          </a:p>
        </p:txBody>
      </p:sp>
    </p:spTree>
    <p:extLst>
      <p:ext uri="{BB962C8B-B14F-4D97-AF65-F5344CB8AC3E}">
        <p14:creationId xmlns:p14="http://schemas.microsoft.com/office/powerpoint/2010/main" val="341028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FE64-B9B7-E13A-899F-6F3045D7987B}"/>
              </a:ext>
            </a:extLst>
          </p:cNvPr>
          <p:cNvSpPr>
            <a:spLocks noGrp="1"/>
          </p:cNvSpPr>
          <p:nvPr>
            <p:ph type="title"/>
          </p:nvPr>
        </p:nvSpPr>
        <p:spPr>
          <a:xfrm>
            <a:off x="677334" y="609599"/>
            <a:ext cx="9859368" cy="5833403"/>
          </a:xfrm>
        </p:spPr>
        <p:txBody>
          <a:bodyPr>
            <a:noAutofit/>
          </a:bodyPr>
          <a:lstStyle/>
          <a:p>
            <a:r>
              <a:rPr lang="en-ID" sz="2000" b="1" i="0" dirty="0" err="1">
                <a:solidFill>
                  <a:srgbClr val="555555"/>
                </a:solidFill>
                <a:effectLst/>
                <a:latin typeface="Times New Roman" panose="02020603050405020304" pitchFamily="18" charset="0"/>
                <a:cs typeface="Times New Roman" panose="02020603050405020304" pitchFamily="18" charset="0"/>
              </a:rPr>
              <a:t>Lahirnya</a:t>
            </a:r>
            <a:r>
              <a:rPr lang="en-ID" sz="2000" b="1" i="0" dirty="0">
                <a:solidFill>
                  <a:srgbClr val="555555"/>
                </a:solidFill>
                <a:effectLst/>
                <a:latin typeface="Times New Roman" panose="02020603050405020304" pitchFamily="18" charset="0"/>
                <a:cs typeface="Times New Roman" panose="02020603050405020304" pitchFamily="18" charset="0"/>
              </a:rPr>
              <a:t> </a:t>
            </a:r>
            <a:r>
              <a:rPr lang="en-ID" sz="2000" b="1" i="0" dirty="0" err="1">
                <a:solidFill>
                  <a:srgbClr val="555555"/>
                </a:solidFill>
                <a:effectLst/>
                <a:latin typeface="Times New Roman" panose="02020603050405020304" pitchFamily="18" charset="0"/>
                <a:cs typeface="Times New Roman" panose="02020603050405020304" pitchFamily="18" charset="0"/>
              </a:rPr>
              <a:t>bahasa</a:t>
            </a:r>
            <a:r>
              <a:rPr lang="en-ID" sz="2000" b="1" i="0" dirty="0">
                <a:solidFill>
                  <a:srgbClr val="555555"/>
                </a:solidFill>
                <a:effectLst/>
                <a:latin typeface="Times New Roman" panose="02020603050405020304" pitchFamily="18" charset="0"/>
                <a:cs typeface="Times New Roman" panose="02020603050405020304" pitchFamily="18" charset="0"/>
              </a:rPr>
              <a:t> </a:t>
            </a:r>
            <a:r>
              <a:rPr lang="en-ID" sz="2000" b="1" i="0" dirty="0" err="1">
                <a:solidFill>
                  <a:srgbClr val="555555"/>
                </a:solidFill>
                <a:effectLst/>
                <a:latin typeface="Times New Roman" panose="02020603050405020304" pitchFamily="18" charset="0"/>
                <a:cs typeface="Times New Roman" panose="02020603050405020304" pitchFamily="18" charset="0"/>
              </a:rPr>
              <a:t>pemrograman</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Pada 1954, </a:t>
            </a:r>
            <a:r>
              <a:rPr lang="en-ID" sz="2000" b="0" i="0" dirty="0" err="1">
                <a:solidFill>
                  <a:srgbClr val="555555"/>
                </a:solidFill>
                <a:effectLst/>
                <a:latin typeface="Times New Roman" panose="02020603050405020304" pitchFamily="18" charset="0"/>
                <a:cs typeface="Times New Roman" panose="02020603050405020304" pitchFamily="18" charset="0"/>
              </a:rPr>
              <a:t>bahasa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pemrograman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dicetuskan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kalinya</a:t>
            </a:r>
            <a:r>
              <a:rPr lang="en-ID" sz="2000" b="0" i="0" dirty="0">
                <a:solidFill>
                  <a:srgbClr val="555555"/>
                </a:solidFill>
                <a:effectLst/>
                <a:latin typeface="Times New Roman" panose="02020603050405020304" pitchFamily="18" charset="0"/>
                <a:cs typeface="Times New Roman" panose="02020603050405020304" pitchFamily="18" charset="0"/>
              </a:rPr>
              <a:t> oleh </a:t>
            </a:r>
            <a:r>
              <a:rPr lang="en-ID" sz="2000" b="0" i="0" dirty="0" err="1">
                <a:solidFill>
                  <a:srgbClr val="555555"/>
                </a:solidFill>
                <a:effectLst/>
                <a:latin typeface="Times New Roman" panose="02020603050405020304" pitchFamily="18" charset="0"/>
                <a:cs typeface="Times New Roman" panose="02020603050405020304" pitchFamily="18" charset="0"/>
              </a:rPr>
              <a:t>ilmuwan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wanita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Grace Hopper. Bahasa </a:t>
            </a:r>
            <a:r>
              <a:rPr lang="en-ID" sz="2000" b="0" i="0" dirty="0" err="1">
                <a:solidFill>
                  <a:srgbClr val="555555"/>
                </a:solidFill>
                <a:effectLst/>
                <a:latin typeface="Times New Roman" panose="02020603050405020304" pitchFamily="18" charset="0"/>
                <a:cs typeface="Times New Roman" panose="02020603050405020304" pitchFamily="18" charset="0"/>
              </a:rPr>
              <a:t>pemrograman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COBOL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hadir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membantu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pengguna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dalam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menyampaikan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perintah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dalam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bahasa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Inggris</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Sebab</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sebelumnya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pengguna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memberikan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instruksi</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menggunakan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kumpulan</a:t>
            </a:r>
            <a:r>
              <a:rPr lang="en-ID" sz="2000" b="0" i="0" dirty="0">
                <a:solidFill>
                  <a:srgbClr val="555555"/>
                </a:solidFill>
                <a:effectLst/>
                <a:latin typeface="Times New Roman" panose="02020603050405020304" pitchFamily="18" charset="0"/>
                <a:cs typeface="Times New Roman" panose="02020603050405020304" pitchFamily="18" charset="0"/>
              </a:rPr>
              <a:t> baris </a:t>
            </a:r>
            <a:r>
              <a:rPr lang="en-ID" sz="2000" b="0" i="0" dirty="0" err="1">
                <a:solidFill>
                  <a:srgbClr val="555555"/>
                </a:solidFill>
                <a:effectLst/>
                <a:latin typeface="Times New Roman" panose="02020603050405020304" pitchFamily="18" charset="0"/>
                <a:cs typeface="Times New Roman" panose="02020603050405020304" pitchFamily="18" charset="0"/>
              </a:rPr>
              <a:t>angka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Sejak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bahasa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pemrograman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kemudian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ikut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berkembang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seiring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evolusi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terjadi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Selanjutnya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terciptalah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bahasa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pemrograman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baru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FORTRAN, yang </a:t>
            </a:r>
            <a:r>
              <a:rPr lang="en-ID" sz="2000" b="0" i="0" dirty="0" err="1">
                <a:solidFill>
                  <a:srgbClr val="555555"/>
                </a:solidFill>
                <a:effectLst/>
                <a:latin typeface="Times New Roman" panose="02020603050405020304" pitchFamily="18" charset="0"/>
                <a:cs typeface="Times New Roman" panose="02020603050405020304" pitchFamily="18" charset="0"/>
              </a:rPr>
              <a:t>dikembangkan</a:t>
            </a:r>
            <a:r>
              <a:rPr lang="en-ID" sz="2000" b="0" i="0" dirty="0">
                <a:solidFill>
                  <a:srgbClr val="555555"/>
                </a:solidFill>
                <a:effectLst/>
                <a:latin typeface="Times New Roman" panose="02020603050405020304" pitchFamily="18" charset="0"/>
                <a:cs typeface="Times New Roman" panose="02020603050405020304" pitchFamily="18" charset="0"/>
              </a:rPr>
              <a:t> oleh </a:t>
            </a:r>
            <a:r>
              <a:rPr lang="en-ID" sz="2000" b="0" i="0" dirty="0" err="1">
                <a:solidFill>
                  <a:srgbClr val="555555"/>
                </a:solidFill>
                <a:effectLst/>
                <a:latin typeface="Times New Roman" panose="02020603050405020304" pitchFamily="18" charset="0"/>
                <a:cs typeface="Times New Roman" panose="02020603050405020304" pitchFamily="18" charset="0"/>
              </a:rPr>
              <a:t>tim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pemrograman</a:t>
            </a:r>
            <a:r>
              <a:rPr lang="en-ID" sz="2000" b="0" i="0" dirty="0">
                <a:solidFill>
                  <a:srgbClr val="555555"/>
                </a:solidFill>
                <a:effectLst/>
                <a:latin typeface="Times New Roman" panose="02020603050405020304" pitchFamily="18" charset="0"/>
                <a:cs typeface="Times New Roman" panose="02020603050405020304" pitchFamily="18" charset="0"/>
              </a:rPr>
              <a:t> IBM yang </a:t>
            </a:r>
            <a:r>
              <a:rPr lang="en-ID" sz="2000" b="0" i="0" dirty="0" err="1">
                <a:solidFill>
                  <a:srgbClr val="555555"/>
                </a:solidFill>
                <a:effectLst/>
                <a:latin typeface="Times New Roman" panose="02020603050405020304" pitchFamily="18" charset="0"/>
                <a:cs typeface="Times New Roman" panose="02020603050405020304" pitchFamily="18" charset="0"/>
              </a:rPr>
              <a:t>dipimpin</a:t>
            </a:r>
            <a:r>
              <a:rPr lang="en-ID" sz="2000" b="0" i="0" dirty="0">
                <a:solidFill>
                  <a:srgbClr val="555555"/>
                </a:solidFill>
                <a:effectLst/>
                <a:latin typeface="Times New Roman" panose="02020603050405020304" pitchFamily="18" charset="0"/>
                <a:cs typeface="Times New Roman" panose="02020603050405020304" pitchFamily="18" charset="0"/>
              </a:rPr>
              <a:t> oleh John Backus pada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1954.</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salah </a:t>
            </a:r>
            <a:r>
              <a:rPr lang="en-ID" sz="2000" b="0" i="0" dirty="0" err="1">
                <a:solidFill>
                  <a:srgbClr val="555555"/>
                </a:solidFill>
                <a:effectLst/>
                <a:latin typeface="Times New Roman" panose="02020603050405020304" pitchFamily="18" charset="0"/>
                <a:cs typeface="Times New Roman" panose="02020603050405020304" pitchFamily="18" charset="0"/>
              </a:rPr>
              <a:t>satu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perusahaan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fokus</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teknologi</a:t>
            </a:r>
            <a:r>
              <a:rPr lang="en-ID" sz="2000" b="0" i="0" dirty="0">
                <a:solidFill>
                  <a:srgbClr val="555555"/>
                </a:solidFill>
                <a:effectLst/>
                <a:latin typeface="Times New Roman" panose="02020603050405020304" pitchFamily="18" charset="0"/>
                <a:cs typeface="Times New Roman" panose="02020603050405020304" pitchFamily="18" charset="0"/>
              </a:rPr>
              <a:t>, IBM </a:t>
            </a:r>
            <a:r>
              <a:rPr lang="en-ID" sz="2000" b="0" i="0" dirty="0" err="1">
                <a:solidFill>
                  <a:srgbClr val="555555"/>
                </a:solidFill>
                <a:effectLst/>
                <a:latin typeface="Times New Roman" panose="02020603050405020304" pitchFamily="18" charset="0"/>
                <a:cs typeface="Times New Roman" panose="02020603050405020304" pitchFamily="18" charset="0"/>
              </a:rPr>
              <a:t>berambisi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memimpin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tren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global. Perusahaan </a:t>
            </a:r>
            <a:r>
              <a:rPr lang="en-ID" sz="2000" b="0" i="0" dirty="0" err="1">
                <a:solidFill>
                  <a:srgbClr val="555555"/>
                </a:solidFill>
                <a:effectLst/>
                <a:latin typeface="Times New Roman" panose="02020603050405020304" pitchFamily="18" charset="0"/>
                <a:cs typeface="Times New Roman" panose="02020603050405020304" pitchFamily="18" charset="0"/>
              </a:rPr>
              <a:t>mulai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menciptakan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perangkat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IBM 650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mulai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dipasarkan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secara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massal</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Sampai</a:t>
            </a:r>
            <a:r>
              <a:rPr lang="en-ID" sz="2000" b="0" i="0" dirty="0">
                <a:solidFill>
                  <a:srgbClr val="555555"/>
                </a:solidFill>
                <a:effectLst/>
                <a:latin typeface="Times New Roman" panose="02020603050405020304" pitchFamily="18" charset="0"/>
                <a:cs typeface="Times New Roman" panose="02020603050405020304" pitchFamily="18" charset="0"/>
              </a:rPr>
              <a:t> pada 1965,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dikenal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alat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penunjang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para </a:t>
            </a:r>
            <a:r>
              <a:rPr lang="en-ID" sz="2000" b="0" i="0" dirty="0" err="1">
                <a:solidFill>
                  <a:srgbClr val="555555"/>
                </a:solidFill>
                <a:effectLst/>
                <a:latin typeface="Times New Roman" panose="02020603050405020304" pitchFamily="18" charset="0"/>
                <a:cs typeface="Times New Roman" panose="02020603050405020304" pitchFamily="18" charset="0"/>
              </a:rPr>
              <a:t>ahli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matematika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insinyur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hingga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masyarakat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kalangan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umum</a:t>
            </a:r>
            <a:r>
              <a:rPr lang="en-ID" sz="2000" b="0" i="0" dirty="0">
                <a:solidFill>
                  <a:srgbClr val="555555"/>
                </a:solidFill>
                <a:effectLst/>
                <a:latin typeface="Times New Roman" panose="02020603050405020304" pitchFamily="18" charset="0"/>
                <a:cs typeface="Times New Roman" panose="02020603050405020304" pitchFamily="18" charset="0"/>
              </a:rPr>
              <a:t>. Adapun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dikenal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nama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Programma</a:t>
            </a:r>
            <a:r>
              <a:rPr lang="en-ID" sz="2000" b="0" i="0" dirty="0">
                <a:solidFill>
                  <a:srgbClr val="555555"/>
                </a:solidFill>
                <a:effectLst/>
                <a:latin typeface="Times New Roman" panose="02020603050405020304" pitchFamily="18" charset="0"/>
                <a:cs typeface="Times New Roman" panose="02020603050405020304" pitchFamily="18" charset="0"/>
              </a:rPr>
              <a:t> 101. Jika </a:t>
            </a:r>
            <a:r>
              <a:rPr lang="en-ID" sz="2000" b="0" i="0" dirty="0" err="1">
                <a:solidFill>
                  <a:srgbClr val="555555"/>
                </a:solidFill>
                <a:effectLst/>
                <a:latin typeface="Times New Roman" panose="02020603050405020304" pitchFamily="18" charset="0"/>
                <a:cs typeface="Times New Roman" panose="02020603050405020304" pitchFamily="18" charset="0"/>
              </a:rPr>
              <a:t>dibandingkan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ENIAC, </a:t>
            </a:r>
            <a:r>
              <a:rPr lang="en-ID" sz="2000" b="0" i="0" dirty="0" err="1">
                <a:solidFill>
                  <a:srgbClr val="555555"/>
                </a:solidFill>
                <a:effectLst/>
                <a:latin typeface="Times New Roman" panose="02020603050405020304" pitchFamily="18" charset="0"/>
                <a:cs typeface="Times New Roman" panose="02020603050405020304" pitchFamily="18" charset="0"/>
              </a:rPr>
              <a:t>ukuran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Programma</a:t>
            </a:r>
            <a:r>
              <a:rPr lang="en-ID" sz="2000" b="0" i="0" dirty="0">
                <a:solidFill>
                  <a:srgbClr val="555555"/>
                </a:solidFill>
                <a:effectLst/>
                <a:latin typeface="Times New Roman" panose="02020603050405020304" pitchFamily="18" charset="0"/>
                <a:cs typeface="Times New Roman" panose="02020603050405020304" pitchFamily="18" charset="0"/>
              </a:rPr>
              <a:t> 101 </a:t>
            </a:r>
            <a:r>
              <a:rPr lang="en-ID" sz="2000" b="0" i="0" dirty="0" err="1">
                <a:solidFill>
                  <a:srgbClr val="555555"/>
                </a:solidFill>
                <a:effectLst/>
                <a:latin typeface="Times New Roman" panose="02020603050405020304" pitchFamily="18" charset="0"/>
                <a:cs typeface="Times New Roman" panose="02020603050405020304" pitchFamily="18" charset="0"/>
              </a:rPr>
              <a:t>terbilang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jauh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lebih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ringkas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ukuran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sebesar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tik, </a:t>
            </a:r>
            <a:r>
              <a:rPr lang="en-ID" sz="2000" b="0" i="0" dirty="0" err="1">
                <a:solidFill>
                  <a:srgbClr val="555555"/>
                </a:solidFill>
                <a:effectLst/>
                <a:latin typeface="Times New Roman" panose="02020603050405020304" pitchFamily="18" charset="0"/>
                <a:cs typeface="Times New Roman" panose="02020603050405020304" pitchFamily="18" charset="0"/>
              </a:rPr>
              <a:t>bobot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seberat</a:t>
            </a:r>
            <a:r>
              <a:rPr lang="en-ID" sz="2000" b="0" i="0" dirty="0">
                <a:solidFill>
                  <a:srgbClr val="555555"/>
                </a:solidFill>
                <a:effectLst/>
                <a:latin typeface="Times New Roman" panose="02020603050405020304" pitchFamily="18" charset="0"/>
                <a:cs typeface="Times New Roman" panose="02020603050405020304" pitchFamily="18" charset="0"/>
              </a:rPr>
              <a:t> 29 kg, dan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dilengkapi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printer </a:t>
            </a:r>
            <a:r>
              <a:rPr lang="en-ID" sz="2000" b="0" i="0" dirty="0" err="1">
                <a:solidFill>
                  <a:srgbClr val="555555"/>
                </a:solidFill>
                <a:effectLst/>
                <a:latin typeface="Times New Roman" panose="02020603050405020304" pitchFamily="18" charset="0"/>
                <a:cs typeface="Times New Roman" panose="02020603050405020304" pitchFamily="18" charset="0"/>
              </a:rPr>
              <a:t>bawaan</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77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CFD3-FFFA-421D-4ACE-9CF6EBB0D734}"/>
              </a:ext>
            </a:extLst>
          </p:cNvPr>
          <p:cNvSpPr>
            <a:spLocks noGrp="1"/>
          </p:cNvSpPr>
          <p:nvPr>
            <p:ph type="title"/>
          </p:nvPr>
        </p:nvSpPr>
        <p:spPr>
          <a:xfrm>
            <a:off x="649199" y="456027"/>
            <a:ext cx="9465472" cy="5945946"/>
          </a:xfrm>
        </p:spPr>
        <p:txBody>
          <a:bodyPr>
            <a:noAutofit/>
          </a:bodyPr>
          <a:lstStyle/>
          <a:p>
            <a:r>
              <a:rPr lang="en-ID" sz="2000" b="1" i="0" dirty="0" err="1">
                <a:solidFill>
                  <a:srgbClr val="555555"/>
                </a:solidFill>
                <a:effectLst/>
                <a:latin typeface="Times New Roman" panose="02020603050405020304" pitchFamily="18" charset="0"/>
                <a:cs typeface="Times New Roman" panose="02020603050405020304" pitchFamily="18" charset="0"/>
              </a:rPr>
              <a:t>Komputer</a:t>
            </a:r>
            <a:r>
              <a:rPr lang="en-ID" sz="2000" b="1" i="0" dirty="0">
                <a:solidFill>
                  <a:srgbClr val="555555"/>
                </a:solidFill>
                <a:effectLst/>
                <a:latin typeface="Times New Roman" panose="02020603050405020304" pitchFamily="18" charset="0"/>
                <a:cs typeface="Times New Roman" panose="02020603050405020304" pitchFamily="18" charset="0"/>
              </a:rPr>
              <a:t> </a:t>
            </a:r>
            <a:r>
              <a:rPr lang="en-ID" sz="2000" b="1" i="0" dirty="0" err="1">
                <a:solidFill>
                  <a:srgbClr val="555555"/>
                </a:solidFill>
                <a:effectLst/>
                <a:latin typeface="Times New Roman" panose="02020603050405020304" pitchFamily="18" charset="0"/>
                <a:cs typeface="Times New Roman" panose="02020603050405020304" pitchFamily="18" charset="0"/>
              </a:rPr>
              <a:t>pribadi</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1970-an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dibilang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era </a:t>
            </a:r>
            <a:r>
              <a:rPr lang="en-ID" sz="2000" b="0" i="0" dirty="0" err="1">
                <a:solidFill>
                  <a:srgbClr val="555555"/>
                </a:solidFill>
                <a:effectLst/>
                <a:latin typeface="Times New Roman" panose="02020603050405020304" pitchFamily="18" charset="0"/>
                <a:cs typeface="Times New Roman" panose="02020603050405020304" pitchFamily="18" charset="0"/>
              </a:rPr>
              <a:t>kelahiran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pribadi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Ditandai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munculnya</a:t>
            </a:r>
            <a:r>
              <a:rPr lang="en-ID" sz="2000" b="0" i="0" dirty="0">
                <a:solidFill>
                  <a:srgbClr val="555555"/>
                </a:solidFill>
                <a:effectLst/>
                <a:latin typeface="Times New Roman" panose="02020603050405020304" pitchFamily="18" charset="0"/>
                <a:cs typeface="Times New Roman" panose="02020603050405020304" pitchFamily="18" charset="0"/>
              </a:rPr>
              <a:t> Xerox Alto,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pribadi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menjalankan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perintah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mengirimkan</a:t>
            </a:r>
            <a:r>
              <a:rPr lang="en-ID" sz="2000" b="0" i="0" dirty="0">
                <a:solidFill>
                  <a:srgbClr val="555555"/>
                </a:solidFill>
                <a:effectLst/>
                <a:latin typeface="Times New Roman" panose="02020603050405020304" pitchFamily="18" charset="0"/>
                <a:cs typeface="Times New Roman" panose="02020603050405020304" pitchFamily="18" charset="0"/>
              </a:rPr>
              <a:t> e-mail dan </a:t>
            </a:r>
            <a:r>
              <a:rPr lang="en-ID" sz="2000" b="0" i="0" dirty="0" err="1">
                <a:solidFill>
                  <a:srgbClr val="555555"/>
                </a:solidFill>
                <a:effectLst/>
                <a:latin typeface="Times New Roman" panose="02020603050405020304" pitchFamily="18" charset="0"/>
                <a:cs typeface="Times New Roman" panose="02020603050405020304" pitchFamily="18" charset="0"/>
              </a:rPr>
              <a:t>mencetak</a:t>
            </a:r>
            <a:r>
              <a:rPr lang="en-ID" sz="2000" b="0" i="0" dirty="0">
                <a:solidFill>
                  <a:srgbClr val="555555"/>
                </a:solidFill>
                <a:effectLst/>
                <a:latin typeface="Times New Roman" panose="02020603050405020304" pitchFamily="18" charset="0"/>
                <a:cs typeface="Times New Roman" panose="02020603050405020304" pitchFamily="18" charset="0"/>
              </a:rPr>
              <a:t> (print) </a:t>
            </a:r>
            <a:r>
              <a:rPr lang="en-ID" sz="2000" b="0" i="0" dirty="0" err="1">
                <a:solidFill>
                  <a:srgbClr val="555555"/>
                </a:solidFill>
                <a:effectLst/>
                <a:latin typeface="Times New Roman" panose="02020603050405020304" pitchFamily="18" charset="0"/>
                <a:cs typeface="Times New Roman" panose="02020603050405020304" pitchFamily="18" charset="0"/>
              </a:rPr>
              <a:t>dokumen</a:t>
            </a:r>
            <a:r>
              <a:rPr lang="en-ID" sz="2000" b="0" i="0" dirty="0">
                <a:solidFill>
                  <a:srgbClr val="555555"/>
                </a:solidFill>
                <a:effectLst/>
                <a:latin typeface="Times New Roman" panose="02020603050405020304" pitchFamily="18" charset="0"/>
                <a:cs typeface="Times New Roman" panose="02020603050405020304" pitchFamily="18" charset="0"/>
              </a:rPr>
              <a:t>. Satu </a:t>
            </a:r>
            <a:r>
              <a:rPr lang="en-ID" sz="2000" b="0" i="0" dirty="0" err="1">
                <a:solidFill>
                  <a:srgbClr val="555555"/>
                </a:solidFill>
                <a:effectLst/>
                <a:latin typeface="Times New Roman" panose="02020603050405020304" pitchFamily="18" charset="0"/>
                <a:cs typeface="Times New Roman" panose="02020603050405020304" pitchFamily="18" charset="0"/>
              </a:rPr>
              <a:t>hal</a:t>
            </a:r>
            <a:r>
              <a:rPr lang="en-ID" sz="2000" b="0" i="0" dirty="0">
                <a:solidFill>
                  <a:srgbClr val="555555"/>
                </a:solidFill>
                <a:effectLst/>
                <a:latin typeface="Times New Roman" panose="02020603050405020304" pitchFamily="18" charset="0"/>
                <a:cs typeface="Times New Roman" panose="02020603050405020304" pitchFamily="18" charset="0"/>
              </a:rPr>
              <a:t> yang paling </a:t>
            </a:r>
            <a:r>
              <a:rPr lang="en-ID" sz="2000" b="0" i="0" dirty="0" err="1">
                <a:solidFill>
                  <a:srgbClr val="555555"/>
                </a:solidFill>
                <a:effectLst/>
                <a:latin typeface="Times New Roman" panose="02020603050405020304" pitchFamily="18" charset="0"/>
                <a:cs typeface="Times New Roman" panose="02020603050405020304" pitchFamily="18" charset="0"/>
              </a:rPr>
              <a:t>beda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Xerox Alto </a:t>
            </a:r>
            <a:r>
              <a:rPr lang="en-ID" sz="2000" b="0" i="0" dirty="0" err="1">
                <a:solidFill>
                  <a:srgbClr val="555555"/>
                </a:solidFill>
                <a:effectLst/>
                <a:latin typeface="Times New Roman" panose="02020603050405020304" pitchFamily="18" charset="0"/>
                <a:cs typeface="Times New Roman" panose="02020603050405020304" pitchFamily="18" charset="0"/>
              </a:rPr>
              <a:t>adalah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desainnya</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menyerupai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modern. </a:t>
            </a:r>
            <a:r>
              <a:rPr lang="en-ID" sz="2000" b="0" i="0" dirty="0" err="1">
                <a:solidFill>
                  <a:srgbClr val="555555"/>
                </a:solidFill>
                <a:effectLst/>
                <a:latin typeface="Times New Roman" panose="02020603050405020304" pitchFamily="18" charset="0"/>
                <a:cs typeface="Times New Roman" panose="02020603050405020304" pitchFamily="18" charset="0"/>
              </a:rPr>
              <a:t>Sebab</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dilengkapi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mouse, keyboard, </a:t>
            </a:r>
            <a:r>
              <a:rPr lang="en-ID" sz="2000" b="0" i="0" dirty="0" err="1">
                <a:solidFill>
                  <a:srgbClr val="555555"/>
                </a:solidFill>
                <a:effectLst/>
                <a:latin typeface="Times New Roman" panose="02020603050405020304" pitchFamily="18" charset="0"/>
                <a:cs typeface="Times New Roman" panose="02020603050405020304" pitchFamily="18" charset="0"/>
              </a:rPr>
              <a:t>serta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layar</a:t>
            </a:r>
            <a:r>
              <a:rPr lang="en-ID" sz="2000" b="0" i="0" dirty="0">
                <a:solidFill>
                  <a:srgbClr val="555555"/>
                </a:solidFill>
                <a:effectLst/>
                <a:latin typeface="Times New Roman" panose="02020603050405020304" pitchFamily="18" charset="0"/>
                <a:cs typeface="Times New Roman" panose="02020603050405020304" pitchFamily="18" charset="0"/>
              </a:rPr>
              <a:t>.</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a:solidFill>
                  <a:srgbClr val="555555"/>
                </a:solidFill>
                <a:effectLst/>
                <a:latin typeface="Times New Roman" panose="02020603050405020304" pitchFamily="18" charset="0"/>
                <a:cs typeface="Times New Roman" panose="02020603050405020304" pitchFamily="18" charset="0"/>
              </a:rPr>
              <a:t>Di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sama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beberapa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penemuan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besar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turut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terjadi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Beberapa</a:t>
            </a:r>
            <a:r>
              <a:rPr lang="en-ID" sz="2000" b="0" i="0" dirty="0">
                <a:solidFill>
                  <a:srgbClr val="555555"/>
                </a:solidFill>
                <a:effectLst/>
                <a:latin typeface="Times New Roman" panose="02020603050405020304" pitchFamily="18" charset="0"/>
                <a:cs typeface="Times New Roman" panose="02020603050405020304" pitchFamily="18" charset="0"/>
              </a:rPr>
              <a:t> di </a:t>
            </a:r>
            <a:r>
              <a:rPr lang="en-ID" sz="2000" b="0" i="0" dirty="0" err="1">
                <a:solidFill>
                  <a:srgbClr val="555555"/>
                </a:solidFill>
                <a:effectLst/>
                <a:latin typeface="Times New Roman" panose="02020603050405020304" pitchFamily="18" charset="0"/>
                <a:cs typeface="Times New Roman" panose="02020603050405020304" pitchFamily="18" charset="0"/>
              </a:rPr>
              <a:t>antaranya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diciptakannya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disket</a:t>
            </a:r>
            <a:r>
              <a:rPr lang="en-ID" sz="2000" b="0" i="0" dirty="0">
                <a:solidFill>
                  <a:srgbClr val="555555"/>
                </a:solidFill>
                <a:effectLst/>
                <a:latin typeface="Times New Roman" panose="02020603050405020304" pitchFamily="18" charset="0"/>
                <a:cs typeface="Times New Roman" panose="02020603050405020304" pitchFamily="18" charset="0"/>
              </a:rPr>
              <a:t>, ethernet, </a:t>
            </a:r>
            <a:r>
              <a:rPr lang="en-ID" sz="2000" b="0" i="0" dirty="0" err="1">
                <a:solidFill>
                  <a:srgbClr val="555555"/>
                </a:solidFill>
                <a:effectLst/>
                <a:latin typeface="Times New Roman" panose="02020603050405020304" pitchFamily="18" charset="0"/>
                <a:cs typeface="Times New Roman" panose="02020603050405020304" pitchFamily="18" charset="0"/>
              </a:rPr>
              <a:t>serta</a:t>
            </a:r>
            <a:r>
              <a:rPr lang="en-ID" sz="2000" b="0" i="0" dirty="0">
                <a:solidFill>
                  <a:srgbClr val="555555"/>
                </a:solidFill>
                <a:effectLst/>
                <a:latin typeface="Times New Roman" panose="02020603050405020304" pitchFamily="18" charset="0"/>
                <a:cs typeface="Times New Roman" panose="02020603050405020304" pitchFamily="18" charset="0"/>
              </a:rPr>
              <a:t> chip Dynamic Access Memory (DRAM).</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Sementara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itu</a:t>
            </a:r>
            <a:r>
              <a:rPr lang="en-ID" sz="2000" b="0" i="0" dirty="0">
                <a:solidFill>
                  <a:srgbClr val="555555"/>
                </a:solidFill>
                <a:effectLst/>
                <a:latin typeface="Times New Roman" panose="02020603050405020304" pitchFamily="18" charset="0"/>
                <a:cs typeface="Times New Roman" panose="02020603050405020304" pitchFamily="18" charset="0"/>
              </a:rPr>
              <a:t>, Apple </a:t>
            </a:r>
            <a:r>
              <a:rPr lang="en-ID" sz="2000" b="0" i="0" dirty="0" err="1">
                <a:solidFill>
                  <a:srgbClr val="555555"/>
                </a:solidFill>
                <a:effectLst/>
                <a:latin typeface="Times New Roman" panose="02020603050405020304" pitchFamily="18" charset="0"/>
                <a:cs typeface="Times New Roman" panose="02020603050405020304" pitchFamily="18" charset="0"/>
              </a:rPr>
              <a:t>mulai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didirikan</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1976 oleh Steve Jobs dan Steve Wozniak. </a:t>
            </a:r>
            <a:r>
              <a:rPr lang="en-ID" sz="2000" b="0" i="0" dirty="0" err="1">
                <a:solidFill>
                  <a:srgbClr val="555555"/>
                </a:solidFill>
                <a:effectLst/>
                <a:latin typeface="Times New Roman" panose="02020603050405020304" pitchFamily="18" charset="0"/>
                <a:cs typeface="Times New Roman" panose="02020603050405020304" pitchFamily="18" charset="0"/>
              </a:rPr>
              <a:t>Keduanya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turut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memperkenalkan</a:t>
            </a:r>
            <a:r>
              <a:rPr lang="en-ID" sz="2000" b="0" i="0" dirty="0">
                <a:solidFill>
                  <a:srgbClr val="555555"/>
                </a:solidFill>
                <a:effectLst/>
                <a:latin typeface="Times New Roman" panose="02020603050405020304" pitchFamily="18" charset="0"/>
                <a:cs typeface="Times New Roman" panose="02020603050405020304" pitchFamily="18" charset="0"/>
              </a:rPr>
              <a:t> Apple I,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single-circuit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Desain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pribadi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kemudian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disempurnakan</a:t>
            </a:r>
            <a:r>
              <a:rPr lang="en-ID" sz="2000" b="0" i="0" dirty="0">
                <a:solidFill>
                  <a:srgbClr val="555555"/>
                </a:solidFill>
                <a:effectLst/>
                <a:latin typeface="Times New Roman" panose="02020603050405020304" pitchFamily="18" charset="0"/>
                <a:cs typeface="Times New Roman" panose="02020603050405020304" pitchFamily="18" charset="0"/>
              </a:rPr>
              <a:t> oleh IBM, </a:t>
            </a:r>
            <a:r>
              <a:rPr lang="en-ID" sz="2000" b="0" i="0" dirty="0" err="1">
                <a:solidFill>
                  <a:srgbClr val="555555"/>
                </a:solidFill>
                <a:effectLst/>
                <a:latin typeface="Times New Roman" panose="02020603050405020304" pitchFamily="18" charset="0"/>
                <a:cs typeface="Times New Roman" panose="02020603050405020304" pitchFamily="18" charset="0"/>
              </a:rPr>
              <a:t>lewat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perangkat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Acorn.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dilengkapi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chip Intel, </a:t>
            </a:r>
            <a:r>
              <a:rPr lang="en-ID" sz="2000" b="0" i="0" dirty="0" err="1">
                <a:solidFill>
                  <a:srgbClr val="555555"/>
                </a:solidFill>
                <a:effectLst/>
                <a:latin typeface="Times New Roman" panose="02020603050405020304" pitchFamily="18" charset="0"/>
                <a:cs typeface="Times New Roman" panose="02020603050405020304" pitchFamily="18" charset="0"/>
              </a:rPr>
              <a:t>dua</a:t>
            </a:r>
            <a:r>
              <a:rPr lang="en-ID" sz="2000" b="0" i="0" dirty="0">
                <a:solidFill>
                  <a:srgbClr val="555555"/>
                </a:solidFill>
                <a:effectLst/>
                <a:latin typeface="Times New Roman" panose="02020603050405020304" pitchFamily="18" charset="0"/>
                <a:cs typeface="Times New Roman" panose="02020603050405020304" pitchFamily="18" charset="0"/>
              </a:rPr>
              <a:t> slot </a:t>
            </a:r>
            <a:r>
              <a:rPr lang="en-ID" sz="2000" b="0" i="0" dirty="0" err="1">
                <a:solidFill>
                  <a:srgbClr val="555555"/>
                </a:solidFill>
                <a:effectLst/>
                <a:latin typeface="Times New Roman" panose="02020603050405020304" pitchFamily="18" charset="0"/>
                <a:cs typeface="Times New Roman" panose="02020603050405020304" pitchFamily="18" charset="0"/>
              </a:rPr>
              <a:t>disket</a:t>
            </a:r>
            <a:r>
              <a:rPr lang="en-ID" sz="2000" b="0" i="0" dirty="0">
                <a:solidFill>
                  <a:srgbClr val="555555"/>
                </a:solidFill>
                <a:effectLst/>
                <a:latin typeface="Times New Roman" panose="02020603050405020304" pitchFamily="18" charset="0"/>
                <a:cs typeface="Times New Roman" panose="02020603050405020304" pitchFamily="18" charset="0"/>
              </a:rPr>
              <a:t>, keyboard, </a:t>
            </a:r>
            <a:r>
              <a:rPr lang="en-ID" sz="2000" b="0" i="0" dirty="0" err="1">
                <a:solidFill>
                  <a:srgbClr val="555555"/>
                </a:solidFill>
                <a:effectLst/>
                <a:latin typeface="Times New Roman" panose="02020603050405020304" pitchFamily="18" charset="0"/>
                <a:cs typeface="Times New Roman" panose="02020603050405020304" pitchFamily="18" charset="0"/>
              </a:rPr>
              <a:t>serta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layar</a:t>
            </a:r>
            <a:r>
              <a:rPr lang="en-ID" sz="2000" b="0" i="0" dirty="0">
                <a:solidFill>
                  <a:srgbClr val="555555"/>
                </a:solidFill>
                <a:effectLst/>
                <a:latin typeface="Times New Roman" panose="02020603050405020304" pitchFamily="18" charset="0"/>
                <a:cs typeface="Times New Roman" panose="02020603050405020304" pitchFamily="18" charset="0"/>
              </a:rPr>
              <a:t> monitor yang </a:t>
            </a:r>
            <a:r>
              <a:rPr lang="en-ID" sz="2000" b="0" i="0" dirty="0" err="1">
                <a:solidFill>
                  <a:srgbClr val="555555"/>
                </a:solidFill>
                <a:effectLst/>
                <a:latin typeface="Times New Roman" panose="02020603050405020304" pitchFamily="18" charset="0"/>
                <a:cs typeface="Times New Roman" panose="02020603050405020304" pitchFamily="18" charset="0"/>
              </a:rPr>
              <a:t>berwarna</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Berbagai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penemuan</a:t>
            </a:r>
            <a:r>
              <a:rPr lang="en-ID" sz="2000" b="0" i="0" dirty="0">
                <a:solidFill>
                  <a:srgbClr val="555555"/>
                </a:solidFill>
                <a:effectLst/>
                <a:latin typeface="Times New Roman" panose="02020603050405020304" pitchFamily="18" charset="0"/>
                <a:cs typeface="Times New Roman" panose="02020603050405020304" pitchFamily="18" charset="0"/>
              </a:rPr>
              <a:t> lain </a:t>
            </a:r>
            <a:r>
              <a:rPr lang="en-ID" sz="2000" b="0" i="0" dirty="0" err="1">
                <a:solidFill>
                  <a:srgbClr val="555555"/>
                </a:solidFill>
                <a:effectLst/>
                <a:latin typeface="Times New Roman" panose="02020603050405020304" pitchFamily="18" charset="0"/>
                <a:cs typeface="Times New Roman" panose="02020603050405020304" pitchFamily="18" charset="0"/>
              </a:rPr>
              <a:t>kemudian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ditemukan</a:t>
            </a:r>
            <a:r>
              <a:rPr lang="en-ID" sz="2000" b="0" i="0" dirty="0">
                <a:solidFill>
                  <a:srgbClr val="555555"/>
                </a:solidFill>
                <a:effectLst/>
                <a:latin typeface="Times New Roman" panose="02020603050405020304" pitchFamily="18" charset="0"/>
                <a:cs typeface="Times New Roman" panose="02020603050405020304" pitchFamily="18" charset="0"/>
              </a:rPr>
              <a:t> pada 1983. CD-ROM </a:t>
            </a:r>
            <a:r>
              <a:rPr lang="en-ID" sz="2000" b="0" i="0" dirty="0" err="1">
                <a:solidFill>
                  <a:srgbClr val="555555"/>
                </a:solidFill>
                <a:effectLst/>
                <a:latin typeface="Times New Roman" panose="02020603050405020304" pitchFamily="18" charset="0"/>
                <a:cs typeface="Times New Roman" panose="02020603050405020304" pitchFamily="18" charset="0"/>
              </a:rPr>
              <a:t>resmi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hadir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alat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penyimpanan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mampu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menampung</a:t>
            </a:r>
            <a:r>
              <a:rPr lang="en-ID" sz="2000" b="0" i="0" dirty="0">
                <a:solidFill>
                  <a:srgbClr val="555555"/>
                </a:solidFill>
                <a:effectLst/>
                <a:latin typeface="Times New Roman" panose="02020603050405020304" pitchFamily="18" charset="0"/>
                <a:cs typeface="Times New Roman" panose="02020603050405020304" pitchFamily="18" charset="0"/>
              </a:rPr>
              <a:t> data </a:t>
            </a:r>
            <a:r>
              <a:rPr lang="en-ID" sz="2000" b="0" i="0" dirty="0" err="1">
                <a:solidFill>
                  <a:srgbClr val="555555"/>
                </a:solidFill>
                <a:effectLst/>
                <a:latin typeface="Times New Roman" panose="02020603050405020304" pitchFamily="18" charset="0"/>
                <a:cs typeface="Times New Roman" panose="02020603050405020304" pitchFamily="18" charset="0"/>
              </a:rPr>
              <a:t>hingga</a:t>
            </a:r>
            <a:r>
              <a:rPr lang="en-ID" sz="2000" b="0" i="0" dirty="0">
                <a:solidFill>
                  <a:srgbClr val="555555"/>
                </a:solidFill>
                <a:effectLst/>
                <a:latin typeface="Times New Roman" panose="02020603050405020304" pitchFamily="18" charset="0"/>
                <a:cs typeface="Times New Roman" panose="02020603050405020304" pitchFamily="18" charset="0"/>
              </a:rPr>
              <a:t> 550 MB.</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a:solidFill>
                  <a:srgbClr val="555555"/>
                </a:solidFill>
                <a:effectLst/>
                <a:latin typeface="Times New Roman" panose="02020603050405020304" pitchFamily="18" charset="0"/>
                <a:cs typeface="Times New Roman" panose="02020603050405020304" pitchFamily="18" charset="0"/>
              </a:rPr>
              <a:t>CD-ROM </a:t>
            </a:r>
            <a:r>
              <a:rPr lang="en-ID" sz="2000" b="0" i="0" dirty="0" err="1">
                <a:solidFill>
                  <a:srgbClr val="555555"/>
                </a:solidFill>
                <a:effectLst/>
                <a:latin typeface="Times New Roman" panose="02020603050405020304" pitchFamily="18" charset="0"/>
                <a:cs typeface="Times New Roman" panose="02020603050405020304" pitchFamily="18" charset="0"/>
              </a:rPr>
              <a:t>kemudian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ditetapkan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standar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umum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24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52AA-A9E0-7797-A545-F03FA5E2374F}"/>
              </a:ext>
            </a:extLst>
          </p:cNvPr>
          <p:cNvSpPr>
            <a:spLocks noGrp="1"/>
          </p:cNvSpPr>
          <p:nvPr>
            <p:ph type="title"/>
          </p:nvPr>
        </p:nvSpPr>
        <p:spPr>
          <a:xfrm>
            <a:off x="677334" y="422031"/>
            <a:ext cx="9578014" cy="5950634"/>
          </a:xfrm>
        </p:spPr>
        <p:txBody>
          <a:bodyPr>
            <a:noAutofit/>
          </a:bodyPr>
          <a:lstStyle/>
          <a:p>
            <a:pPr algn="l"/>
            <a:r>
              <a:rPr lang="en-ID" sz="2000" b="0" i="0" dirty="0">
                <a:solidFill>
                  <a:srgbClr val="555555"/>
                </a:solidFill>
                <a:effectLst/>
                <a:latin typeface="Times New Roman" panose="02020603050405020304" pitchFamily="18" charset="0"/>
                <a:cs typeface="Times New Roman" panose="02020603050405020304" pitchFamily="18" charset="0"/>
              </a:rPr>
              <a:t>Pada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sama</a:t>
            </a:r>
            <a:r>
              <a:rPr lang="en-ID" sz="2000" b="0" i="0" dirty="0">
                <a:solidFill>
                  <a:srgbClr val="555555"/>
                </a:solidFill>
                <a:effectLst/>
                <a:latin typeface="Times New Roman" panose="02020603050405020304" pitchFamily="18" charset="0"/>
                <a:cs typeface="Times New Roman" panose="02020603050405020304" pitchFamily="18" charset="0"/>
              </a:rPr>
              <a:t>, Microsoft </a:t>
            </a:r>
            <a:r>
              <a:rPr lang="en-ID" sz="2000" b="0" i="0" dirty="0" err="1">
                <a:solidFill>
                  <a:srgbClr val="555555"/>
                </a:solidFill>
                <a:effectLst/>
                <a:latin typeface="Times New Roman" panose="02020603050405020304" pitchFamily="18" charset="0"/>
                <a:cs typeface="Times New Roman" panose="02020603050405020304" pitchFamily="18" charset="0"/>
              </a:rPr>
              <a:t>resmi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memperkenalkan</a:t>
            </a:r>
            <a:r>
              <a:rPr lang="en-ID" sz="2000" b="0" i="0" dirty="0">
                <a:solidFill>
                  <a:srgbClr val="555555"/>
                </a:solidFill>
                <a:effectLst/>
                <a:latin typeface="Times New Roman" panose="02020603050405020304" pitchFamily="18" charset="0"/>
                <a:cs typeface="Times New Roman" panose="02020603050405020304" pitchFamily="18" charset="0"/>
              </a:rPr>
              <a:t> Word, </a:t>
            </a:r>
            <a:r>
              <a:rPr lang="en-ID" sz="2000" b="0" i="0" dirty="0" err="1">
                <a:solidFill>
                  <a:srgbClr val="555555"/>
                </a:solidFill>
                <a:effectLst/>
                <a:latin typeface="Times New Roman" panose="02020603050405020304" pitchFamily="18" charset="0"/>
                <a:cs typeface="Times New Roman" panose="02020603050405020304" pitchFamily="18" charset="0"/>
              </a:rPr>
              <a:t>diikuti</a:t>
            </a:r>
            <a:r>
              <a:rPr lang="en-ID" sz="2000" b="0" i="0" dirty="0">
                <a:solidFill>
                  <a:srgbClr val="555555"/>
                </a:solidFill>
                <a:effectLst/>
                <a:latin typeface="Times New Roman" panose="02020603050405020304" pitchFamily="18" charset="0"/>
                <a:cs typeface="Times New Roman" panose="02020603050405020304" pitchFamily="18" charset="0"/>
              </a:rPr>
              <a:t> oleh Apple yang </a:t>
            </a:r>
            <a:r>
              <a:rPr lang="en-ID" sz="2000" b="0" i="0" dirty="0" err="1">
                <a:solidFill>
                  <a:srgbClr val="555555"/>
                </a:solidFill>
                <a:effectLst/>
                <a:latin typeface="Times New Roman" panose="02020603050405020304" pitchFamily="18" charset="0"/>
                <a:cs typeface="Times New Roman" panose="02020603050405020304" pitchFamily="18" charset="0"/>
              </a:rPr>
              <a:t>merilis</a:t>
            </a:r>
            <a:r>
              <a:rPr lang="en-ID" sz="2000" b="0" i="0" dirty="0">
                <a:solidFill>
                  <a:srgbClr val="555555"/>
                </a:solidFill>
                <a:effectLst/>
                <a:latin typeface="Times New Roman" panose="02020603050405020304" pitchFamily="18" charset="0"/>
                <a:cs typeface="Times New Roman" panose="02020603050405020304" pitchFamily="18" charset="0"/>
              </a:rPr>
              <a:t> Macintosh di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1984. Macintosh </a:t>
            </a:r>
            <a:r>
              <a:rPr lang="en-ID" sz="2000" b="0" i="0" dirty="0" err="1">
                <a:solidFill>
                  <a:srgbClr val="555555"/>
                </a:solidFill>
                <a:effectLst/>
                <a:latin typeface="Times New Roman" panose="02020603050405020304" pitchFamily="18" charset="0"/>
                <a:cs typeface="Times New Roman" panose="02020603050405020304" pitchFamily="18" charset="0"/>
              </a:rPr>
              <a:t>dikenal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dikendalikan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menggunakan</a:t>
            </a:r>
            <a:r>
              <a:rPr lang="en-ID" sz="2000" b="0" i="0" dirty="0">
                <a:solidFill>
                  <a:srgbClr val="555555"/>
                </a:solidFill>
                <a:effectLst/>
                <a:latin typeface="Times New Roman" panose="02020603050405020304" pitchFamily="18" charset="0"/>
                <a:cs typeface="Times New Roman" panose="02020603050405020304" pitchFamily="18" charset="0"/>
              </a:rPr>
              <a:t> mouse </a:t>
            </a:r>
            <a:r>
              <a:rPr lang="en-ID" sz="2000" b="0" i="0" dirty="0" err="1">
                <a:solidFill>
                  <a:srgbClr val="555555"/>
                </a:solidFill>
                <a:effectLst/>
                <a:latin typeface="Times New Roman" panose="02020603050405020304" pitchFamily="18" charset="0"/>
                <a:cs typeface="Times New Roman" panose="02020603050405020304" pitchFamily="18" charset="0"/>
              </a:rPr>
              <a:t>serta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dilengkapi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antarmuka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pengguna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grafis</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Seakan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ketinggalan</a:t>
            </a:r>
            <a:r>
              <a:rPr lang="en-ID" sz="2000" b="0" i="0" dirty="0">
                <a:solidFill>
                  <a:srgbClr val="555555"/>
                </a:solidFill>
                <a:effectLst/>
                <a:latin typeface="Times New Roman" panose="02020603050405020304" pitchFamily="18" charset="0"/>
                <a:cs typeface="Times New Roman" panose="02020603050405020304" pitchFamily="18" charset="0"/>
              </a:rPr>
              <a:t>, Microsoft </a:t>
            </a:r>
            <a:r>
              <a:rPr lang="en-ID" sz="2000" b="0" i="0" dirty="0" err="1">
                <a:solidFill>
                  <a:srgbClr val="555555"/>
                </a:solidFill>
                <a:effectLst/>
                <a:latin typeface="Times New Roman" panose="02020603050405020304" pitchFamily="18" charset="0"/>
                <a:cs typeface="Times New Roman" panose="02020603050405020304" pitchFamily="18" charset="0"/>
              </a:rPr>
              <a:t>turut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meluncurkan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operasi</a:t>
            </a:r>
            <a:r>
              <a:rPr lang="en-ID" sz="2000" b="0" i="0" dirty="0">
                <a:solidFill>
                  <a:srgbClr val="555555"/>
                </a:solidFill>
                <a:effectLst/>
                <a:latin typeface="Times New Roman" panose="02020603050405020304" pitchFamily="18" charset="0"/>
                <a:cs typeface="Times New Roman" panose="02020603050405020304" pitchFamily="18" charset="0"/>
              </a:rPr>
              <a:t> Windows yang </a:t>
            </a:r>
            <a:r>
              <a:rPr lang="en-ID" sz="2000" b="0" i="0" dirty="0" err="1">
                <a:solidFill>
                  <a:srgbClr val="555555"/>
                </a:solidFill>
                <a:effectLst/>
                <a:latin typeface="Times New Roman" panose="02020603050405020304" pitchFamily="18" charset="0"/>
                <a:cs typeface="Times New Roman" panose="02020603050405020304" pitchFamily="18" charset="0"/>
              </a:rPr>
              <a:t>menawarkan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keunggulan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multi-tasking dan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dibekali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antarmuka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grafis</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Apple </a:t>
            </a:r>
            <a:r>
              <a:rPr lang="en-ID" sz="2000" b="0" i="0" dirty="0" err="1">
                <a:solidFill>
                  <a:srgbClr val="555555"/>
                </a:solidFill>
                <a:effectLst/>
                <a:latin typeface="Times New Roman" panose="02020603050405020304" pitchFamily="18" charset="0"/>
                <a:cs typeface="Times New Roman" panose="02020603050405020304" pitchFamily="18" charset="0"/>
              </a:rPr>
              <a:t>kemudian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menelurkan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inovasi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baru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Powerbook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seri</a:t>
            </a:r>
            <a:r>
              <a:rPr lang="en-ID" sz="2000" b="0" i="0" dirty="0">
                <a:solidFill>
                  <a:srgbClr val="555555"/>
                </a:solidFill>
                <a:effectLst/>
                <a:latin typeface="Times New Roman" panose="02020603050405020304" pitchFamily="18" charset="0"/>
                <a:cs typeface="Times New Roman" panose="02020603050405020304" pitchFamily="18" charset="0"/>
              </a:rPr>
              <a:t> laptop </a:t>
            </a:r>
            <a:r>
              <a:rPr lang="en-ID" sz="2000" b="0" i="0" dirty="0" err="1">
                <a:solidFill>
                  <a:srgbClr val="555555"/>
                </a:solidFill>
                <a:effectLst/>
                <a:latin typeface="Times New Roman" panose="02020603050405020304" pitchFamily="18" charset="0"/>
                <a:cs typeface="Times New Roman" panose="02020603050405020304" pitchFamily="18" charset="0"/>
              </a:rPr>
              <a:t>portabel</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dibawa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kemana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saja</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1" i="0" dirty="0" err="1">
                <a:solidFill>
                  <a:srgbClr val="555555"/>
                </a:solidFill>
                <a:effectLst/>
                <a:latin typeface="Times New Roman" panose="02020603050405020304" pitchFamily="18" charset="0"/>
                <a:cs typeface="Times New Roman" panose="02020603050405020304" pitchFamily="18" charset="0"/>
              </a:rPr>
              <a:t>Komputer</a:t>
            </a:r>
            <a:r>
              <a:rPr lang="en-ID" sz="2000" b="1" i="0" dirty="0">
                <a:solidFill>
                  <a:srgbClr val="555555"/>
                </a:solidFill>
                <a:effectLst/>
                <a:latin typeface="Times New Roman" panose="02020603050405020304" pitchFamily="18" charset="0"/>
                <a:cs typeface="Times New Roman" panose="02020603050405020304" pitchFamily="18" charset="0"/>
              </a:rPr>
              <a:t> era 2000-an</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Memasuki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abad</a:t>
            </a:r>
            <a:r>
              <a:rPr lang="en-ID" sz="2000" b="0" i="0" dirty="0">
                <a:solidFill>
                  <a:srgbClr val="555555"/>
                </a:solidFill>
                <a:effectLst/>
                <a:latin typeface="Times New Roman" panose="02020603050405020304" pitchFamily="18" charset="0"/>
                <a:cs typeface="Times New Roman" panose="02020603050405020304" pitchFamily="18" charset="0"/>
              </a:rPr>
              <a:t> ke-21, </a:t>
            </a:r>
            <a:r>
              <a:rPr lang="en-ID" sz="2000" b="0" i="0" dirty="0" err="1">
                <a:solidFill>
                  <a:srgbClr val="555555"/>
                </a:solidFill>
                <a:effectLst/>
                <a:latin typeface="Times New Roman" panose="02020603050405020304" pitchFamily="18" charset="0"/>
                <a:cs typeface="Times New Roman" panose="02020603050405020304" pitchFamily="18" charset="0"/>
              </a:rPr>
              <a:t>laju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perkembangan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perangkat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komputer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semakin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pesat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seiring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perkembangan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teknologi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Penggunaan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disket</a:t>
            </a:r>
            <a:r>
              <a:rPr lang="en-ID" sz="2000" b="0" i="0" dirty="0">
                <a:solidFill>
                  <a:srgbClr val="555555"/>
                </a:solidFill>
                <a:effectLst/>
                <a:latin typeface="Times New Roman" panose="02020603050405020304" pitchFamily="18" charset="0"/>
                <a:cs typeface="Times New Roman" panose="02020603050405020304" pitchFamily="18" charset="0"/>
              </a:rPr>
              <a:t> dan CD-ROM </a:t>
            </a:r>
            <a:r>
              <a:rPr lang="en-ID" sz="2000" b="0" i="0" dirty="0" err="1">
                <a:solidFill>
                  <a:srgbClr val="555555"/>
                </a:solidFill>
                <a:effectLst/>
                <a:latin typeface="Times New Roman" panose="02020603050405020304" pitchFamily="18" charset="0"/>
                <a:cs typeface="Times New Roman" panose="02020603050405020304" pitchFamily="18" charset="0"/>
              </a:rPr>
              <a:t>mulai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tersisihkan</a:t>
            </a:r>
            <a:r>
              <a:rPr lang="en-ID" sz="2000" b="0" i="0" dirty="0">
                <a:solidFill>
                  <a:srgbClr val="555555"/>
                </a:solidFill>
                <a:effectLst/>
                <a:latin typeface="Times New Roman" panose="02020603050405020304" pitchFamily="18" charset="0"/>
                <a:cs typeface="Times New Roman" panose="02020603050405020304" pitchFamily="18" charset="0"/>
              </a:rPr>
              <a:t> oleh media </a:t>
            </a:r>
            <a:r>
              <a:rPr lang="en-ID" sz="2000" b="0" i="0" dirty="0" err="1">
                <a:solidFill>
                  <a:srgbClr val="555555"/>
                </a:solidFill>
                <a:effectLst/>
                <a:latin typeface="Times New Roman" panose="02020603050405020304" pitchFamily="18" charset="0"/>
                <a:cs typeface="Times New Roman" panose="02020603050405020304" pitchFamily="18" charset="0"/>
              </a:rPr>
              <a:t>penyimpanan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portabel</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lebih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canggih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yakni</a:t>
            </a:r>
            <a:r>
              <a:rPr lang="en-ID" sz="2000" b="0" i="0" dirty="0">
                <a:solidFill>
                  <a:srgbClr val="555555"/>
                </a:solidFill>
                <a:effectLst/>
                <a:latin typeface="Times New Roman" panose="02020603050405020304" pitchFamily="18" charset="0"/>
                <a:cs typeface="Times New Roman" panose="02020603050405020304" pitchFamily="18" charset="0"/>
              </a:rPr>
              <a:t> USB drive. </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Sementara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itu</a:t>
            </a:r>
            <a:r>
              <a:rPr lang="en-ID" sz="2000" b="0" i="0" dirty="0">
                <a:solidFill>
                  <a:srgbClr val="555555"/>
                </a:solidFill>
                <a:effectLst/>
                <a:latin typeface="Times New Roman" panose="02020603050405020304" pitchFamily="18" charset="0"/>
                <a:cs typeface="Times New Roman" panose="02020603050405020304" pitchFamily="18" charset="0"/>
              </a:rPr>
              <a:t>, Apple </a:t>
            </a:r>
            <a:r>
              <a:rPr lang="en-ID" sz="2000" b="0" i="0" dirty="0" err="1">
                <a:solidFill>
                  <a:srgbClr val="555555"/>
                </a:solidFill>
                <a:effectLst/>
                <a:latin typeface="Times New Roman" panose="02020603050405020304" pitchFamily="18" charset="0"/>
                <a:cs typeface="Times New Roman" panose="02020603050405020304" pitchFamily="18" charset="0"/>
              </a:rPr>
              <a:t>semakin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gencar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menelurkan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inovasi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terbaru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lewat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operasi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bernama</a:t>
            </a:r>
            <a:r>
              <a:rPr lang="en-ID" sz="2000" b="0" i="0" dirty="0">
                <a:solidFill>
                  <a:srgbClr val="555555"/>
                </a:solidFill>
                <a:effectLst/>
                <a:latin typeface="Times New Roman" panose="02020603050405020304" pitchFamily="18" charset="0"/>
                <a:cs typeface="Times New Roman" panose="02020603050405020304" pitchFamily="18" charset="0"/>
              </a:rPr>
              <a:t> Mac OS X. Microsoft pun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kompetitor</a:t>
            </a:r>
            <a:r>
              <a:rPr lang="en-ID" sz="2000" b="0" i="0" dirty="0">
                <a:solidFill>
                  <a:srgbClr val="555555"/>
                </a:solidFill>
                <a:effectLst/>
                <a:latin typeface="Times New Roman" panose="02020603050405020304" pitchFamily="18" charset="0"/>
                <a:cs typeface="Times New Roman" panose="02020603050405020304" pitchFamily="18" charset="0"/>
              </a:rPr>
              <a:t> juga </a:t>
            </a:r>
            <a:r>
              <a:rPr lang="en-ID" sz="2000" b="0" i="0" dirty="0" err="1">
                <a:solidFill>
                  <a:srgbClr val="555555"/>
                </a:solidFill>
                <a:effectLst/>
                <a:latin typeface="Times New Roman" panose="02020603050405020304" pitchFamily="18" charset="0"/>
                <a:cs typeface="Times New Roman" panose="02020603050405020304" pitchFamily="18" charset="0"/>
              </a:rPr>
              <a:t>meluncurkan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operasi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lebih</a:t>
            </a:r>
            <a:r>
              <a:rPr lang="en-ID" sz="2000" b="0" i="0" dirty="0">
                <a:solidFill>
                  <a:srgbClr val="555555"/>
                </a:solidFill>
                <a:effectLst/>
                <a:latin typeface="Times New Roman" panose="02020603050405020304" pitchFamily="18" charset="0"/>
                <a:cs typeface="Times New Roman" panose="02020603050405020304" pitchFamily="18" charset="0"/>
              </a:rPr>
              <a:t> modern, Windows XP.</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Apple </a:t>
            </a:r>
            <a:r>
              <a:rPr lang="en-ID" sz="2000" b="0" i="0" dirty="0" err="1">
                <a:solidFill>
                  <a:srgbClr val="555555"/>
                </a:solidFill>
                <a:effectLst/>
                <a:latin typeface="Times New Roman" panose="02020603050405020304" pitchFamily="18" charset="0"/>
                <a:cs typeface="Times New Roman" panose="02020603050405020304" pitchFamily="18" charset="0"/>
              </a:rPr>
              <a:t>berhasil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memimpin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tren</a:t>
            </a:r>
            <a:r>
              <a:rPr lang="en-ID" sz="2000" b="0" i="0" dirty="0">
                <a:solidFill>
                  <a:srgbClr val="555555"/>
                </a:solidFill>
                <a:effectLst/>
                <a:latin typeface="Times New Roman" panose="02020603050405020304" pitchFamily="18" charset="0"/>
                <a:cs typeface="Times New Roman" panose="02020603050405020304" pitchFamily="18" charset="0"/>
              </a:rPr>
              <a:t> pasar </a:t>
            </a:r>
            <a:r>
              <a:rPr lang="en-ID" sz="2000" b="0" i="0" dirty="0" err="1">
                <a:solidFill>
                  <a:srgbClr val="555555"/>
                </a:solidFill>
                <a:effectLst/>
                <a:latin typeface="Times New Roman" panose="02020603050405020304" pitchFamily="18" charset="0"/>
                <a:cs typeface="Times New Roman" panose="02020603050405020304" pitchFamily="18" charset="0"/>
              </a:rPr>
              <a:t>berkat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hadirnya</a:t>
            </a:r>
            <a:r>
              <a:rPr lang="en-ID" sz="2000" b="0" i="0" dirty="0">
                <a:solidFill>
                  <a:srgbClr val="555555"/>
                </a:solidFill>
                <a:effectLst/>
                <a:latin typeface="Times New Roman" panose="02020603050405020304" pitchFamily="18" charset="0"/>
                <a:cs typeface="Times New Roman" panose="02020603050405020304" pitchFamily="18" charset="0"/>
              </a:rPr>
              <a:t> iTunes. Kurang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satu</a:t>
            </a:r>
            <a:r>
              <a:rPr lang="en-ID" sz="2000" b="0" i="0" dirty="0">
                <a:solidFill>
                  <a:srgbClr val="555555"/>
                </a:solidFill>
                <a:effectLst/>
                <a:latin typeface="Times New Roman" panose="02020603050405020304" pitchFamily="18" charset="0"/>
                <a:cs typeface="Times New Roman" panose="02020603050405020304" pitchFamily="18" charset="0"/>
              </a:rPr>
              <a:t> pekan </a:t>
            </a:r>
            <a:r>
              <a:rPr lang="en-ID" sz="2000" b="0" i="0" dirty="0" err="1">
                <a:solidFill>
                  <a:srgbClr val="555555"/>
                </a:solidFill>
                <a:effectLst/>
                <a:latin typeface="Times New Roman" panose="02020603050405020304" pitchFamily="18" charset="0"/>
                <a:cs typeface="Times New Roman" panose="02020603050405020304" pitchFamily="18" charset="0"/>
              </a:rPr>
              <a:t>setelah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dirilis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aplikasi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pemutar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musik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digunakan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mengunduh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lebih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1 </a:t>
            </a:r>
            <a:r>
              <a:rPr lang="en-ID" sz="2000" b="0" i="0" dirty="0" err="1">
                <a:solidFill>
                  <a:srgbClr val="555555"/>
                </a:solidFill>
                <a:effectLst/>
                <a:latin typeface="Times New Roman" panose="02020603050405020304" pitchFamily="18" charset="0"/>
                <a:cs typeface="Times New Roman" panose="02020603050405020304" pitchFamily="18" charset="0"/>
              </a:rPr>
              <a:t>juta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judul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lagu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Beberapa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aplikasi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YouTube, Mozilla Firefox, dan </a:t>
            </a:r>
            <a:r>
              <a:rPr lang="en-ID" sz="2000" b="0" i="0" dirty="0" err="1">
                <a:solidFill>
                  <a:srgbClr val="555555"/>
                </a:solidFill>
                <a:effectLst/>
                <a:latin typeface="Times New Roman" panose="02020603050405020304" pitchFamily="18" charset="0"/>
                <a:cs typeface="Times New Roman" panose="02020603050405020304" pitchFamily="18" charset="0"/>
              </a:rPr>
              <a:t>MySpace</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turut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hadir</a:t>
            </a:r>
            <a:r>
              <a:rPr lang="en-ID" sz="2000" b="0" i="0" dirty="0">
                <a:solidFill>
                  <a:srgbClr val="555555"/>
                </a:solidFill>
                <a:effectLst/>
                <a:latin typeface="Times New Roman" panose="02020603050405020304" pitchFamily="18" charset="0"/>
                <a:cs typeface="Times New Roman" panose="02020603050405020304" pitchFamily="18" charset="0"/>
              </a:rPr>
              <a:t> di era modern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14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1C86-FD31-88A6-9FFB-D6D8C20A6FC6}"/>
              </a:ext>
            </a:extLst>
          </p:cNvPr>
          <p:cNvSpPr>
            <a:spLocks noGrp="1"/>
          </p:cNvSpPr>
          <p:nvPr>
            <p:ph type="title"/>
          </p:nvPr>
        </p:nvSpPr>
        <p:spPr>
          <a:xfrm>
            <a:off x="677333" y="609599"/>
            <a:ext cx="9437337" cy="5763065"/>
          </a:xfrm>
        </p:spPr>
        <p:txBody>
          <a:bodyPr>
            <a:normAutofit/>
          </a:bodyPr>
          <a:lstStyle/>
          <a:p>
            <a:pPr algn="l"/>
            <a:r>
              <a:rPr lang="en-ID" sz="2000" b="0" i="0" dirty="0" err="1">
                <a:solidFill>
                  <a:srgbClr val="555555"/>
                </a:solidFill>
                <a:effectLst/>
                <a:latin typeface="Times New Roman" panose="02020603050405020304" pitchFamily="18" charset="0"/>
                <a:cs typeface="Times New Roman" panose="02020603050405020304" pitchFamily="18" charset="0"/>
              </a:rPr>
              <a:t>Hingga</a:t>
            </a:r>
            <a:r>
              <a:rPr lang="en-ID" sz="2000" b="0" i="0" dirty="0">
                <a:solidFill>
                  <a:srgbClr val="555555"/>
                </a:solidFill>
                <a:effectLst/>
                <a:latin typeface="Times New Roman" panose="02020603050405020304" pitchFamily="18" charset="0"/>
                <a:cs typeface="Times New Roman" panose="02020603050405020304" pitchFamily="18" charset="0"/>
              </a:rPr>
              <a:t> pada 2006, </a:t>
            </a:r>
            <a:r>
              <a:rPr lang="en-ID" sz="2000" b="0" i="0" dirty="0" err="1">
                <a:solidFill>
                  <a:srgbClr val="555555"/>
                </a:solidFill>
                <a:effectLst/>
                <a:latin typeface="Times New Roman" panose="02020603050405020304" pitchFamily="18" charset="0"/>
                <a:cs typeface="Times New Roman" panose="02020603050405020304" pitchFamily="18" charset="0"/>
              </a:rPr>
              <a:t>tren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penggunaan</a:t>
            </a:r>
            <a:r>
              <a:rPr lang="en-ID" sz="2000" b="0" i="0" dirty="0">
                <a:solidFill>
                  <a:srgbClr val="555555"/>
                </a:solidFill>
                <a:effectLst/>
                <a:latin typeface="Times New Roman" panose="02020603050405020304" pitchFamily="18" charset="0"/>
                <a:cs typeface="Times New Roman" panose="02020603050405020304" pitchFamily="18" charset="0"/>
              </a:rPr>
              <a:t> laptop </a:t>
            </a:r>
            <a:r>
              <a:rPr lang="en-ID" sz="2000" b="0" i="0" dirty="0" err="1">
                <a:solidFill>
                  <a:srgbClr val="555555"/>
                </a:solidFill>
                <a:effectLst/>
                <a:latin typeface="Times New Roman" panose="02020603050405020304" pitchFamily="18" charset="0"/>
                <a:cs typeface="Times New Roman" panose="02020603050405020304" pitchFamily="18" charset="0"/>
              </a:rPr>
              <a:t>semakin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menjamur</a:t>
            </a:r>
            <a:r>
              <a:rPr lang="en-ID" sz="2000" b="0" i="0" dirty="0">
                <a:solidFill>
                  <a:srgbClr val="555555"/>
                </a:solidFill>
                <a:effectLst/>
                <a:latin typeface="Times New Roman" panose="02020603050405020304" pitchFamily="18" charset="0"/>
                <a:cs typeface="Times New Roman" panose="02020603050405020304" pitchFamily="18" charset="0"/>
              </a:rPr>
              <a:t> di </a:t>
            </a:r>
            <a:r>
              <a:rPr lang="en-ID" sz="2000" b="0" i="0" dirty="0" err="1">
                <a:solidFill>
                  <a:srgbClr val="555555"/>
                </a:solidFill>
                <a:effectLst/>
                <a:latin typeface="Times New Roman" panose="02020603050405020304" pitchFamily="18" charset="0"/>
                <a:cs typeface="Times New Roman" panose="02020603050405020304" pitchFamily="18" charset="0"/>
              </a:rPr>
              <a:t>masyarakat</a:t>
            </a:r>
            <a:r>
              <a:rPr lang="en-ID" sz="2000" b="0" i="0" dirty="0">
                <a:solidFill>
                  <a:srgbClr val="555555"/>
                </a:solidFill>
                <a:effectLst/>
                <a:latin typeface="Times New Roman" panose="02020603050405020304" pitchFamily="18" charset="0"/>
                <a:cs typeface="Times New Roman" panose="02020603050405020304" pitchFamily="18" charset="0"/>
              </a:rPr>
              <a:t>. Hal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turut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didorong</a:t>
            </a:r>
            <a:r>
              <a:rPr lang="en-ID" sz="2000" b="0" i="0" dirty="0">
                <a:solidFill>
                  <a:srgbClr val="555555"/>
                </a:solidFill>
                <a:effectLst/>
                <a:latin typeface="Times New Roman" panose="02020603050405020304" pitchFamily="18" charset="0"/>
                <a:cs typeface="Times New Roman" panose="02020603050405020304" pitchFamily="18" charset="0"/>
              </a:rPr>
              <a:t> oleh </a:t>
            </a:r>
            <a:r>
              <a:rPr lang="en-ID" sz="2000" b="0" i="0" dirty="0" err="1">
                <a:solidFill>
                  <a:srgbClr val="555555"/>
                </a:solidFill>
                <a:effectLst/>
                <a:latin typeface="Times New Roman" panose="02020603050405020304" pitchFamily="18" charset="0"/>
                <a:cs typeface="Times New Roman" panose="02020603050405020304" pitchFamily="18" charset="0"/>
              </a:rPr>
              <a:t>hadirnya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perangkat</a:t>
            </a:r>
            <a:r>
              <a:rPr lang="en-ID" sz="2000" b="0" i="0" dirty="0">
                <a:solidFill>
                  <a:srgbClr val="555555"/>
                </a:solidFill>
                <a:effectLst/>
                <a:latin typeface="Times New Roman" panose="02020603050405020304" pitchFamily="18" charset="0"/>
                <a:cs typeface="Times New Roman" panose="02020603050405020304" pitchFamily="18" charset="0"/>
              </a:rPr>
              <a:t> laptop MacBook Pro yang </a:t>
            </a:r>
            <a:r>
              <a:rPr lang="en-ID" sz="2000" b="0" i="0" dirty="0" err="1">
                <a:solidFill>
                  <a:srgbClr val="555555"/>
                </a:solidFill>
                <a:effectLst/>
                <a:latin typeface="Times New Roman" panose="02020603050405020304" pitchFamily="18" charset="0"/>
                <a:cs typeface="Times New Roman" panose="02020603050405020304" pitchFamily="18" charset="0"/>
              </a:rPr>
              <a:t>diperkenalkan</a:t>
            </a:r>
            <a:r>
              <a:rPr lang="en-ID" sz="2000" b="0" i="0" dirty="0">
                <a:solidFill>
                  <a:srgbClr val="555555"/>
                </a:solidFill>
                <a:effectLst/>
                <a:latin typeface="Times New Roman" panose="02020603050405020304" pitchFamily="18" charset="0"/>
                <a:cs typeface="Times New Roman" panose="02020603050405020304" pitchFamily="18" charset="0"/>
              </a:rPr>
              <a:t> oleh Steve Jobs.</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Perkembangan</a:t>
            </a:r>
            <a:r>
              <a:rPr lang="en-ID" sz="2000" b="0" i="0" dirty="0">
                <a:solidFill>
                  <a:srgbClr val="555555"/>
                </a:solidFill>
                <a:effectLst/>
                <a:latin typeface="Times New Roman" panose="02020603050405020304" pitchFamily="18" charset="0"/>
                <a:cs typeface="Times New Roman" panose="02020603050405020304" pitchFamily="18" charset="0"/>
              </a:rPr>
              <a:t> MacBook </a:t>
            </a:r>
            <a:r>
              <a:rPr lang="en-ID" sz="2000" b="0" i="0" dirty="0" err="1">
                <a:solidFill>
                  <a:srgbClr val="555555"/>
                </a:solidFill>
                <a:effectLst/>
                <a:latin typeface="Times New Roman" panose="02020603050405020304" pitchFamily="18" charset="0"/>
                <a:cs typeface="Times New Roman" panose="02020603050405020304" pitchFamily="18" charset="0"/>
              </a:rPr>
              <a:t>kembali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dilanjutkan</a:t>
            </a:r>
            <a:r>
              <a:rPr lang="en-ID" sz="2000" b="0" i="0" dirty="0">
                <a:solidFill>
                  <a:srgbClr val="555555"/>
                </a:solidFill>
                <a:effectLst/>
                <a:latin typeface="Times New Roman" panose="02020603050405020304" pitchFamily="18" charset="0"/>
                <a:cs typeface="Times New Roman" panose="02020603050405020304" pitchFamily="18" charset="0"/>
              </a:rPr>
              <a:t> oleh </a:t>
            </a:r>
            <a:r>
              <a:rPr lang="en-ID" sz="2000" b="0" i="0" dirty="0" err="1">
                <a:solidFill>
                  <a:srgbClr val="555555"/>
                </a:solidFill>
                <a:effectLst/>
                <a:latin typeface="Times New Roman" panose="02020603050405020304" pitchFamily="18" charset="0"/>
                <a:cs typeface="Times New Roman" panose="02020603050405020304" pitchFamily="18" charset="0"/>
              </a:rPr>
              <a:t>generasi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terbaru</a:t>
            </a:r>
            <a:r>
              <a:rPr lang="en-ID" sz="2000" b="0" i="0" dirty="0">
                <a:solidFill>
                  <a:srgbClr val="555555"/>
                </a:solidFill>
                <a:effectLst/>
                <a:latin typeface="Times New Roman" panose="02020603050405020304" pitchFamily="18" charset="0"/>
                <a:cs typeface="Times New Roman" panose="02020603050405020304" pitchFamily="18" charset="0"/>
              </a:rPr>
              <a:t> MacBook Air pada 2007. Pada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sama</a:t>
            </a:r>
            <a:r>
              <a:rPr lang="en-ID" sz="2000" b="0" i="0" dirty="0">
                <a:solidFill>
                  <a:srgbClr val="555555"/>
                </a:solidFill>
                <a:effectLst/>
                <a:latin typeface="Times New Roman" panose="02020603050405020304" pitchFamily="18" charset="0"/>
                <a:cs typeface="Times New Roman" panose="02020603050405020304" pitchFamily="18" charset="0"/>
              </a:rPr>
              <a:t>, Steve Jobs </a:t>
            </a:r>
            <a:r>
              <a:rPr lang="en-ID" sz="2000" b="0" i="0" dirty="0" err="1">
                <a:solidFill>
                  <a:srgbClr val="555555"/>
                </a:solidFill>
                <a:effectLst/>
                <a:latin typeface="Times New Roman" panose="02020603050405020304" pitchFamily="18" charset="0"/>
                <a:cs typeface="Times New Roman" panose="02020603050405020304" pitchFamily="18" charset="0"/>
              </a:rPr>
              <a:t>turut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memperkenalkan</a:t>
            </a:r>
            <a:r>
              <a:rPr lang="en-ID" sz="2000" b="0" i="0" dirty="0">
                <a:solidFill>
                  <a:srgbClr val="555555"/>
                </a:solidFill>
                <a:effectLst/>
                <a:latin typeface="Times New Roman" panose="02020603050405020304" pitchFamily="18" charset="0"/>
                <a:cs typeface="Times New Roman" panose="02020603050405020304" pitchFamily="18" charset="0"/>
              </a:rPr>
              <a:t> iPhone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kalinya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diikuti</a:t>
            </a:r>
            <a:r>
              <a:rPr lang="en-ID" sz="2000" b="0" i="0" dirty="0">
                <a:solidFill>
                  <a:srgbClr val="555555"/>
                </a:solidFill>
                <a:effectLst/>
                <a:latin typeface="Times New Roman" panose="02020603050405020304" pitchFamily="18" charset="0"/>
                <a:cs typeface="Times New Roman" panose="02020603050405020304" pitchFamily="18" charset="0"/>
              </a:rPr>
              <a:t> oleh iPad pada 2010.</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1" i="0" dirty="0">
                <a:solidFill>
                  <a:srgbClr val="555555"/>
                </a:solidFill>
                <a:effectLst/>
                <a:latin typeface="Times New Roman" panose="02020603050405020304" pitchFamily="18" charset="0"/>
                <a:cs typeface="Times New Roman" panose="02020603050405020304" pitchFamily="18" charset="0"/>
              </a:rPr>
              <a:t>Internet of Things</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2011 </a:t>
            </a:r>
            <a:r>
              <a:rPr lang="en-ID" sz="2000" b="0" i="0" dirty="0" err="1">
                <a:solidFill>
                  <a:srgbClr val="555555"/>
                </a:solidFill>
                <a:effectLst/>
                <a:latin typeface="Times New Roman" panose="02020603050405020304" pitchFamily="18" charset="0"/>
                <a:cs typeface="Times New Roman" panose="02020603050405020304" pitchFamily="18" charset="0"/>
              </a:rPr>
              <a:t>ditandai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lahirnya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penemuan</a:t>
            </a:r>
            <a:r>
              <a:rPr lang="en-ID" sz="2000" b="0" i="0" dirty="0">
                <a:solidFill>
                  <a:srgbClr val="555555"/>
                </a:solidFill>
                <a:effectLst/>
                <a:latin typeface="Times New Roman" panose="02020603050405020304" pitchFamily="18" charset="0"/>
                <a:cs typeface="Times New Roman" panose="02020603050405020304" pitchFamily="18" charset="0"/>
              </a:rPr>
              <a:t> Internet of Things (IoT). Nest Learning Thermostat yang </a:t>
            </a:r>
            <a:r>
              <a:rPr lang="en-ID" sz="2000" b="0" i="0" dirty="0" err="1">
                <a:solidFill>
                  <a:srgbClr val="555555"/>
                </a:solidFill>
                <a:effectLst/>
                <a:latin typeface="Times New Roman" panose="02020603050405020304" pitchFamily="18" charset="0"/>
                <a:cs typeface="Times New Roman" panose="02020603050405020304" pitchFamily="18" charset="0"/>
              </a:rPr>
              <a:t>hadir</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tahun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kemudian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dikenal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perangkat</a:t>
            </a:r>
            <a:r>
              <a:rPr lang="en-ID" sz="2000" b="0" i="0" dirty="0">
                <a:solidFill>
                  <a:srgbClr val="555555"/>
                </a:solidFill>
                <a:effectLst/>
                <a:latin typeface="Times New Roman" panose="02020603050405020304" pitchFamily="18" charset="0"/>
                <a:cs typeface="Times New Roman" panose="02020603050405020304" pitchFamily="18" charset="0"/>
              </a:rPr>
              <a:t> IoT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 di dunia. </a:t>
            </a:r>
            <a:r>
              <a:rPr lang="en-ID" sz="2000" b="0" i="0" dirty="0" err="1">
                <a:solidFill>
                  <a:srgbClr val="555555"/>
                </a:solidFill>
                <a:effectLst/>
                <a:latin typeface="Times New Roman" panose="02020603050405020304" pitchFamily="18" charset="0"/>
                <a:cs typeface="Times New Roman" panose="02020603050405020304" pitchFamily="18" charset="0"/>
              </a:rPr>
              <a:t>Selanjutnya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a:t>
            </a:r>
            <a:r>
              <a:rPr lang="en-ID" sz="2000" b="0" i="0" dirty="0">
                <a:solidFill>
                  <a:srgbClr val="555555"/>
                </a:solidFill>
                <a:effectLst/>
                <a:latin typeface="Times New Roman" panose="02020603050405020304" pitchFamily="18" charset="0"/>
                <a:cs typeface="Times New Roman" panose="02020603050405020304" pitchFamily="18" charset="0"/>
              </a:rPr>
              <a:t> IoT </a:t>
            </a:r>
            <a:r>
              <a:rPr lang="en-ID" sz="2000" b="0" i="0" dirty="0" err="1">
                <a:solidFill>
                  <a:srgbClr val="555555"/>
                </a:solidFill>
                <a:effectLst/>
                <a:latin typeface="Times New Roman" panose="02020603050405020304" pitchFamily="18" charset="0"/>
                <a:cs typeface="Times New Roman" panose="02020603050405020304" pitchFamily="18" charset="0"/>
              </a:rPr>
              <a:t>lainnya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semakin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menjamur</a:t>
            </a:r>
            <a:r>
              <a:rPr lang="en-ID" sz="2000" b="0" i="0" dirty="0">
                <a:solidFill>
                  <a:srgbClr val="555555"/>
                </a:solidFill>
                <a:effectLst/>
                <a:latin typeface="Times New Roman" panose="02020603050405020304" pitchFamily="18" charset="0"/>
                <a:cs typeface="Times New Roman" panose="02020603050405020304" pitchFamily="18" charset="0"/>
              </a:rPr>
              <a:t> di </a:t>
            </a:r>
            <a:r>
              <a:rPr lang="en-ID" sz="2000" b="0" i="0" dirty="0" err="1">
                <a:solidFill>
                  <a:srgbClr val="555555"/>
                </a:solidFill>
                <a:effectLst/>
                <a:latin typeface="Times New Roman" panose="02020603050405020304" pitchFamily="18" charset="0"/>
                <a:cs typeface="Times New Roman" panose="02020603050405020304" pitchFamily="18" charset="0"/>
              </a:rPr>
              <a:t>pasaran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saja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Apple Watch yang </a:t>
            </a:r>
            <a:r>
              <a:rPr lang="en-ID" sz="2000" b="0" i="0" dirty="0" err="1">
                <a:solidFill>
                  <a:srgbClr val="555555"/>
                </a:solidFill>
                <a:effectLst/>
                <a:latin typeface="Times New Roman" panose="02020603050405020304" pitchFamily="18" charset="0"/>
                <a:cs typeface="Times New Roman" panose="02020603050405020304" pitchFamily="18" charset="0"/>
              </a:rPr>
              <a:t>hadir</a:t>
            </a:r>
            <a:r>
              <a:rPr lang="en-ID" sz="2000" b="0" i="0" dirty="0">
                <a:solidFill>
                  <a:srgbClr val="555555"/>
                </a:solidFill>
                <a:effectLst/>
                <a:latin typeface="Times New Roman" panose="02020603050405020304" pitchFamily="18" charset="0"/>
                <a:cs typeface="Times New Roman" panose="02020603050405020304" pitchFamily="18" charset="0"/>
              </a:rPr>
              <a:t> pada 2015.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pertama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kalinya</a:t>
            </a:r>
            <a:r>
              <a:rPr lang="en-ID" sz="2000" b="0" i="0" dirty="0">
                <a:solidFill>
                  <a:srgbClr val="555555"/>
                </a:solidFill>
                <a:effectLst/>
                <a:latin typeface="Times New Roman" panose="02020603050405020304" pitchFamily="18" charset="0"/>
                <a:cs typeface="Times New Roman" panose="02020603050405020304" pitchFamily="18" charset="0"/>
              </a:rPr>
              <a:t>, Apple </a:t>
            </a:r>
            <a:r>
              <a:rPr lang="en-ID" sz="2000" b="0" i="0" dirty="0" err="1">
                <a:solidFill>
                  <a:srgbClr val="555555"/>
                </a:solidFill>
                <a:effectLst/>
                <a:latin typeface="Times New Roman" panose="02020603050405020304" pitchFamily="18" charset="0"/>
                <a:cs typeface="Times New Roman" panose="02020603050405020304" pitchFamily="18" charset="0"/>
              </a:rPr>
              <a:t>turut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mengumumkan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iPadOS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operasi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dikhususkan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iPad.</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0583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79</TotalTime>
  <Words>2377</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Raleway</vt:lpstr>
      <vt:lpstr>Times New Roman</vt:lpstr>
      <vt:lpstr>Trebuchet MS</vt:lpstr>
      <vt:lpstr>Wingdings 3</vt:lpstr>
      <vt:lpstr>Facet</vt:lpstr>
      <vt:lpstr>Pengantar Teknologi Informasi  Pengampu : Nurul Fadilah, S.Kom Pertemuan 3 Senin, 19 September 2022  </vt:lpstr>
      <vt:lpstr>     MATERI : KOMPUTER DARI MASA KE MASA 1. Sejarah Komputer 2. Ciri-ciri Komputer Generasi Awal Hingga Masa Depan 3. Mobile Computing</vt:lpstr>
      <vt:lpstr>1. Sejarah Komputer  Komputer pertama kali ditemukan pada 1822 oleh seorang ahli matematika asal Inggris, Charles Babbage. Mulanya, Babbage bermaksud untuk menciptakan sebuah mesin hitung bertenaga uap yang dapat menghitung tabel angka. Mesin tersebut kemudian ia beri nama "Difference Engine 0" dan digadang-gadang sebagai komputer pertama di dunia. Bentuk Difference Engine 0 sendiri sangat jauh berbeda dari kebanyakan model komputer modern saat ini. Meski demikian, prinsip kerja yang dimiliki mesin tersebut sama seperti komputer modern, yakni mampu melakukan penghitungan angka alias komputasi.   Hingga pada 1890, seorang penemu bernama Herman Hollerith merancang sebuah sistem kartu yang mampu menghitung hasil sensus AS yang dilakukan pada 1880. Berkat inovasi tersebut, Hollerith berhasil menghemat anggaran pemerintah sebanyak 5 juta dollar AS. Selanjutnya, Hollerith terus mengembangkan potensinya di ranah teknologi hingga akhirnya sukses mendirikan perusahaan komputer IBM.  </vt:lpstr>
      <vt:lpstr>Cikal bakal komputer digital  Cikal bakal komputer digital pertama dikembangkan pada 1930. Adalah Alan Turing yang pertama kali mengembangkan mesin tersebut. Ia merupakan peneliti matematika yang sukses mengembangkan mesin yang dapat menjalankan sekumpulan perintah. Berkat kontribusinya, mesin tersebut kemudian diberi nama mesin Turing (Turing Machine), termasuk sebuah simulasi gagasannya yang bernama uji Turing.  Komputer digital pertama dikembangkan oleh Konrad Zuse, seorang insinyur mesin asal Jerman. Sebelum perang dunia kedua pecah, Zuse membangun komputer digital pertama bernama Z1 yang dapat diprogram. Pada 1936 di ruang tamu orang tuanya di Berlin, ia merakit pelat logam, pin, dan menciptakan sebuah mesin yang dapat melakukan perhitungan tambah dan kurang. Meskipun model awal komputer tersebut dihancurkan saat Perang Dunia II, Zuse digadang sebagai pencipta komputer digital pertama.    </vt:lpstr>
      <vt:lpstr>Selama perang dunia kedua berlangsung tepatnya pada 1943, John Mauchly berhasil menciptakan mesin bernama Electronic Numerical Integrator and Calculator (ENIAC). Awal mula diciptakannya ENIAC adalah untuk membantu Angkatan Darat dalam memprediksi serangan. ENIAC sendiri dibekali dengan kemampuan analisa yang dapat menghitung ribuan masalah dalam hitungan detik. ENIAC memiliki berat hingga 30 ton dan membutuhkan ruang seluas 457 meter persegi untuk menempatkan mesin komputer tersebut. Hal ini disebabkan oleh banyaknya komponen pendukung yang dimiliki ENIAC, seperti 40 lemari kabinet, 6.000 sakelar, serta 18.000 tabung hampa. </vt:lpstr>
      <vt:lpstr>Lahirnya bahasa pemrograman Pada 1954, bahasa pemrograman dicetuskan untuk pertama kalinya oleh ilmuwan komputer wanita bernama Grace Hopper. Bahasa pemrograman bernama COBOL ini hadir untuk membantu pengguna komputer dalam menyampaikan perintah dalam bahasa Inggris. Sebab sebelumnya, pengguna komputer hanya dapat memberikan instruksi pada komputer menggunakan kumpulan baris angka. Sejak saat itu, bahasa pemrograman kemudian ikut berkembang seiring dengan evolusi yang terjadi komputer. Selanjutnya, terciptalah bahasa pemrograman baru bernama FORTRAN, yang dikembangkan oleh tim pemrograman IBM yang dipimpin oleh John Backus pada tahun 1954. Sebagai salah satu perusahaan yang fokus pada teknologi, IBM berambisi untuk memimpin tren komputer global. Perusahaan mulai menciptakan perangkat bernama IBM 650 untuk mulai dipasarkan secara massal.  Sampai pada 1965, komputer dikenal sebagai alat penunjang untuk para ahli matematika, insinyur, hingga masyarakat kalangan umum. Adapun komputer tersebut dikenal dengan nama Programma 101. Jika dibandingkan dengan ENIAC, ukuran Programma 101 terbilang jauh lebih ringkas. Komputer ini memiliki ukuran sebesar mesin tik, bobot seberat 29 kg, dan sudah dilengkapi dengan printer bawaan. </vt:lpstr>
      <vt:lpstr>Komputer pribadi  Tahun 1970-an dapat dibilang sebagai era kelahiran komputer pribadi. Ditandai dengan munculnya Xerox Alto, sebuah komputer pribadi yang dapat menjalankan perintah seperti mengirimkan e-mail dan mencetak (print) dokumen. Satu hal yang paling beda dari Xerox Alto adalah desainnya yang sudah menyerupai komputer modern. Sebab, komputer ini telah dilengkapi dengan mouse, keyboard, serta layar. Di tahun yang sama, beberapa penemuan besar turut terjadi. Beberapa di antaranya seperti diciptakannya disket, ethernet, serta chip Dynamic Access Memory (DRAM).  Sementara itu, Apple mulai didirikan pada tahun 1976 oleh Steve Jobs dan Steve Wozniak. Keduanya turut memperkenalkan Apple I, sebuah komputer single-circuit pertama. Desain komputer pribadi kemudian disempurnakan oleh IBM, lewat sebuah perangkat bernama Acorn. Komputer ini sudah dilengkapi dengan chip Intel, dua slot disket, keyboard, serta layar monitor yang berwarna.  Berbagai penemuan lain kemudian ditemukan pada 1983. CD-ROM resmi hadir sebagai alat penyimpanan yang mampu menampung data hingga 550 MB. CD-ROM kemudian ditetapkan sebagai standar umum komputer.  </vt:lpstr>
      <vt:lpstr>Pada tahun yang sama, Microsoft resmi memperkenalkan Word, diikuti oleh Apple yang merilis Macintosh di tahun 1984. Macintosh dikenal sebagai komputer pertama yang dapat dikendalikan menggunakan mouse serta dilengkapi dengan antarmuka pengguna grafis. Seakan tak mau ketinggalan, Microsoft turut meluncurkan sistem operasi Windows yang menawarkan keunggulan dari multi-tasking dan sudah dibekali dengan antarmuka grafis. Apple kemudian menelurkan sebuah inovasi baru bernama Powerbook, sebuah seri laptop portabel yang dapat dibawa kemana saja.  Komputer era 2000-an Memasuki abad ke-21, laju perkembangan perangkat komputer semakin pesat, seiring dengan perkembangan teknologi. Penggunaan disket dan CD-ROM mulai tersisihkan oleh media penyimpanan portabel yang lebih canggih, yakni USB drive.  Sementara itu, Apple semakin gencar menelurkan inovasi terbaru lewat sistem operasi bernama Mac OS X. Microsoft pun sebagai kompetitor juga meluncurkan sistem operasi yang lebih modern, Windows XP. Apple berhasil memimpin tren pasar berkat hadirnya iTunes. Kurang dari satu pekan setelah dirilis, aplikasi pemutar musik ini sudah digunakan untuk mengunduh lebih dari 1 juta judul lagu. Beberapa aplikasi seperti YouTube, Mozilla Firefox, dan MySpace turut hadir di era modern ini.  </vt:lpstr>
      <vt:lpstr>Hingga pada 2006, tren penggunaan laptop semakin menjamur di masyarakat. Hal ini turut didorong oleh hadirnya perangkat laptop MacBook Pro yang diperkenalkan oleh Steve Jobs. Perkembangan MacBook kembali dilanjutkan oleh generasi terbaru MacBook Air pada 2007. Pada tahun yang sama, Steve Jobs turut memperkenalkan iPhone untuk pertama kalinya, diikuti oleh iPad pada 2010.  Internet of Things  Tahun 2011 ditandai sebagai tahun lahirnya berbagai penemuan Internet of Things (IoT). Nest Learning Thermostat yang hadir pada tahun ini kemudian dikenal sebagai perangkat IoT pertama di dunia. Selanjutnya, berbagai produk IoT lainnya semakin menjamur di pasaran. Sebut saja seperti Apple Watch yang hadir pada 2015. Untuk pertama kalinya, Apple turut mengumumkan iPadOS, sebuah sistem operasi yang dikhususkan untuk iPad.  </vt:lpstr>
      <vt:lpstr>Ciri-Ciri Komputer Generasi Awal Hingga Kelima Saat ini, sejarah perkembangan komputer dapat dibedakan menjadi lima generasi. Setiap generasi komputer memiliki ciri-ciri tersendiri, yaitu sebagai berikut:  1. Komputer Generasi Pertama (1940-1959) Ciri-ciri: * Program dibuat dalam bahasa mesin. * Menggunakan konsep storage program. * Komponen yang digunakan adalah tabung hampa udara. * Ukuran fisiknya besar, sehingga membutuhkan daya listrik yang besar. * Dapat disimpan di magnetic tape dan magnetic disk.  Contohnya komputer IBM 701 buatan tahun 1953 sebagai komputer komersial berukuran besar dan IBM 705 yang dibuat tahun 1959 untuk industri </vt:lpstr>
      <vt:lpstr>2. Komputer Generasi Kedua (1959-1965) Ciri-ciri: * Kapasitas memori utama cukup besar. * Komponen yang digunakan adalah transistor yang jauh lebih kecil dibandingkan tabung hampa udara. * Menggunakan magnetic tape dan magnetic disk yang berbentuk removable disk. * Mempunyai kemampuan proses real-time dan time sharing. * Proses operasinya lebih cepat. * Orientasinya pada aplikasi bisnis dan teknik.  Contohnya komputer PDP-5 dan PDP-8 buatan tahun 1963 sebagai komputer mini komersial pertama. Selain itu ada pula komputer IBM 7070, IBM 1400, NCR 300, dan sebagainya. </vt:lpstr>
      <vt:lpstr>3. Komputer Generasi Ketiga (1965-1970) Ciri-ciri: * Komponen yang dipakai adalah IV (Integrated Circuits) yang terdiri atas ratusan atau ribuan transistor berbentuk hybrid integrated circuits dan monolithic integrated circuits. * Proses operasinya jauh lebih cepat dan lebih tepat, kapasitas memori komputer jauh lebih besar. * Ukuran fisik jauh lebih kecil sehingga penggunaan listrik lebih hemat. * Menggunakan magnetic disk yang sifatnya random access. * Dapat melakukan multiprocessing dan multiprogramming. * Alat input-output mengalami pengembangan dengan menggunakan visual display terminal. * Dapat melakukan komunikasi data dari satu komputer dengan komputer lainnya.  Contohnya komputer IBM S/30. NOVA, CDC 3000, PDP-11, dan sebagainya. </vt:lpstr>
      <vt:lpstr>4. Komputer Generasi Keempat (dimulai dari tahun 1970) Ciri-ciri: * Penggunaan LSI (Large Scale Integration) yang disebut juga sebagai Bipolar Large Scale Integration. * Menggunakan mikroprosesor dan semikonduktor yang berbentuk chip untuk memori komputer. Contohnya, komputer IBM 370 menggunakan Intel 4004 mikroprosesor yang dikembangkan pertama kali pada tahun 1971 oleh perusahaan Intel Corporation dengan menggunakan chip mikroprosesor. * Personal computer atau PC mulai berkembang sejak tahun 1977. Contohnya komputer Apple II dan komputer dekstop oleh Xerox Corporation. Pada tahun 1981, komputer mulai banyak menggunakan sistem Window dan mouse.  5. Komputer Generasi Kelima Ciri-ciri: * Komponen yang dipakai adalah VLSI (Very Large Scale Integration). * Kemampuan komputer dikembangakan untuk memecahkan masalah sendiri dengan bantuan AI (Artificial Intelligence). AI dapat diterapkan untuk mengoperasikan robot. * Mulai dikembangkan komputer yang dapat menggantikan chip. * Jepang adalah negara yang memelopori komputer generasi kelima.  </vt:lpstr>
      <vt:lpstr>3. Mobile Computing Apa itu mobile computing atau komputasi bergerak? Mobile computing adalah teknologi perangkat nirkable yang dapat melakukan tugas transmisi data, suara, informasi media lainnya seperti video, tanpa menggunakan media perambat fisik atau kabel, terhubung dan saling berkomunikasi melalui gelombang radio. Mobile sendiri merupakan perangkat seluler yang dapat meningkatkan produktivitas, konektivitas dan dapat menjadi media hiburan. Perangkat seluler dapat terhubung dengan memanfaatkan konektivitas tanpa kabel pada perangkatnya yaitu melalui akses wifi. Telepon seluler menyediakan paket layanan yang dapat dihubungkan pada akses jaringan lokal (LAN) atau skala yang lebih luas yaitu internet.  Mobile computing merupakan paradigma dari teknologi yang mampu melakukan komunikasi walaupun user melakukan perpindahan. Merupakan kemajuan teknologi komputer, sering disebut sebagai mobile computer (portable computer) yang dapat berkomunikasi dengan jaringan tanpa kabel (nirkabel). Perlu diperhatikan Mobile Computing tidak sama dengan Wireless Computing. </vt:lpstr>
      <vt:lpstr>Sejarah mobile computing * dimulai tahun 1970-an, ketika itu peneliti Xerox PARC bernama Alan key menciptakan konsep komputer jinjing yang diberi nama Dynabook. Konsep komputer jinjing ini berkembang sampai sekarang. * Wearable Computer. Ini adalah komputer yang dipakaikan di tubuh manusia. Contohnya adalah Computer Gletser Ridgeline W200. W200 ini terbuat dari paduan magnesium bertulang yang memaksimalkan kekuatan dan meminimalkan berat keseluruhan. Komputer ini memiliki berat hanya 10,2 ons dan dibentuk pada kontur lengan, W200 yang mengkombinasikan fitur yang sama dari sebuah komputer standar dengan sebuah perangkat yang memberikan kenyamanan dan ergonomis pergelangan tangan instrumen aus. W200 ini memiliki sebuah 3.5“layar warna dengan layar sentuh, keyboard backlit dan baterai hot swappable. * Personal Digital Asisstant (PDA). PDA adalah alat elektronik yang berbasis komputer dan berbentuk kecil serta dapat dibawa kemana-mana.  Versi PDA yang lebih canggih dapat digunakan sebagai telepon genggam, akses internet, intranet, atau extranet lewat Wi-Fi atau Jaringan Wireless. Salah satu ciri khas PDA yang paling utama adalah fasilitas layar sentuh. Keempat, Smartphone. Ponsel berkemampuan canggih, bahkan bisa dikatakan hampir menyerupai kemampuan PC. Dikatakan pintar karena pada umumnya perangkat ini berjalan pada sistem operasi yang terbuka dan punya interface dan platform standar untuk mengembangkannya.</vt:lpstr>
      <vt:lpstr>Untuk mengakses berbagai aplikasi stand alone atau remote applications pada komputasi bergerak dapat melalui:  * IR (In Room) Network, perangkat mobile yang dapat berkomunikasi dalam jangkauan terbatas/ pendek. * Wireless LAN, servis jaringan yang hanya melayani sampai 200 meter jangkaunnya.  * Broadband Wireless Network, teknologi nirkabel yang memungkinkan  pengiriman nirkabel secara simultan suara, data,dan video. * Wireless WAN. Satellite Based Network, digunakan untuk relay suara, video atau data. Karakteristik dari jaringan berbasis satelit adalah bahwa ia memiliki cakupan yang luas, mahal, komunikasi dua arah dan suara berkualitas rendah. Wilayah cakupannya sangat luas. </vt:lpstr>
      <vt:lpstr>ada banyak sekali keunggulan dari pemanfaatannya.  * memberikan konektivitas secara real-time dan mendapatkan akses ke sumber daya setiap saat. * dapat berinteraksi dengan pengguna melalui jaringan internet, hal itu sangat berguna untuk membangun relasi bisnis dengan pelanggan dan keterlibatan sosial lainnya. * pembangunan penggunaan dapat disesuaikan secara personal dan sesuai dengan apa yang benar-benar dibutuhkan. * meningkatkan produktivitas dengan daya dukung yang luar biasa terhadap beberapa instrumen. * dukungan Cloud computing, di mana data tersimpan pada Server yang dapat diakses kapan saja.  kelemahan dari mobile computing, antara lain:  * konektivitas tidak stabil, kumber daya baterai yang tidak dapat bertahan lama. * bandwidth yang diberikan cenderung lambat untuk perangkat yang masih mendukung jaringan 2G, 3G, namun 4G dan seri terbarunya cukup baik. * gangguan Transmisi, di mana jarak dan kondisi cuaca sangat berpengaruh dalam kelajuan transfer datanya.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Teknologi Informasi  Pengampu : Nurul Fadilah, S.Kom Pertemuan 3 Senin, 19 September 2022  </dc:title>
  <dc:creator>Zaenul Arief</dc:creator>
  <cp:lastModifiedBy>Zaenul Arief</cp:lastModifiedBy>
  <cp:revision>3</cp:revision>
  <dcterms:created xsi:type="dcterms:W3CDTF">2022-09-18T18:39:36Z</dcterms:created>
  <dcterms:modified xsi:type="dcterms:W3CDTF">2022-09-18T19:59:10Z</dcterms:modified>
</cp:coreProperties>
</file>