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1" r:id="rId6"/>
    <p:sldId id="262" r:id="rId7"/>
    <p:sldId id="263" r:id="rId8"/>
    <p:sldId id="267" r:id="rId9"/>
    <p:sldId id="266" r:id="rId10"/>
    <p:sldId id="264" r:id="rId11"/>
    <p:sldId id="265" r:id="rId12"/>
    <p:sldId id="260"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8" autoAdjust="0"/>
    <p:restoredTop sz="94660"/>
  </p:normalViewPr>
  <p:slideViewPr>
    <p:cSldViewPr snapToGrid="0">
      <p:cViewPr varScale="1">
        <p:scale>
          <a:sx n="66" d="100"/>
          <a:sy n="66" d="100"/>
        </p:scale>
        <p:origin x="55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B593AC-7BBF-4E00-9B6A-C604EF36CBC1}" type="datetimeFigureOut">
              <a:rPr lang="en-ID" smtClean="0"/>
              <a:t>17/10/2022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C0C354D5-8DD8-4055-A2F7-DC6DE71708A7}" type="slidenum">
              <a:rPr lang="en-ID" smtClean="0"/>
              <a:t>‹#›</a:t>
            </a:fld>
            <a:endParaRPr lang="en-ID"/>
          </a:p>
        </p:txBody>
      </p:sp>
    </p:spTree>
    <p:extLst>
      <p:ext uri="{BB962C8B-B14F-4D97-AF65-F5344CB8AC3E}">
        <p14:creationId xmlns:p14="http://schemas.microsoft.com/office/powerpoint/2010/main" val="2989515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B593AC-7BBF-4E00-9B6A-C604EF36CBC1}" type="datetimeFigureOut">
              <a:rPr lang="en-ID" smtClean="0"/>
              <a:t>17/10/2022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C0C354D5-8DD8-4055-A2F7-DC6DE71708A7}" type="slidenum">
              <a:rPr lang="en-ID" smtClean="0"/>
              <a:t>‹#›</a:t>
            </a:fld>
            <a:endParaRPr lang="en-ID"/>
          </a:p>
        </p:txBody>
      </p:sp>
    </p:spTree>
    <p:extLst>
      <p:ext uri="{BB962C8B-B14F-4D97-AF65-F5344CB8AC3E}">
        <p14:creationId xmlns:p14="http://schemas.microsoft.com/office/powerpoint/2010/main" val="2424004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B593AC-7BBF-4E00-9B6A-C604EF36CBC1}" type="datetimeFigureOut">
              <a:rPr lang="en-ID" smtClean="0"/>
              <a:t>17/10/2022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C0C354D5-8DD8-4055-A2F7-DC6DE71708A7}" type="slidenum">
              <a:rPr lang="en-ID" smtClean="0"/>
              <a:t>‹#›</a:t>
            </a:fld>
            <a:endParaRPr lang="en-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10841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B593AC-7BBF-4E00-9B6A-C604EF36CBC1}" type="datetimeFigureOut">
              <a:rPr lang="en-ID" smtClean="0"/>
              <a:t>17/10/2022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C0C354D5-8DD8-4055-A2F7-DC6DE71708A7}" type="slidenum">
              <a:rPr lang="en-ID" smtClean="0"/>
              <a:t>‹#›</a:t>
            </a:fld>
            <a:endParaRPr lang="en-ID"/>
          </a:p>
        </p:txBody>
      </p:sp>
    </p:spTree>
    <p:extLst>
      <p:ext uri="{BB962C8B-B14F-4D97-AF65-F5344CB8AC3E}">
        <p14:creationId xmlns:p14="http://schemas.microsoft.com/office/powerpoint/2010/main" val="3389545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B593AC-7BBF-4E00-9B6A-C604EF36CBC1}" type="datetimeFigureOut">
              <a:rPr lang="en-ID" smtClean="0"/>
              <a:t>17/10/2022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C0C354D5-8DD8-4055-A2F7-DC6DE71708A7}" type="slidenum">
              <a:rPr lang="en-ID" smtClean="0"/>
              <a:t>‹#›</a:t>
            </a:fld>
            <a:endParaRPr lang="en-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88990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B593AC-7BBF-4E00-9B6A-C604EF36CBC1}" type="datetimeFigureOut">
              <a:rPr lang="en-ID" smtClean="0"/>
              <a:t>17/10/2022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C0C354D5-8DD8-4055-A2F7-DC6DE71708A7}" type="slidenum">
              <a:rPr lang="en-ID" smtClean="0"/>
              <a:t>‹#›</a:t>
            </a:fld>
            <a:endParaRPr lang="en-ID"/>
          </a:p>
        </p:txBody>
      </p:sp>
    </p:spTree>
    <p:extLst>
      <p:ext uri="{BB962C8B-B14F-4D97-AF65-F5344CB8AC3E}">
        <p14:creationId xmlns:p14="http://schemas.microsoft.com/office/powerpoint/2010/main" val="2465108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B593AC-7BBF-4E00-9B6A-C604EF36CBC1}" type="datetimeFigureOut">
              <a:rPr lang="en-ID" smtClean="0"/>
              <a:t>17/10/2022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C0C354D5-8DD8-4055-A2F7-DC6DE71708A7}" type="slidenum">
              <a:rPr lang="en-ID" smtClean="0"/>
              <a:t>‹#›</a:t>
            </a:fld>
            <a:endParaRPr lang="en-ID"/>
          </a:p>
        </p:txBody>
      </p:sp>
    </p:spTree>
    <p:extLst>
      <p:ext uri="{BB962C8B-B14F-4D97-AF65-F5344CB8AC3E}">
        <p14:creationId xmlns:p14="http://schemas.microsoft.com/office/powerpoint/2010/main" val="2687219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B593AC-7BBF-4E00-9B6A-C604EF36CBC1}" type="datetimeFigureOut">
              <a:rPr lang="en-ID" smtClean="0"/>
              <a:t>17/10/2022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C0C354D5-8DD8-4055-A2F7-DC6DE71708A7}" type="slidenum">
              <a:rPr lang="en-ID" smtClean="0"/>
              <a:t>‹#›</a:t>
            </a:fld>
            <a:endParaRPr lang="en-ID"/>
          </a:p>
        </p:txBody>
      </p:sp>
    </p:spTree>
    <p:extLst>
      <p:ext uri="{BB962C8B-B14F-4D97-AF65-F5344CB8AC3E}">
        <p14:creationId xmlns:p14="http://schemas.microsoft.com/office/powerpoint/2010/main" val="3676890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B593AC-7BBF-4E00-9B6A-C604EF36CBC1}" type="datetimeFigureOut">
              <a:rPr lang="en-ID" smtClean="0"/>
              <a:t>17/10/2022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C0C354D5-8DD8-4055-A2F7-DC6DE71708A7}" type="slidenum">
              <a:rPr lang="en-ID" smtClean="0"/>
              <a:t>‹#›</a:t>
            </a:fld>
            <a:endParaRPr lang="en-ID"/>
          </a:p>
        </p:txBody>
      </p:sp>
    </p:spTree>
    <p:extLst>
      <p:ext uri="{BB962C8B-B14F-4D97-AF65-F5344CB8AC3E}">
        <p14:creationId xmlns:p14="http://schemas.microsoft.com/office/powerpoint/2010/main" val="3023455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B593AC-7BBF-4E00-9B6A-C604EF36CBC1}" type="datetimeFigureOut">
              <a:rPr lang="en-ID" smtClean="0"/>
              <a:t>17/10/2022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C0C354D5-8DD8-4055-A2F7-DC6DE71708A7}" type="slidenum">
              <a:rPr lang="en-ID" smtClean="0"/>
              <a:t>‹#›</a:t>
            </a:fld>
            <a:endParaRPr lang="en-ID"/>
          </a:p>
        </p:txBody>
      </p:sp>
    </p:spTree>
    <p:extLst>
      <p:ext uri="{BB962C8B-B14F-4D97-AF65-F5344CB8AC3E}">
        <p14:creationId xmlns:p14="http://schemas.microsoft.com/office/powerpoint/2010/main" val="3844083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B593AC-7BBF-4E00-9B6A-C604EF36CBC1}" type="datetimeFigureOut">
              <a:rPr lang="en-ID" smtClean="0"/>
              <a:t>17/10/2022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C0C354D5-8DD8-4055-A2F7-DC6DE71708A7}" type="slidenum">
              <a:rPr lang="en-ID" smtClean="0"/>
              <a:t>‹#›</a:t>
            </a:fld>
            <a:endParaRPr lang="en-ID"/>
          </a:p>
        </p:txBody>
      </p:sp>
    </p:spTree>
    <p:extLst>
      <p:ext uri="{BB962C8B-B14F-4D97-AF65-F5344CB8AC3E}">
        <p14:creationId xmlns:p14="http://schemas.microsoft.com/office/powerpoint/2010/main" val="921141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B593AC-7BBF-4E00-9B6A-C604EF36CBC1}" type="datetimeFigureOut">
              <a:rPr lang="en-ID" smtClean="0"/>
              <a:t>17/10/2022</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C0C354D5-8DD8-4055-A2F7-DC6DE71708A7}" type="slidenum">
              <a:rPr lang="en-ID" smtClean="0"/>
              <a:t>‹#›</a:t>
            </a:fld>
            <a:endParaRPr lang="en-ID"/>
          </a:p>
        </p:txBody>
      </p:sp>
    </p:spTree>
    <p:extLst>
      <p:ext uri="{BB962C8B-B14F-4D97-AF65-F5344CB8AC3E}">
        <p14:creationId xmlns:p14="http://schemas.microsoft.com/office/powerpoint/2010/main" val="1741772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B593AC-7BBF-4E00-9B6A-C604EF36CBC1}" type="datetimeFigureOut">
              <a:rPr lang="en-ID" smtClean="0"/>
              <a:t>17/10/2022</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C0C354D5-8DD8-4055-A2F7-DC6DE71708A7}" type="slidenum">
              <a:rPr lang="en-ID" smtClean="0"/>
              <a:t>‹#›</a:t>
            </a:fld>
            <a:endParaRPr lang="en-ID"/>
          </a:p>
        </p:txBody>
      </p:sp>
    </p:spTree>
    <p:extLst>
      <p:ext uri="{BB962C8B-B14F-4D97-AF65-F5344CB8AC3E}">
        <p14:creationId xmlns:p14="http://schemas.microsoft.com/office/powerpoint/2010/main" val="4125665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B593AC-7BBF-4E00-9B6A-C604EF36CBC1}" type="datetimeFigureOut">
              <a:rPr lang="en-ID" smtClean="0"/>
              <a:t>17/10/2022</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C0C354D5-8DD8-4055-A2F7-DC6DE71708A7}" type="slidenum">
              <a:rPr lang="en-ID" smtClean="0"/>
              <a:t>‹#›</a:t>
            </a:fld>
            <a:endParaRPr lang="en-ID"/>
          </a:p>
        </p:txBody>
      </p:sp>
    </p:spTree>
    <p:extLst>
      <p:ext uri="{BB962C8B-B14F-4D97-AF65-F5344CB8AC3E}">
        <p14:creationId xmlns:p14="http://schemas.microsoft.com/office/powerpoint/2010/main" val="2400960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B593AC-7BBF-4E00-9B6A-C604EF36CBC1}" type="datetimeFigureOut">
              <a:rPr lang="en-ID" smtClean="0"/>
              <a:t>17/10/2022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C0C354D5-8DD8-4055-A2F7-DC6DE71708A7}" type="slidenum">
              <a:rPr lang="en-ID" smtClean="0"/>
              <a:t>‹#›</a:t>
            </a:fld>
            <a:endParaRPr lang="en-ID"/>
          </a:p>
        </p:txBody>
      </p:sp>
    </p:spTree>
    <p:extLst>
      <p:ext uri="{BB962C8B-B14F-4D97-AF65-F5344CB8AC3E}">
        <p14:creationId xmlns:p14="http://schemas.microsoft.com/office/powerpoint/2010/main" val="263855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C0C354D5-8DD8-4055-A2F7-DC6DE71708A7}" type="slidenum">
              <a:rPr lang="en-ID" smtClean="0"/>
              <a:t>‹#›</a:t>
            </a:fld>
            <a:endParaRPr lang="en-ID"/>
          </a:p>
        </p:txBody>
      </p:sp>
      <p:sp>
        <p:nvSpPr>
          <p:cNvPr id="5" name="Date Placeholder 4"/>
          <p:cNvSpPr>
            <a:spLocks noGrp="1"/>
          </p:cNvSpPr>
          <p:nvPr>
            <p:ph type="dt" sz="half" idx="10"/>
          </p:nvPr>
        </p:nvSpPr>
        <p:spPr/>
        <p:txBody>
          <a:bodyPr/>
          <a:lstStyle/>
          <a:p>
            <a:fld id="{FFB593AC-7BBF-4E00-9B6A-C604EF36CBC1}" type="datetimeFigureOut">
              <a:rPr lang="en-ID" smtClean="0"/>
              <a:t>17/10/2022</a:t>
            </a:fld>
            <a:endParaRPr lang="en-ID"/>
          </a:p>
        </p:txBody>
      </p:sp>
    </p:spTree>
    <p:extLst>
      <p:ext uri="{BB962C8B-B14F-4D97-AF65-F5344CB8AC3E}">
        <p14:creationId xmlns:p14="http://schemas.microsoft.com/office/powerpoint/2010/main" val="333266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FB593AC-7BBF-4E00-9B6A-C604EF36CBC1}" type="datetimeFigureOut">
              <a:rPr lang="en-ID" smtClean="0"/>
              <a:t>17/10/2022</a:t>
            </a:fld>
            <a:endParaRPr lang="en-I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0C354D5-8DD8-4055-A2F7-DC6DE71708A7}" type="slidenum">
              <a:rPr lang="en-ID" smtClean="0"/>
              <a:t>‹#›</a:t>
            </a:fld>
            <a:endParaRPr lang="en-ID"/>
          </a:p>
        </p:txBody>
      </p:sp>
    </p:spTree>
    <p:extLst>
      <p:ext uri="{BB962C8B-B14F-4D97-AF65-F5344CB8AC3E}">
        <p14:creationId xmlns:p14="http://schemas.microsoft.com/office/powerpoint/2010/main" val="100740584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intel.co.id/content/www/us/en/newsroom/news/conversational-ai-powers-drive-thru.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lints.com/id/lowongan/machine-learn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lints.com/id/lowongan/data-visualization-adalah/#.YMHFofkzbIU"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DE8F1-3CD9-7F0D-BA68-47C4050F8DCD}"/>
              </a:ext>
            </a:extLst>
          </p:cNvPr>
          <p:cNvSpPr>
            <a:spLocks noGrp="1"/>
          </p:cNvSpPr>
          <p:nvPr>
            <p:ph type="ctrTitle"/>
          </p:nvPr>
        </p:nvSpPr>
        <p:spPr>
          <a:xfrm>
            <a:off x="449942" y="391886"/>
            <a:ext cx="11321143" cy="6110514"/>
          </a:xfrm>
        </p:spPr>
        <p:txBody>
          <a:bodyPr/>
          <a:lstStyle/>
          <a:p>
            <a:pPr algn="ctr"/>
            <a:r>
              <a:rPr lang="en-US" sz="4000" b="1" dirty="0" err="1">
                <a:solidFill>
                  <a:schemeClr val="tx1"/>
                </a:solidFill>
                <a:latin typeface="Times New Roman" panose="02020603050405020304" pitchFamily="18" charset="0"/>
                <a:cs typeface="Times New Roman" panose="02020603050405020304" pitchFamily="18" charset="0"/>
              </a:rPr>
              <a:t>Pengantar</a:t>
            </a:r>
            <a:r>
              <a:rPr lang="en-US" sz="4000" b="1" dirty="0">
                <a:solidFill>
                  <a:schemeClr val="tx1"/>
                </a:solidFill>
                <a:latin typeface="Times New Roman" panose="02020603050405020304" pitchFamily="18" charset="0"/>
                <a:cs typeface="Times New Roman" panose="02020603050405020304" pitchFamily="18" charset="0"/>
              </a:rPr>
              <a:t> </a:t>
            </a:r>
            <a:r>
              <a:rPr lang="en-US" sz="4000" b="1" dirty="0" err="1">
                <a:solidFill>
                  <a:schemeClr val="tx1"/>
                </a:solidFill>
                <a:latin typeface="Times New Roman" panose="02020603050405020304" pitchFamily="18" charset="0"/>
                <a:cs typeface="Times New Roman" panose="02020603050405020304" pitchFamily="18" charset="0"/>
              </a:rPr>
              <a:t>Teknologi</a:t>
            </a:r>
            <a:r>
              <a:rPr lang="en-US" sz="4000" b="1" dirty="0">
                <a:solidFill>
                  <a:schemeClr val="tx1"/>
                </a:solidFill>
                <a:latin typeface="Times New Roman" panose="02020603050405020304" pitchFamily="18" charset="0"/>
                <a:cs typeface="Times New Roman" panose="02020603050405020304" pitchFamily="18" charset="0"/>
              </a:rPr>
              <a:t> </a:t>
            </a:r>
            <a:r>
              <a:rPr lang="en-US" sz="4000" b="1" dirty="0" err="1">
                <a:solidFill>
                  <a:schemeClr val="tx1"/>
                </a:solidFill>
                <a:latin typeface="Times New Roman" panose="02020603050405020304" pitchFamily="18" charset="0"/>
                <a:cs typeface="Times New Roman" panose="02020603050405020304" pitchFamily="18" charset="0"/>
              </a:rPr>
              <a:t>Informasi</a:t>
            </a:r>
            <a:r>
              <a:rPr lang="en-US" sz="4000" b="1" dirty="0">
                <a:solidFill>
                  <a:schemeClr val="tx1"/>
                </a:solidFill>
                <a:latin typeface="Times New Roman" panose="02020603050405020304" pitchFamily="18" charset="0"/>
                <a:cs typeface="Times New Roman" panose="02020603050405020304" pitchFamily="18" charset="0"/>
              </a:rPr>
              <a:t> </a:t>
            </a:r>
            <a:br>
              <a:rPr lang="en-US" sz="4000" b="1" dirty="0">
                <a:solidFill>
                  <a:schemeClr val="tx1"/>
                </a:solidFill>
                <a:latin typeface="Times New Roman" panose="02020603050405020304" pitchFamily="18" charset="0"/>
                <a:cs typeface="Times New Roman" panose="02020603050405020304" pitchFamily="18" charset="0"/>
              </a:rPr>
            </a:br>
            <a:r>
              <a:rPr lang="en-US" sz="4000" b="1" dirty="0" err="1">
                <a:solidFill>
                  <a:schemeClr val="tx1"/>
                </a:solidFill>
                <a:latin typeface="Times New Roman" panose="02020603050405020304" pitchFamily="18" charset="0"/>
                <a:cs typeface="Times New Roman" panose="02020603050405020304" pitchFamily="18" charset="0"/>
              </a:rPr>
              <a:t>Pengampu</a:t>
            </a:r>
            <a:r>
              <a:rPr lang="en-US" sz="4000" b="1" dirty="0">
                <a:solidFill>
                  <a:schemeClr val="tx1"/>
                </a:solidFill>
                <a:latin typeface="Times New Roman" panose="02020603050405020304" pitchFamily="18" charset="0"/>
                <a:cs typeface="Times New Roman" panose="02020603050405020304" pitchFamily="18" charset="0"/>
              </a:rPr>
              <a:t> : Nurul </a:t>
            </a:r>
            <a:r>
              <a:rPr lang="en-US" sz="4000" b="1" dirty="0" err="1">
                <a:solidFill>
                  <a:schemeClr val="tx1"/>
                </a:solidFill>
                <a:latin typeface="Times New Roman" panose="02020603050405020304" pitchFamily="18" charset="0"/>
                <a:cs typeface="Times New Roman" panose="02020603050405020304" pitchFamily="18" charset="0"/>
              </a:rPr>
              <a:t>Fadilah</a:t>
            </a:r>
            <a:r>
              <a:rPr lang="en-US" sz="4000" b="1" dirty="0">
                <a:solidFill>
                  <a:schemeClr val="tx1"/>
                </a:solidFill>
                <a:latin typeface="Times New Roman" panose="02020603050405020304" pitchFamily="18" charset="0"/>
                <a:cs typeface="Times New Roman" panose="02020603050405020304" pitchFamily="18" charset="0"/>
              </a:rPr>
              <a:t>, </a:t>
            </a:r>
            <a:r>
              <a:rPr lang="en-US" sz="4000" b="1" dirty="0" err="1">
                <a:solidFill>
                  <a:schemeClr val="tx1"/>
                </a:solidFill>
                <a:latin typeface="Times New Roman" panose="02020603050405020304" pitchFamily="18" charset="0"/>
                <a:cs typeface="Times New Roman" panose="02020603050405020304" pitchFamily="18" charset="0"/>
              </a:rPr>
              <a:t>S.Kom</a:t>
            </a:r>
            <a:br>
              <a:rPr lang="en-US" sz="4000" b="1" dirty="0">
                <a:solidFill>
                  <a:schemeClr val="tx1"/>
                </a:solidFill>
                <a:latin typeface="Times New Roman" panose="02020603050405020304" pitchFamily="18" charset="0"/>
                <a:cs typeface="Times New Roman" panose="02020603050405020304" pitchFamily="18" charset="0"/>
              </a:rPr>
            </a:br>
            <a:r>
              <a:rPr lang="en-US" sz="4000" b="1" dirty="0" err="1">
                <a:solidFill>
                  <a:schemeClr val="tx1"/>
                </a:solidFill>
                <a:latin typeface="Times New Roman" panose="02020603050405020304" pitchFamily="18" charset="0"/>
                <a:cs typeface="Times New Roman" panose="02020603050405020304" pitchFamily="18" charset="0"/>
              </a:rPr>
              <a:t>Pertemuan</a:t>
            </a:r>
            <a:r>
              <a:rPr lang="en-US" sz="4000" b="1" dirty="0">
                <a:solidFill>
                  <a:schemeClr val="tx1"/>
                </a:solidFill>
                <a:latin typeface="Times New Roman" panose="02020603050405020304" pitchFamily="18" charset="0"/>
                <a:cs typeface="Times New Roman" panose="02020603050405020304" pitchFamily="18" charset="0"/>
              </a:rPr>
              <a:t> 6</a:t>
            </a:r>
            <a:br>
              <a:rPr lang="en-US" sz="4000" b="1" dirty="0">
                <a:solidFill>
                  <a:schemeClr val="tx1"/>
                </a:solidFill>
                <a:latin typeface="Times New Roman" panose="02020603050405020304" pitchFamily="18" charset="0"/>
                <a:cs typeface="Times New Roman" panose="02020603050405020304" pitchFamily="18" charset="0"/>
              </a:rPr>
            </a:br>
            <a:r>
              <a:rPr lang="en-US" sz="4000" b="1" dirty="0" err="1">
                <a:solidFill>
                  <a:schemeClr val="tx1"/>
                </a:solidFill>
                <a:latin typeface="Times New Roman" panose="02020603050405020304" pitchFamily="18" charset="0"/>
                <a:cs typeface="Times New Roman" panose="02020603050405020304" pitchFamily="18" charset="0"/>
              </a:rPr>
              <a:t>Senin</a:t>
            </a:r>
            <a:r>
              <a:rPr lang="en-US" sz="4000" b="1" dirty="0">
                <a:solidFill>
                  <a:schemeClr val="tx1"/>
                </a:solidFill>
                <a:latin typeface="Times New Roman" panose="02020603050405020304" pitchFamily="18" charset="0"/>
                <a:cs typeface="Times New Roman" panose="02020603050405020304" pitchFamily="18" charset="0"/>
              </a:rPr>
              <a:t>, 17 </a:t>
            </a:r>
            <a:r>
              <a:rPr lang="en-US" sz="4000" b="1" dirty="0" err="1">
                <a:solidFill>
                  <a:schemeClr val="tx1"/>
                </a:solidFill>
                <a:latin typeface="Times New Roman" panose="02020603050405020304" pitchFamily="18" charset="0"/>
                <a:cs typeface="Times New Roman" panose="02020603050405020304" pitchFamily="18" charset="0"/>
              </a:rPr>
              <a:t>Oktober</a:t>
            </a:r>
            <a:r>
              <a:rPr lang="en-US" sz="4000" b="1" dirty="0">
                <a:solidFill>
                  <a:schemeClr val="tx1"/>
                </a:solidFill>
                <a:latin typeface="Times New Roman" panose="02020603050405020304" pitchFamily="18" charset="0"/>
                <a:cs typeface="Times New Roman" panose="02020603050405020304" pitchFamily="18" charset="0"/>
              </a:rPr>
              <a:t> 2022</a:t>
            </a:r>
            <a:br>
              <a:rPr lang="en-US" sz="4000" b="1" dirty="0">
                <a:solidFill>
                  <a:schemeClr val="tx1"/>
                </a:solidFill>
                <a:latin typeface="Times New Roman" panose="02020603050405020304" pitchFamily="18" charset="0"/>
                <a:cs typeface="Times New Roman" panose="02020603050405020304" pitchFamily="18" charset="0"/>
              </a:rPr>
            </a:br>
            <a:br>
              <a:rPr lang="en-US" sz="4000" b="1" dirty="0">
                <a:solidFill>
                  <a:schemeClr val="tx1"/>
                </a:solidFill>
                <a:latin typeface="Times New Roman" panose="02020603050405020304" pitchFamily="18" charset="0"/>
                <a:cs typeface="Times New Roman" panose="02020603050405020304" pitchFamily="18" charset="0"/>
              </a:rPr>
            </a:br>
            <a:br>
              <a:rPr lang="en-US" sz="4000" b="1" dirty="0">
                <a:solidFill>
                  <a:schemeClr val="tx1"/>
                </a:solidFill>
                <a:latin typeface="Times New Roman" panose="02020603050405020304" pitchFamily="18" charset="0"/>
                <a:cs typeface="Times New Roman" panose="02020603050405020304" pitchFamily="18" charset="0"/>
              </a:rPr>
            </a:br>
            <a:endParaRPr lang="en-ID" sz="4000" dirty="0">
              <a:solidFill>
                <a:schemeClr val="tx1"/>
              </a:solidFill>
            </a:endParaRPr>
          </a:p>
        </p:txBody>
      </p:sp>
    </p:spTree>
    <p:extLst>
      <p:ext uri="{BB962C8B-B14F-4D97-AF65-F5344CB8AC3E}">
        <p14:creationId xmlns:p14="http://schemas.microsoft.com/office/powerpoint/2010/main" val="3426235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0F8F-B1C9-0797-5970-B0D44F2D85F4}"/>
              </a:ext>
            </a:extLst>
          </p:cNvPr>
          <p:cNvSpPr>
            <a:spLocks noGrp="1"/>
          </p:cNvSpPr>
          <p:nvPr>
            <p:ph type="title"/>
          </p:nvPr>
        </p:nvSpPr>
        <p:spPr>
          <a:xfrm>
            <a:off x="677333" y="493486"/>
            <a:ext cx="10992153" cy="5907314"/>
          </a:xfrm>
        </p:spPr>
        <p:txBody>
          <a:bodyPr>
            <a:noAutofit/>
          </a:bodyPr>
          <a:lstStyle/>
          <a:p>
            <a:pPr algn="l"/>
            <a:r>
              <a:rPr lang="en-ID" sz="2000" b="1" i="0" dirty="0">
                <a:solidFill>
                  <a:srgbClr val="555555"/>
                </a:solidFill>
                <a:effectLst/>
                <a:latin typeface="Times New Roman" panose="02020603050405020304" pitchFamily="18" charset="0"/>
                <a:cs typeface="Times New Roman" panose="02020603050405020304" pitchFamily="18" charset="0"/>
              </a:rPr>
              <a:t>3. Unsupervised Learning</a:t>
            </a:r>
            <a:br>
              <a:rPr lang="en-ID" sz="2000" b="1" i="0" dirty="0">
                <a:solidFill>
                  <a:srgbClr val="555555"/>
                </a:solidFill>
                <a:effectLst/>
                <a:latin typeface="Times New Roman" panose="02020603050405020304" pitchFamily="18" charset="0"/>
                <a:cs typeface="Times New Roman" panose="02020603050405020304" pitchFamily="18" charset="0"/>
              </a:rPr>
            </a:br>
            <a:r>
              <a:rPr lang="en-ID" sz="2000" b="0" i="0" dirty="0">
                <a:solidFill>
                  <a:srgbClr val="555555"/>
                </a:solidFill>
                <a:effectLst/>
                <a:latin typeface="Times New Roman" panose="02020603050405020304" pitchFamily="18" charset="0"/>
                <a:cs typeface="Times New Roman" panose="02020603050405020304" pitchFamily="18" charset="0"/>
              </a:rPr>
              <a:t>Teknik </a:t>
            </a:r>
            <a:r>
              <a:rPr lang="en-ID" sz="2000" b="0" i="1" dirty="0">
                <a:solidFill>
                  <a:srgbClr val="555555"/>
                </a:solidFill>
                <a:effectLst/>
                <a:latin typeface="Times New Roman" panose="02020603050405020304" pitchFamily="18" charset="0"/>
                <a:cs typeface="Times New Roman" panose="02020603050405020304" pitchFamily="18" charset="0"/>
              </a:rPr>
              <a:t>unsupervised learning</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merupakan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teknik</a:t>
            </a:r>
            <a:r>
              <a:rPr lang="en-ID" sz="2000" b="0" i="0" dirty="0">
                <a:solidFill>
                  <a:srgbClr val="555555"/>
                </a:solidFill>
                <a:effectLst/>
                <a:latin typeface="Times New Roman" panose="02020603050405020304" pitchFamily="18" charset="0"/>
                <a:cs typeface="Times New Roman" panose="02020603050405020304" pitchFamily="18" charset="0"/>
              </a:rPr>
              <a:t> yang </a:t>
            </a:r>
            <a:r>
              <a:rPr lang="en-ID" sz="2000" b="0" i="0" dirty="0" err="1">
                <a:solidFill>
                  <a:srgbClr val="555555"/>
                </a:solidFill>
                <a:effectLst/>
                <a:latin typeface="Times New Roman" panose="02020603050405020304" pitchFamily="18" charset="0"/>
                <a:cs typeface="Times New Roman" panose="02020603050405020304" pitchFamily="18" charset="0"/>
              </a:rPr>
              <a:t>bisa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kamu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terapkan</a:t>
            </a:r>
            <a:r>
              <a:rPr lang="en-ID" sz="2000" b="0" i="0" dirty="0">
                <a:solidFill>
                  <a:srgbClr val="555555"/>
                </a:solidFill>
                <a:effectLst/>
                <a:latin typeface="Times New Roman" panose="02020603050405020304" pitchFamily="18" charset="0"/>
                <a:cs typeface="Times New Roman" panose="02020603050405020304" pitchFamily="18" charset="0"/>
              </a:rPr>
              <a:t> pada </a:t>
            </a:r>
            <a:r>
              <a:rPr lang="en-ID" sz="2000" b="0" i="1" dirty="0">
                <a:solidFill>
                  <a:srgbClr val="555555"/>
                </a:solidFill>
                <a:effectLst/>
                <a:latin typeface="Times New Roman" panose="02020603050405020304" pitchFamily="18" charset="0"/>
                <a:cs typeface="Times New Roman" panose="02020603050405020304" pitchFamily="18" charset="0"/>
              </a:rPr>
              <a:t>machine learning</a:t>
            </a:r>
            <a:r>
              <a:rPr lang="en-ID" sz="2000" b="0" i="0" dirty="0">
                <a:solidFill>
                  <a:srgbClr val="555555"/>
                </a:solidFill>
                <a:effectLst/>
                <a:latin typeface="Times New Roman" panose="02020603050405020304" pitchFamily="18" charset="0"/>
                <a:cs typeface="Times New Roman" panose="02020603050405020304" pitchFamily="18" charset="0"/>
              </a:rPr>
              <a:t> yang </a:t>
            </a:r>
            <a:r>
              <a:rPr lang="en-ID" sz="2000" b="0" i="0" dirty="0" err="1">
                <a:solidFill>
                  <a:srgbClr val="555555"/>
                </a:solidFill>
                <a:effectLst/>
                <a:latin typeface="Times New Roman" panose="02020603050405020304" pitchFamily="18" charset="0"/>
                <a:cs typeface="Times New Roman" panose="02020603050405020304" pitchFamily="18" charset="0"/>
              </a:rPr>
              <a:t>digunakan</a:t>
            </a:r>
            <a:r>
              <a:rPr lang="en-ID" sz="2000" b="0" i="0" dirty="0">
                <a:solidFill>
                  <a:srgbClr val="555555"/>
                </a:solidFill>
                <a:effectLst/>
                <a:latin typeface="Times New Roman" panose="02020603050405020304" pitchFamily="18" charset="0"/>
                <a:cs typeface="Times New Roman" panose="02020603050405020304" pitchFamily="18" charset="0"/>
              </a:rPr>
              <a:t> pada data yang </a:t>
            </a:r>
            <a:r>
              <a:rPr lang="en-ID" sz="2000" b="0" i="0" dirty="0" err="1">
                <a:solidFill>
                  <a:srgbClr val="555555"/>
                </a:solidFill>
                <a:effectLst/>
                <a:latin typeface="Times New Roman" panose="02020603050405020304" pitchFamily="18" charset="0"/>
                <a:cs typeface="Times New Roman" panose="02020603050405020304" pitchFamily="18" charset="0"/>
              </a:rPr>
              <a:t>tidak</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memiliki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informasi</a:t>
            </a:r>
            <a:r>
              <a:rPr lang="en-ID" sz="2000" b="0" i="0" dirty="0">
                <a:solidFill>
                  <a:srgbClr val="555555"/>
                </a:solidFill>
                <a:effectLst/>
                <a:latin typeface="Times New Roman" panose="02020603050405020304" pitchFamily="18" charset="0"/>
                <a:cs typeface="Times New Roman" panose="02020603050405020304" pitchFamily="18" charset="0"/>
              </a:rPr>
              <a:t> yang </a:t>
            </a:r>
            <a:r>
              <a:rPr lang="en-ID" sz="2000" b="0" i="0" dirty="0" err="1">
                <a:solidFill>
                  <a:srgbClr val="555555"/>
                </a:solidFill>
                <a:effectLst/>
                <a:latin typeface="Times New Roman" panose="02020603050405020304" pitchFamily="18" charset="0"/>
                <a:cs typeface="Times New Roman" panose="02020603050405020304" pitchFamily="18" charset="0"/>
              </a:rPr>
              <a:t>bisa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diterapkan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secara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langsung</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Diharapkan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teknik</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ini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dapat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membantu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menemukan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struktur</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atau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pola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tersembunyi</a:t>
            </a:r>
            <a:r>
              <a:rPr lang="en-ID" sz="2000" b="0" i="0" dirty="0">
                <a:solidFill>
                  <a:srgbClr val="555555"/>
                </a:solidFill>
                <a:effectLst/>
                <a:latin typeface="Times New Roman" panose="02020603050405020304" pitchFamily="18" charset="0"/>
                <a:cs typeface="Times New Roman" panose="02020603050405020304" pitchFamily="18" charset="0"/>
              </a:rPr>
              <a:t> pada data yang </a:t>
            </a:r>
            <a:r>
              <a:rPr lang="en-ID" sz="2000" b="0" i="0" dirty="0" err="1">
                <a:solidFill>
                  <a:srgbClr val="555555"/>
                </a:solidFill>
                <a:effectLst/>
                <a:latin typeface="Times New Roman" panose="02020603050405020304" pitchFamily="18" charset="0"/>
                <a:cs typeface="Times New Roman" panose="02020603050405020304" pitchFamily="18" charset="0"/>
              </a:rPr>
              <a:t>tidak</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memiliki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Sedikit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berbeda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dengan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1" dirty="0">
                <a:solidFill>
                  <a:srgbClr val="555555"/>
                </a:solidFill>
                <a:effectLst/>
                <a:latin typeface="Times New Roman" panose="02020603050405020304" pitchFamily="18" charset="0"/>
                <a:cs typeface="Times New Roman" panose="02020603050405020304" pitchFamily="18" charset="0"/>
              </a:rPr>
              <a:t>supervised learning</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kamu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tidak</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memiliki</a:t>
            </a:r>
            <a:r>
              <a:rPr lang="en-ID" sz="2000" b="0" i="0" dirty="0">
                <a:solidFill>
                  <a:srgbClr val="555555"/>
                </a:solidFill>
                <a:effectLst/>
                <a:latin typeface="Times New Roman" panose="02020603050405020304" pitchFamily="18" charset="0"/>
                <a:cs typeface="Times New Roman" panose="02020603050405020304" pitchFamily="18" charset="0"/>
              </a:rPr>
              <a:t> data </a:t>
            </a:r>
            <a:r>
              <a:rPr lang="en-ID" sz="2000" b="0" i="0" dirty="0" err="1">
                <a:solidFill>
                  <a:srgbClr val="555555"/>
                </a:solidFill>
                <a:effectLst/>
                <a:latin typeface="Times New Roman" panose="02020603050405020304" pitchFamily="18" charset="0"/>
                <a:cs typeface="Times New Roman" panose="02020603050405020304" pitchFamily="18" charset="0"/>
              </a:rPr>
              <a:t>apapun</a:t>
            </a:r>
            <a:r>
              <a:rPr lang="en-ID" sz="2000" b="0" i="0" dirty="0">
                <a:solidFill>
                  <a:srgbClr val="555555"/>
                </a:solidFill>
                <a:effectLst/>
                <a:latin typeface="Times New Roman" panose="02020603050405020304" pitchFamily="18" charset="0"/>
                <a:cs typeface="Times New Roman" panose="02020603050405020304" pitchFamily="18" charset="0"/>
              </a:rPr>
              <a:t> yang </a:t>
            </a:r>
            <a:r>
              <a:rPr lang="en-ID" sz="2000" b="0" i="0" dirty="0" err="1">
                <a:solidFill>
                  <a:srgbClr val="555555"/>
                </a:solidFill>
                <a:effectLst/>
                <a:latin typeface="Times New Roman" panose="02020603050405020304" pitchFamily="18" charset="0"/>
                <a:cs typeface="Times New Roman" panose="02020603050405020304" pitchFamily="18" charset="0"/>
              </a:rPr>
              <a:t>akan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dijadikan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acuan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sebelumnya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Misalkan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kamu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belum</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pernah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sekalipun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membeli</a:t>
            </a:r>
            <a:r>
              <a:rPr lang="en-ID" sz="2000" b="0" i="0" dirty="0">
                <a:solidFill>
                  <a:srgbClr val="555555"/>
                </a:solidFill>
                <a:effectLst/>
                <a:latin typeface="Times New Roman" panose="02020603050405020304" pitchFamily="18" charset="0"/>
                <a:cs typeface="Times New Roman" panose="02020603050405020304" pitchFamily="18" charset="0"/>
              </a:rPr>
              <a:t> film </a:t>
            </a:r>
            <a:r>
              <a:rPr lang="en-ID" sz="2000" b="0" i="0" dirty="0" err="1">
                <a:solidFill>
                  <a:srgbClr val="555555"/>
                </a:solidFill>
                <a:effectLst/>
                <a:latin typeface="Times New Roman" panose="02020603050405020304" pitchFamily="18" charset="0"/>
                <a:cs typeface="Times New Roman" panose="02020603050405020304" pitchFamily="18" charset="0"/>
              </a:rPr>
              <a:t>sama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sekali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akan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tetapi</a:t>
            </a:r>
            <a:r>
              <a:rPr lang="en-ID" sz="2000" b="0" i="0" dirty="0">
                <a:solidFill>
                  <a:srgbClr val="555555"/>
                </a:solidFill>
                <a:effectLst/>
                <a:latin typeface="Times New Roman" panose="02020603050405020304" pitchFamily="18" charset="0"/>
                <a:cs typeface="Times New Roman" panose="02020603050405020304" pitchFamily="18" charset="0"/>
              </a:rPr>
              <a:t> pada </a:t>
            </a:r>
            <a:r>
              <a:rPr lang="en-ID" sz="2000" b="0" i="0" dirty="0" err="1">
                <a:solidFill>
                  <a:srgbClr val="555555"/>
                </a:solidFill>
                <a:effectLst/>
                <a:latin typeface="Times New Roman" panose="02020603050405020304" pitchFamily="18" charset="0"/>
                <a:cs typeface="Times New Roman" panose="02020603050405020304" pitchFamily="18" charset="0"/>
              </a:rPr>
              <a:t>suatu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waktu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kamu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membeli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sejumlah</a:t>
            </a:r>
            <a:r>
              <a:rPr lang="en-ID" sz="2000" b="0" i="0" dirty="0">
                <a:solidFill>
                  <a:srgbClr val="555555"/>
                </a:solidFill>
                <a:effectLst/>
                <a:latin typeface="Times New Roman" panose="02020603050405020304" pitchFamily="18" charset="0"/>
                <a:cs typeface="Times New Roman" panose="02020603050405020304" pitchFamily="18" charset="0"/>
              </a:rPr>
              <a:t> film dan </a:t>
            </a:r>
            <a:r>
              <a:rPr lang="en-ID" sz="2000" b="0" i="0" dirty="0" err="1">
                <a:solidFill>
                  <a:srgbClr val="555555"/>
                </a:solidFill>
                <a:effectLst/>
                <a:latin typeface="Times New Roman" panose="02020603050405020304" pitchFamily="18" charset="0"/>
                <a:cs typeface="Times New Roman" panose="02020603050405020304" pitchFamily="18" charset="0"/>
              </a:rPr>
              <a:t>ingin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membaginya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ke</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dalam</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beberapa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kategori</a:t>
            </a:r>
            <a:r>
              <a:rPr lang="en-ID" sz="2000" b="0" i="0" dirty="0">
                <a:solidFill>
                  <a:srgbClr val="555555"/>
                </a:solidFill>
                <a:effectLst/>
                <a:latin typeface="Times New Roman" panose="02020603050405020304" pitchFamily="18" charset="0"/>
                <a:cs typeface="Times New Roman" panose="02020603050405020304" pitchFamily="18" charset="0"/>
              </a:rPr>
              <a:t> agar </a:t>
            </a:r>
            <a:r>
              <a:rPr lang="en-ID" sz="2000" b="0" i="0" dirty="0" err="1">
                <a:solidFill>
                  <a:srgbClr val="555555"/>
                </a:solidFill>
                <a:effectLst/>
                <a:latin typeface="Times New Roman" panose="02020603050405020304" pitchFamily="18" charset="0"/>
                <a:cs typeface="Times New Roman" panose="02020603050405020304" pitchFamily="18" charset="0"/>
              </a:rPr>
              <a:t>mudah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untuk</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ditemukan.Tentunya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kamu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akan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mengidentifikasi</a:t>
            </a:r>
            <a:r>
              <a:rPr lang="en-ID" sz="2000" b="0" i="0" dirty="0">
                <a:solidFill>
                  <a:srgbClr val="555555"/>
                </a:solidFill>
                <a:effectLst/>
                <a:latin typeface="Times New Roman" panose="02020603050405020304" pitchFamily="18" charset="0"/>
                <a:cs typeface="Times New Roman" panose="02020603050405020304" pitchFamily="18" charset="0"/>
              </a:rPr>
              <a:t> film-film mana </a:t>
            </a:r>
            <a:r>
              <a:rPr lang="en-ID" sz="2000" b="0" i="0" dirty="0" err="1">
                <a:solidFill>
                  <a:srgbClr val="555555"/>
                </a:solidFill>
                <a:effectLst/>
                <a:latin typeface="Times New Roman" panose="02020603050405020304" pitchFamily="18" charset="0"/>
                <a:cs typeface="Times New Roman" panose="02020603050405020304" pitchFamily="18" charset="0"/>
              </a:rPr>
              <a:t>saja</a:t>
            </a:r>
            <a:r>
              <a:rPr lang="en-ID" sz="2000" b="0" i="0" dirty="0">
                <a:solidFill>
                  <a:srgbClr val="555555"/>
                </a:solidFill>
                <a:effectLst/>
                <a:latin typeface="Times New Roman" panose="02020603050405020304" pitchFamily="18" charset="0"/>
                <a:cs typeface="Times New Roman" panose="02020603050405020304" pitchFamily="18" charset="0"/>
              </a:rPr>
              <a:t> yang </a:t>
            </a:r>
            <a:r>
              <a:rPr lang="en-ID" sz="2000" b="0" i="0" dirty="0" err="1">
                <a:solidFill>
                  <a:srgbClr val="555555"/>
                </a:solidFill>
                <a:effectLst/>
                <a:latin typeface="Times New Roman" panose="02020603050405020304" pitchFamily="18" charset="0"/>
                <a:cs typeface="Times New Roman" panose="02020603050405020304" pitchFamily="18" charset="0"/>
              </a:rPr>
              <a:t>mirip</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Dalam</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hal</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ini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misalkan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kamu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mengidentifikasi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berdasarkan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dari</a:t>
            </a:r>
            <a:r>
              <a:rPr lang="en-ID" sz="2000" b="0" i="0" dirty="0">
                <a:solidFill>
                  <a:srgbClr val="555555"/>
                </a:solidFill>
                <a:effectLst/>
                <a:latin typeface="Times New Roman" panose="02020603050405020304" pitchFamily="18" charset="0"/>
                <a:cs typeface="Times New Roman" panose="02020603050405020304" pitchFamily="18" charset="0"/>
              </a:rPr>
              <a:t> genre film. </a:t>
            </a:r>
            <a:r>
              <a:rPr lang="en-ID" sz="2000" b="0" i="0" dirty="0" err="1">
                <a:solidFill>
                  <a:srgbClr val="555555"/>
                </a:solidFill>
                <a:effectLst/>
                <a:latin typeface="Times New Roman" panose="02020603050405020304" pitchFamily="18" charset="0"/>
                <a:cs typeface="Times New Roman" panose="02020603050405020304" pitchFamily="18" charset="0"/>
              </a:rPr>
              <a:t>Misalnya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kamu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mempunyai</a:t>
            </a:r>
            <a:r>
              <a:rPr lang="en-ID" sz="2000" b="0" i="0" dirty="0">
                <a:solidFill>
                  <a:srgbClr val="555555"/>
                </a:solidFill>
                <a:effectLst/>
                <a:latin typeface="Times New Roman" panose="02020603050405020304" pitchFamily="18" charset="0"/>
                <a:cs typeface="Times New Roman" panose="02020603050405020304" pitchFamily="18" charset="0"/>
              </a:rPr>
              <a:t> film the Conjuring, </a:t>
            </a:r>
            <a:r>
              <a:rPr lang="en-ID" sz="2000" b="0" i="0" dirty="0" err="1">
                <a:solidFill>
                  <a:srgbClr val="555555"/>
                </a:solidFill>
                <a:effectLst/>
                <a:latin typeface="Times New Roman" panose="02020603050405020304" pitchFamily="18" charset="0"/>
                <a:cs typeface="Times New Roman" panose="02020603050405020304" pitchFamily="18" charset="0"/>
              </a:rPr>
              <a:t>maka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kamu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akan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menyimpan</a:t>
            </a:r>
            <a:r>
              <a:rPr lang="en-ID" sz="2000" b="0" i="0" dirty="0">
                <a:solidFill>
                  <a:srgbClr val="555555"/>
                </a:solidFill>
                <a:effectLst/>
                <a:latin typeface="Times New Roman" panose="02020603050405020304" pitchFamily="18" charset="0"/>
                <a:cs typeface="Times New Roman" panose="02020603050405020304" pitchFamily="18" charset="0"/>
              </a:rPr>
              <a:t> film The Conjuring </a:t>
            </a:r>
            <a:r>
              <a:rPr lang="en-ID" sz="2000" b="0" i="0" dirty="0" err="1">
                <a:solidFill>
                  <a:srgbClr val="555555"/>
                </a:solidFill>
                <a:effectLst/>
                <a:latin typeface="Times New Roman" panose="02020603050405020304" pitchFamily="18" charset="0"/>
                <a:cs typeface="Times New Roman" panose="02020603050405020304" pitchFamily="18" charset="0"/>
              </a:rPr>
              <a:t>tersebut</a:t>
            </a:r>
            <a:r>
              <a:rPr lang="en-ID" sz="2000" b="0" i="0" dirty="0">
                <a:solidFill>
                  <a:srgbClr val="555555"/>
                </a:solidFill>
                <a:effectLst/>
                <a:latin typeface="Times New Roman" panose="02020603050405020304" pitchFamily="18" charset="0"/>
                <a:cs typeface="Times New Roman" panose="02020603050405020304" pitchFamily="18" charset="0"/>
              </a:rPr>
              <a:t> pada </a:t>
            </a:r>
            <a:r>
              <a:rPr lang="en-ID" sz="2000" b="0" i="0" dirty="0" err="1">
                <a:solidFill>
                  <a:srgbClr val="555555"/>
                </a:solidFill>
                <a:effectLst/>
                <a:latin typeface="Times New Roman" panose="02020603050405020304" pitchFamily="18" charset="0"/>
                <a:cs typeface="Times New Roman" panose="02020603050405020304" pitchFamily="18" charset="0"/>
              </a:rPr>
              <a:t>kategori</a:t>
            </a:r>
            <a:r>
              <a:rPr lang="en-ID" sz="2000" b="0" i="0" dirty="0">
                <a:solidFill>
                  <a:srgbClr val="555555"/>
                </a:solidFill>
                <a:effectLst/>
                <a:latin typeface="Times New Roman" panose="02020603050405020304" pitchFamily="18" charset="0"/>
                <a:cs typeface="Times New Roman" panose="02020603050405020304" pitchFamily="18" charset="0"/>
              </a:rPr>
              <a:t> film horror.</a:t>
            </a:r>
            <a:br>
              <a:rPr lang="en-ID" sz="2000" b="0" i="0" dirty="0">
                <a:solidFill>
                  <a:srgbClr val="555555"/>
                </a:solidFill>
                <a:effectLst/>
                <a:latin typeface="Times New Roman" panose="02020603050405020304" pitchFamily="18" charset="0"/>
                <a:cs typeface="Times New Roman" panose="02020603050405020304" pitchFamily="18" charset="0"/>
              </a:rPr>
            </a:br>
            <a:br>
              <a:rPr lang="en-ID" sz="2000" b="0" i="0" dirty="0">
                <a:solidFill>
                  <a:srgbClr val="555555"/>
                </a:solidFill>
                <a:effectLst/>
                <a:latin typeface="Times New Roman" panose="02020603050405020304" pitchFamily="18" charset="0"/>
                <a:cs typeface="Times New Roman" panose="02020603050405020304" pitchFamily="18" charset="0"/>
              </a:rPr>
            </a:br>
            <a:r>
              <a:rPr lang="en-ID" sz="2000" b="1" dirty="0">
                <a:solidFill>
                  <a:srgbClr val="555555"/>
                </a:solidFill>
                <a:effectLst/>
                <a:latin typeface="Times New Roman" panose="02020603050405020304" pitchFamily="18" charset="0"/>
                <a:cs typeface="Times New Roman" panose="02020603050405020304" pitchFamily="18" charset="0"/>
              </a:rPr>
              <a:t>Natural language processing</a:t>
            </a:r>
            <a:br>
              <a:rPr lang="en-ID" sz="2000" b="0" i="0" dirty="0">
                <a:solidFill>
                  <a:srgbClr val="555555"/>
                </a:solidFill>
                <a:effectLst/>
                <a:latin typeface="Times New Roman" panose="02020603050405020304" pitchFamily="18" charset="0"/>
                <a:cs typeface="Times New Roman" panose="02020603050405020304" pitchFamily="18" charset="0"/>
              </a:rPr>
            </a:br>
            <a:r>
              <a:rPr lang="en-ID" sz="2000" b="0" i="0" dirty="0">
                <a:solidFill>
                  <a:srgbClr val="333333"/>
                </a:solidFill>
                <a:effectLst/>
                <a:latin typeface="Times New Roman" panose="02020603050405020304" pitchFamily="18" charset="0"/>
                <a:cs typeface="Times New Roman" panose="02020603050405020304" pitchFamily="18" charset="0"/>
              </a:rPr>
              <a:t>NLP </a:t>
            </a:r>
            <a:r>
              <a:rPr lang="en-ID" sz="2000" b="0" i="0" dirty="0" err="1">
                <a:solidFill>
                  <a:srgbClr val="333333"/>
                </a:solidFill>
                <a:effectLst/>
                <a:latin typeface="Times New Roman" panose="02020603050405020304" pitchFamily="18" charset="0"/>
                <a:cs typeface="Times New Roman" panose="02020603050405020304" pitchFamily="18" charset="0"/>
              </a:rPr>
              <a:t>adalah</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kemampuan</a:t>
            </a:r>
            <a:r>
              <a:rPr lang="en-ID" sz="2000" b="0" i="0" dirty="0">
                <a:solidFill>
                  <a:srgbClr val="333333"/>
                </a:solidFill>
                <a:effectLst/>
                <a:latin typeface="Times New Roman" panose="02020603050405020304" pitchFamily="18" charset="0"/>
                <a:cs typeface="Times New Roman" panose="02020603050405020304" pitchFamily="18" charset="0"/>
              </a:rPr>
              <a:t> program </a:t>
            </a:r>
            <a:r>
              <a:rPr lang="en-ID" sz="2000" b="0" i="0" dirty="0" err="1">
                <a:solidFill>
                  <a:srgbClr val="333333"/>
                </a:solidFill>
                <a:effectLst/>
                <a:latin typeface="Times New Roman" panose="02020603050405020304" pitchFamily="18" charset="0"/>
                <a:cs typeface="Times New Roman" panose="02020603050405020304" pitchFamily="18" charset="0"/>
              </a:rPr>
              <a:t>komputer</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untuk</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memahami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bahasa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manusia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seperti</a:t>
            </a:r>
            <a:r>
              <a:rPr lang="en-ID" sz="2000" b="0" i="0" dirty="0">
                <a:solidFill>
                  <a:srgbClr val="333333"/>
                </a:solidFill>
                <a:effectLst/>
                <a:latin typeface="Times New Roman" panose="02020603050405020304" pitchFamily="18" charset="0"/>
                <a:cs typeface="Times New Roman" panose="02020603050405020304" pitchFamily="18" charset="0"/>
              </a:rPr>
              <a:t> yang </a:t>
            </a:r>
            <a:r>
              <a:rPr lang="en-ID" sz="2000" b="0" i="0" dirty="0" err="1">
                <a:solidFill>
                  <a:srgbClr val="333333"/>
                </a:solidFill>
                <a:effectLst/>
                <a:latin typeface="Times New Roman" panose="02020603050405020304" pitchFamily="18" charset="0"/>
                <a:cs typeface="Times New Roman" panose="02020603050405020304" pitchFamily="18" charset="0"/>
              </a:rPr>
              <a:t>diucapkan</a:t>
            </a:r>
            <a:r>
              <a:rPr lang="en-ID" sz="2000" b="0" i="0" dirty="0">
                <a:solidFill>
                  <a:srgbClr val="333333"/>
                </a:solidFill>
                <a:effectLst/>
                <a:latin typeface="Times New Roman" panose="02020603050405020304" pitchFamily="18" charset="0"/>
                <a:cs typeface="Times New Roman" panose="02020603050405020304" pitchFamily="18" charset="0"/>
              </a:rPr>
              <a:t> dan </a:t>
            </a:r>
            <a:r>
              <a:rPr lang="en-ID" sz="2000" b="0" i="0" dirty="0" err="1">
                <a:solidFill>
                  <a:srgbClr val="333333"/>
                </a:solidFill>
                <a:effectLst/>
                <a:latin typeface="Times New Roman" panose="02020603050405020304" pitchFamily="18" charset="0"/>
                <a:cs typeface="Times New Roman" panose="02020603050405020304" pitchFamily="18" charset="0"/>
              </a:rPr>
              <a:t>ditulis</a:t>
            </a:r>
            <a:r>
              <a:rPr lang="en-ID" sz="2000" b="0" i="0" dirty="0">
                <a:solidFill>
                  <a:srgbClr val="333333"/>
                </a:solidFill>
                <a:effectLst/>
                <a:latin typeface="Times New Roman" panose="02020603050405020304" pitchFamily="18" charset="0"/>
                <a:cs typeface="Times New Roman" panose="02020603050405020304" pitchFamily="18" charset="0"/>
              </a:rPr>
              <a:t> - </a:t>
            </a:r>
            <a:r>
              <a:rPr lang="en-ID" sz="2000" b="0" i="0" dirty="0" err="1">
                <a:solidFill>
                  <a:srgbClr val="333333"/>
                </a:solidFill>
                <a:effectLst/>
                <a:latin typeface="Times New Roman" panose="02020603050405020304" pitchFamily="18" charset="0"/>
                <a:cs typeface="Times New Roman" panose="02020603050405020304" pitchFamily="18" charset="0"/>
              </a:rPr>
              <a:t>disebut</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sebagai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bahasa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alami</a:t>
            </a:r>
            <a:r>
              <a:rPr lang="en-ID" sz="2000" b="0" i="0" dirty="0">
                <a:solidFill>
                  <a:srgbClr val="333333"/>
                </a:solidFill>
                <a:effectLst/>
                <a:latin typeface="Times New Roman" panose="02020603050405020304" pitchFamily="18" charset="0"/>
                <a:cs typeface="Times New Roman" panose="02020603050405020304" pitchFamily="18" charset="0"/>
              </a:rPr>
              <a:t>.</a:t>
            </a:r>
            <a:br>
              <a:rPr lang="en-ID" sz="2000" b="0" i="0" dirty="0">
                <a:solidFill>
                  <a:srgbClr val="333333"/>
                </a:solidFill>
                <a:effectLst/>
                <a:latin typeface="Times New Roman" panose="02020603050405020304" pitchFamily="18" charset="0"/>
                <a:cs typeface="Times New Roman" panose="02020603050405020304" pitchFamily="18" charset="0"/>
              </a:rPr>
            </a:br>
            <a:r>
              <a:rPr lang="en-ID" sz="2000" b="0" i="0" dirty="0">
                <a:solidFill>
                  <a:srgbClr val="333333"/>
                </a:solidFill>
                <a:effectLst/>
                <a:latin typeface="Times New Roman" panose="02020603050405020304" pitchFamily="18" charset="0"/>
                <a:cs typeface="Times New Roman" panose="02020603050405020304" pitchFamily="18" charset="0"/>
              </a:rPr>
              <a:t>NLP </a:t>
            </a:r>
            <a:r>
              <a:rPr lang="en-ID" sz="2000" b="0" i="0" dirty="0" err="1">
                <a:solidFill>
                  <a:srgbClr val="333333"/>
                </a:solidFill>
                <a:effectLst/>
                <a:latin typeface="Times New Roman" panose="02020603050405020304" pitchFamily="18" charset="0"/>
                <a:cs typeface="Times New Roman" panose="02020603050405020304" pitchFamily="18" charset="0"/>
              </a:rPr>
              <a:t>menggabungkan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linguistik</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komputasi</a:t>
            </a:r>
            <a:r>
              <a:rPr lang="en-ID" sz="2000" b="0" i="0" dirty="0">
                <a:solidFill>
                  <a:srgbClr val="333333"/>
                </a:solidFill>
                <a:effectLst/>
                <a:latin typeface="Times New Roman" panose="02020603050405020304" pitchFamily="18" charset="0"/>
                <a:cs typeface="Times New Roman" panose="02020603050405020304" pitchFamily="18" charset="0"/>
              </a:rPr>
              <a:t> - </a:t>
            </a:r>
            <a:r>
              <a:rPr lang="en-ID" sz="2000" b="0" i="0" dirty="0" err="1">
                <a:solidFill>
                  <a:srgbClr val="333333"/>
                </a:solidFill>
                <a:effectLst/>
                <a:latin typeface="Times New Roman" panose="02020603050405020304" pitchFamily="18" charset="0"/>
                <a:cs typeface="Times New Roman" panose="02020603050405020304" pitchFamily="18" charset="0"/>
              </a:rPr>
              <a:t>pemodelan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bahasa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manusia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berbasis</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aturan</a:t>
            </a:r>
            <a:r>
              <a:rPr lang="en-ID" sz="2000" b="0" i="0" dirty="0">
                <a:solidFill>
                  <a:srgbClr val="333333"/>
                </a:solidFill>
                <a:effectLst/>
                <a:latin typeface="Times New Roman" panose="02020603050405020304" pitchFamily="18" charset="0"/>
                <a:cs typeface="Times New Roman" panose="02020603050405020304" pitchFamily="18" charset="0"/>
              </a:rPr>
              <a:t> - </a:t>
            </a:r>
            <a:r>
              <a:rPr lang="en-ID" sz="2000" b="0" i="0" dirty="0" err="1">
                <a:solidFill>
                  <a:srgbClr val="333333"/>
                </a:solidFill>
                <a:effectLst/>
                <a:latin typeface="Times New Roman" panose="02020603050405020304" pitchFamily="18" charset="0"/>
                <a:cs typeface="Times New Roman" panose="02020603050405020304" pitchFamily="18" charset="0"/>
              </a:rPr>
              <a:t>dengan</a:t>
            </a:r>
            <a:r>
              <a:rPr lang="en-ID" sz="2000" b="0" i="0" dirty="0">
                <a:solidFill>
                  <a:srgbClr val="333333"/>
                </a:solidFill>
                <a:effectLst/>
                <a:latin typeface="Times New Roman" panose="02020603050405020304" pitchFamily="18" charset="0"/>
                <a:cs typeface="Times New Roman" panose="02020603050405020304" pitchFamily="18" charset="0"/>
              </a:rPr>
              <a:t> model </a:t>
            </a:r>
            <a:r>
              <a:rPr lang="en-ID" sz="2000" b="0" i="0" dirty="0" err="1">
                <a:solidFill>
                  <a:srgbClr val="333333"/>
                </a:solidFill>
                <a:effectLst/>
                <a:latin typeface="Times New Roman" panose="02020603050405020304" pitchFamily="18" charset="0"/>
                <a:cs typeface="Times New Roman" panose="02020603050405020304" pitchFamily="18" charset="0"/>
              </a:rPr>
              <a:t>statistik</a:t>
            </a:r>
            <a:r>
              <a:rPr lang="en-ID" sz="2000" b="0" i="0" dirty="0">
                <a:solidFill>
                  <a:srgbClr val="333333"/>
                </a:solidFill>
                <a:effectLst/>
                <a:latin typeface="Times New Roman" panose="02020603050405020304" pitchFamily="18" charset="0"/>
                <a:cs typeface="Times New Roman" panose="02020603050405020304" pitchFamily="18" charset="0"/>
              </a:rPr>
              <a:t>, machine learning (</a:t>
            </a:r>
            <a:r>
              <a:rPr lang="en-ID" sz="2000" b="0" i="0" dirty="0" err="1">
                <a:solidFill>
                  <a:srgbClr val="333333"/>
                </a:solidFill>
                <a:effectLst/>
                <a:latin typeface="Times New Roman" panose="02020603050405020304" pitchFamily="18" charset="0"/>
                <a:cs typeface="Times New Roman" panose="02020603050405020304" pitchFamily="18" charset="0"/>
              </a:rPr>
              <a:t>pembelajaran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mesin</a:t>
            </a:r>
            <a:r>
              <a:rPr lang="en-ID" sz="2000" b="0" i="0" dirty="0">
                <a:solidFill>
                  <a:srgbClr val="333333"/>
                </a:solidFill>
                <a:effectLst/>
                <a:latin typeface="Times New Roman" panose="02020603050405020304" pitchFamily="18" charset="0"/>
                <a:cs typeface="Times New Roman" panose="02020603050405020304" pitchFamily="18" charset="0"/>
              </a:rPr>
              <a:t>), dan deep learning (</a:t>
            </a:r>
            <a:r>
              <a:rPr lang="en-ID" sz="2000" b="0" i="0" dirty="0" err="1">
                <a:solidFill>
                  <a:srgbClr val="333333"/>
                </a:solidFill>
                <a:effectLst/>
                <a:latin typeface="Times New Roman" panose="02020603050405020304" pitchFamily="18" charset="0"/>
                <a:cs typeface="Times New Roman" panose="02020603050405020304" pitchFamily="18" charset="0"/>
              </a:rPr>
              <a:t>pembelajaran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mendalam</a:t>
            </a:r>
            <a:r>
              <a:rPr lang="en-ID" sz="2000" b="0" i="0" dirty="0">
                <a:solidFill>
                  <a:srgbClr val="333333"/>
                </a:solidFill>
                <a:effectLst/>
                <a:latin typeface="Times New Roman" panose="02020603050405020304" pitchFamily="18" charset="0"/>
                <a:cs typeface="Times New Roman" panose="02020603050405020304" pitchFamily="18" charset="0"/>
              </a:rPr>
              <a:t>).</a:t>
            </a:r>
            <a:br>
              <a:rPr lang="en-ID" sz="2000" b="0" i="0" dirty="0">
                <a:solidFill>
                  <a:srgbClr val="333333"/>
                </a:solidFill>
                <a:effectLst/>
                <a:latin typeface="Times New Roman" panose="02020603050405020304" pitchFamily="18" charset="0"/>
                <a:cs typeface="Times New Roman" panose="02020603050405020304" pitchFamily="18" charset="0"/>
              </a:rPr>
            </a:br>
            <a:r>
              <a:rPr lang="en-ID" sz="2000" i="0" dirty="0" err="1">
                <a:solidFill>
                  <a:srgbClr val="333333"/>
                </a:solidFill>
                <a:effectLst/>
                <a:latin typeface="Times New Roman" panose="02020603050405020304" pitchFamily="18" charset="0"/>
                <a:cs typeface="Times New Roman" panose="02020603050405020304" pitchFamily="18" charset="0"/>
              </a:rPr>
              <a:t>Contoh</a:t>
            </a:r>
            <a:r>
              <a:rPr lang="en-ID" sz="2000" i="0" dirty="0">
                <a:solidFill>
                  <a:srgbClr val="333333"/>
                </a:solidFill>
                <a:effectLst/>
                <a:latin typeface="Times New Roman" panose="02020603050405020304" pitchFamily="18" charset="0"/>
                <a:cs typeface="Times New Roman" panose="02020603050405020304" pitchFamily="18" charset="0"/>
              </a:rPr>
              <a:t> </a:t>
            </a:r>
            <a:r>
              <a:rPr lang="en-ID" sz="2000" i="0" dirty="0" err="1">
                <a:solidFill>
                  <a:srgbClr val="333333"/>
                </a:solidFill>
                <a:effectLst/>
                <a:latin typeface="Times New Roman" panose="02020603050405020304" pitchFamily="18" charset="0"/>
                <a:cs typeface="Times New Roman" panose="02020603050405020304" pitchFamily="18" charset="0"/>
              </a:rPr>
              <a:t>Penggunaan</a:t>
            </a:r>
            <a:r>
              <a:rPr lang="en-ID" sz="2000" i="0" dirty="0">
                <a:solidFill>
                  <a:srgbClr val="333333"/>
                </a:solidFill>
                <a:effectLst/>
                <a:latin typeface="Times New Roman" panose="02020603050405020304" pitchFamily="18" charset="0"/>
                <a:cs typeface="Times New Roman" panose="02020603050405020304" pitchFamily="18" charset="0"/>
              </a:rPr>
              <a:t> Natural Language Processing pada</a:t>
            </a:r>
            <a:br>
              <a:rPr lang="en-ID" sz="2000" i="0" dirty="0">
                <a:solidFill>
                  <a:srgbClr val="333333"/>
                </a:solidFill>
                <a:effectLst/>
                <a:latin typeface="Times New Roman" panose="02020603050405020304" pitchFamily="18" charset="0"/>
                <a:cs typeface="Times New Roman" panose="02020603050405020304" pitchFamily="18" charset="0"/>
              </a:rPr>
            </a:br>
            <a:r>
              <a:rPr lang="en-ID" sz="2000" i="0" dirty="0" err="1">
                <a:solidFill>
                  <a:srgbClr val="333333"/>
                </a:solidFill>
                <a:effectLst/>
                <a:latin typeface="Times New Roman" panose="02020603050405020304" pitchFamily="18" charset="0"/>
                <a:cs typeface="Times New Roman" panose="02020603050405020304" pitchFamily="18" charset="0"/>
              </a:rPr>
              <a:t>Perangkat</a:t>
            </a:r>
            <a:r>
              <a:rPr lang="en-ID" sz="2000" i="0" dirty="0">
                <a:solidFill>
                  <a:srgbClr val="333333"/>
                </a:solidFill>
                <a:effectLst/>
                <a:latin typeface="Times New Roman" panose="02020603050405020304" pitchFamily="18" charset="0"/>
                <a:cs typeface="Times New Roman" panose="02020603050405020304" pitchFamily="18" charset="0"/>
              </a:rPr>
              <a:t> Smart Home</a:t>
            </a:r>
            <a:r>
              <a:rPr lang="en-ID" sz="2000" dirty="0">
                <a:solidFill>
                  <a:srgbClr val="333333"/>
                </a:solidFill>
                <a:latin typeface="Times New Roman" panose="02020603050405020304" pitchFamily="18" charset="0"/>
                <a:cs typeface="Times New Roman" panose="02020603050405020304" pitchFamily="18" charset="0"/>
              </a:rPr>
              <a:t>, </a:t>
            </a:r>
            <a:r>
              <a:rPr lang="en-ID" sz="2000" i="0" dirty="0">
                <a:solidFill>
                  <a:srgbClr val="333333"/>
                </a:solidFill>
                <a:effectLst/>
                <a:latin typeface="Times New Roman" panose="02020603050405020304" pitchFamily="18" charset="0"/>
                <a:cs typeface="Times New Roman" panose="02020603050405020304" pitchFamily="18" charset="0"/>
              </a:rPr>
              <a:t>Chatbot, </a:t>
            </a:r>
            <a:r>
              <a:rPr lang="en-ID" sz="2000" i="0" dirty="0" err="1">
                <a:solidFill>
                  <a:srgbClr val="333333"/>
                </a:solidFill>
                <a:effectLst/>
                <a:latin typeface="Times New Roman" panose="02020603050405020304" pitchFamily="18" charset="0"/>
                <a:cs typeface="Times New Roman" panose="02020603050405020304" pitchFamily="18" charset="0"/>
              </a:rPr>
              <a:t>Mesin</a:t>
            </a:r>
            <a:r>
              <a:rPr lang="en-ID" sz="2000" i="0" dirty="0">
                <a:solidFill>
                  <a:srgbClr val="333333"/>
                </a:solidFill>
                <a:effectLst/>
                <a:latin typeface="Times New Roman" panose="02020603050405020304" pitchFamily="18" charset="0"/>
                <a:cs typeface="Times New Roman" panose="02020603050405020304" pitchFamily="18" charset="0"/>
              </a:rPr>
              <a:t> </a:t>
            </a:r>
            <a:r>
              <a:rPr lang="en-ID" sz="2000" i="0" dirty="0" err="1">
                <a:solidFill>
                  <a:srgbClr val="333333"/>
                </a:solidFill>
                <a:effectLst/>
                <a:latin typeface="Times New Roman" panose="02020603050405020304" pitchFamily="18" charset="0"/>
                <a:cs typeface="Times New Roman" panose="02020603050405020304" pitchFamily="18" charset="0"/>
              </a:rPr>
              <a:t>Pencari</a:t>
            </a:r>
            <a:r>
              <a:rPr lang="en-ID" sz="2000" dirty="0">
                <a:solidFill>
                  <a:srgbClr val="555555"/>
                </a:solidFill>
                <a:latin typeface="Times New Roman" panose="02020603050405020304" pitchFamily="18" charset="0"/>
                <a:cs typeface="Times New Roman" panose="02020603050405020304" pitchFamily="18" charset="0"/>
              </a:rPr>
              <a:t>, </a:t>
            </a:r>
            <a:r>
              <a:rPr lang="en-ID" sz="2000" i="0" dirty="0">
                <a:solidFill>
                  <a:srgbClr val="333333"/>
                </a:solidFill>
                <a:effectLst/>
                <a:latin typeface="Times New Roman" panose="02020603050405020304" pitchFamily="18" charset="0"/>
                <a:cs typeface="Times New Roman" panose="02020603050405020304" pitchFamily="18" charset="0"/>
              </a:rPr>
              <a:t>Alat </a:t>
            </a:r>
            <a:r>
              <a:rPr lang="en-ID" sz="2000" i="0" dirty="0" err="1">
                <a:solidFill>
                  <a:srgbClr val="333333"/>
                </a:solidFill>
                <a:effectLst/>
                <a:latin typeface="Times New Roman" panose="02020603050405020304" pitchFamily="18" charset="0"/>
                <a:cs typeface="Times New Roman" panose="02020603050405020304" pitchFamily="18" charset="0"/>
              </a:rPr>
              <a:t>Terjemahan</a:t>
            </a:r>
            <a:r>
              <a:rPr lang="en-ID" sz="2000" dirty="0">
                <a:solidFill>
                  <a:srgbClr val="333333"/>
                </a:solidFill>
                <a:latin typeface="Times New Roman" panose="02020603050405020304" pitchFamily="18" charset="0"/>
                <a:cs typeface="Times New Roman" panose="02020603050405020304" pitchFamily="18" charset="0"/>
              </a:rPr>
              <a:t>, </a:t>
            </a:r>
            <a:r>
              <a:rPr lang="it-IT" sz="2000" i="0" dirty="0">
                <a:solidFill>
                  <a:srgbClr val="333333"/>
                </a:solidFill>
                <a:effectLst/>
                <a:latin typeface="Times New Roman" panose="02020603050405020304" pitchFamily="18" charset="0"/>
                <a:cs typeface="Times New Roman" panose="02020603050405020304" pitchFamily="18" charset="0"/>
              </a:rPr>
              <a:t>Filter Pesan Spam di Email</a:t>
            </a:r>
            <a:r>
              <a:rPr lang="en-ID" sz="2000" dirty="0">
                <a:solidFill>
                  <a:srgbClr val="333333"/>
                </a:solidFill>
                <a:latin typeface="Times New Roman" panose="02020603050405020304" pitchFamily="18" charset="0"/>
                <a:cs typeface="Times New Roman" panose="02020603050405020304" pitchFamily="18" charset="0"/>
              </a:rPr>
              <a:t>, </a:t>
            </a:r>
            <a:r>
              <a:rPr lang="en-ID" sz="2000" i="0" dirty="0" err="1">
                <a:solidFill>
                  <a:srgbClr val="333333"/>
                </a:solidFill>
                <a:effectLst/>
                <a:latin typeface="Times New Roman" panose="02020603050405020304" pitchFamily="18" charset="0"/>
                <a:cs typeface="Times New Roman" panose="02020603050405020304" pitchFamily="18" charset="0"/>
              </a:rPr>
              <a:t>Pemantauan</a:t>
            </a:r>
            <a:r>
              <a:rPr lang="en-ID" sz="2000" i="0" dirty="0">
                <a:solidFill>
                  <a:srgbClr val="333333"/>
                </a:solidFill>
                <a:effectLst/>
                <a:latin typeface="Times New Roman" panose="02020603050405020304" pitchFamily="18" charset="0"/>
                <a:cs typeface="Times New Roman" panose="02020603050405020304" pitchFamily="18" charset="0"/>
              </a:rPr>
              <a:t> Media Sosial</a:t>
            </a:r>
            <a:r>
              <a:rPr lang="en-ID" sz="2000" dirty="0">
                <a:solidFill>
                  <a:srgbClr val="333333"/>
                </a:solidFill>
                <a:latin typeface="Times New Roman" panose="02020603050405020304" pitchFamily="18" charset="0"/>
                <a:cs typeface="Times New Roman" panose="02020603050405020304" pitchFamily="18" charset="0"/>
              </a:rPr>
              <a:t>, </a:t>
            </a:r>
            <a:r>
              <a:rPr lang="en-ID" sz="2000" i="0" dirty="0" err="1">
                <a:solidFill>
                  <a:srgbClr val="333333"/>
                </a:solidFill>
                <a:effectLst/>
                <a:latin typeface="Times New Roman" panose="02020603050405020304" pitchFamily="18" charset="0"/>
                <a:cs typeface="Times New Roman" panose="02020603050405020304" pitchFamily="18" charset="0"/>
              </a:rPr>
              <a:t>Perawatan</a:t>
            </a:r>
            <a:r>
              <a:rPr lang="en-ID" sz="2000" i="0" dirty="0">
                <a:solidFill>
                  <a:srgbClr val="333333"/>
                </a:solidFill>
                <a:effectLst/>
                <a:latin typeface="Times New Roman" panose="02020603050405020304" pitchFamily="18" charset="0"/>
                <a:cs typeface="Times New Roman" panose="02020603050405020304" pitchFamily="18" charset="0"/>
              </a:rPr>
              <a:t> </a:t>
            </a:r>
            <a:r>
              <a:rPr lang="en-ID" sz="2000" i="0" dirty="0" err="1">
                <a:solidFill>
                  <a:srgbClr val="333333"/>
                </a:solidFill>
                <a:effectLst/>
                <a:latin typeface="Times New Roman" panose="02020603050405020304" pitchFamily="18" charset="0"/>
                <a:cs typeface="Times New Roman" panose="02020603050405020304" pitchFamily="18" charset="0"/>
              </a:rPr>
              <a:t>Pesawat</a:t>
            </a:r>
            <a:r>
              <a:rPr lang="en-ID" sz="2000" dirty="0">
                <a:solidFill>
                  <a:srgbClr val="333333"/>
                </a:solidFill>
                <a:latin typeface="Times New Roman" panose="02020603050405020304" pitchFamily="18" charset="0"/>
                <a:cs typeface="Times New Roman" panose="02020603050405020304" pitchFamily="18" charset="0"/>
              </a:rPr>
              <a:t>, </a:t>
            </a:r>
            <a:r>
              <a:rPr lang="it-IT" sz="2000" i="0" dirty="0">
                <a:solidFill>
                  <a:srgbClr val="333333"/>
                </a:solidFill>
                <a:effectLst/>
                <a:latin typeface="Times New Roman" panose="02020603050405020304" pitchFamily="18" charset="0"/>
                <a:cs typeface="Times New Roman" panose="02020603050405020304" pitchFamily="18" charset="0"/>
              </a:rPr>
              <a:t>Memperlancar Informasi Pasien di Rumah Sakit</a:t>
            </a:r>
            <a:br>
              <a:rPr lang="en-ID" sz="2000" i="0" dirty="0">
                <a:solidFill>
                  <a:srgbClr val="555555"/>
                </a:solidFill>
                <a:effectLst/>
                <a:latin typeface="Times New Roman" panose="02020603050405020304" pitchFamily="18" charset="0"/>
                <a:cs typeface="Times New Roman" panose="02020603050405020304" pitchFamily="18" charset="0"/>
              </a:rPr>
            </a:br>
            <a:endParaRPr lang="en-ID"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5941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0F8F-B1C9-0797-5970-B0D44F2D85F4}"/>
              </a:ext>
            </a:extLst>
          </p:cNvPr>
          <p:cNvSpPr>
            <a:spLocks noGrp="1"/>
          </p:cNvSpPr>
          <p:nvPr>
            <p:ph type="title"/>
          </p:nvPr>
        </p:nvSpPr>
        <p:spPr>
          <a:xfrm>
            <a:off x="677333" y="304801"/>
            <a:ext cx="10992153" cy="6357256"/>
          </a:xfrm>
        </p:spPr>
        <p:txBody>
          <a:bodyPr>
            <a:noAutofit/>
          </a:bodyPr>
          <a:lstStyle/>
          <a:p>
            <a:pPr algn="l"/>
            <a:r>
              <a:rPr lang="en-ID" sz="2000" b="1" dirty="0">
                <a:solidFill>
                  <a:srgbClr val="555555"/>
                </a:solidFill>
                <a:latin typeface="Times New Roman" panose="02020603050405020304" pitchFamily="18" charset="0"/>
                <a:cs typeface="Times New Roman" panose="02020603050405020304" pitchFamily="18" charset="0"/>
              </a:rPr>
              <a:t>E</a:t>
            </a:r>
            <a:r>
              <a:rPr lang="en-ID" sz="2000" b="1" dirty="0">
                <a:solidFill>
                  <a:srgbClr val="555555"/>
                </a:solidFill>
                <a:effectLst/>
                <a:latin typeface="Times New Roman" panose="02020603050405020304" pitchFamily="18" charset="0"/>
                <a:cs typeface="Times New Roman" panose="02020603050405020304" pitchFamily="18" charset="0"/>
              </a:rPr>
              <a:t>xpert system</a:t>
            </a:r>
            <a:br>
              <a:rPr lang="en-ID" sz="2000" b="1" dirty="0">
                <a:solidFill>
                  <a:srgbClr val="555555"/>
                </a:solidFill>
                <a:effectLst/>
                <a:latin typeface="Times New Roman" panose="02020603050405020304" pitchFamily="18" charset="0"/>
                <a:cs typeface="Times New Roman" panose="02020603050405020304" pitchFamily="18" charset="0"/>
              </a:rPr>
            </a:br>
            <a:r>
              <a:rPr lang="en-ID" sz="2000" b="1" i="0" dirty="0" err="1">
                <a:solidFill>
                  <a:srgbClr val="475261"/>
                </a:solidFill>
                <a:effectLst/>
                <a:latin typeface="Times New Roman" panose="02020603050405020304" pitchFamily="18" charset="0"/>
                <a:cs typeface="Times New Roman" panose="02020603050405020304" pitchFamily="18" charset="0"/>
              </a:rPr>
              <a:t>Sistem</a:t>
            </a:r>
            <a:r>
              <a:rPr lang="en-ID" sz="2000" b="1" i="0" dirty="0">
                <a:solidFill>
                  <a:srgbClr val="475261"/>
                </a:solidFill>
                <a:effectLst/>
                <a:latin typeface="Times New Roman" panose="02020603050405020304" pitchFamily="18" charset="0"/>
                <a:cs typeface="Times New Roman" panose="02020603050405020304" pitchFamily="18" charset="0"/>
              </a:rPr>
              <a:t> </a:t>
            </a:r>
            <a:r>
              <a:rPr lang="en-ID" sz="2000" b="1" i="0" dirty="0" err="1">
                <a:solidFill>
                  <a:srgbClr val="475261"/>
                </a:solidFill>
                <a:effectLst/>
                <a:latin typeface="Times New Roman" panose="02020603050405020304" pitchFamily="18" charset="0"/>
                <a:cs typeface="Times New Roman" panose="02020603050405020304" pitchFamily="18" charset="0"/>
              </a:rPr>
              <a:t>pakar</a:t>
            </a:r>
            <a:r>
              <a:rPr lang="en-ID" sz="2000" b="1" i="0" dirty="0">
                <a:solidFill>
                  <a:srgbClr val="475261"/>
                </a:solidFill>
                <a:effectLst/>
                <a:latin typeface="Times New Roman" panose="02020603050405020304" pitchFamily="18" charset="0"/>
                <a:cs typeface="Times New Roman" panose="02020603050405020304" pitchFamily="18" charset="0"/>
              </a:rPr>
              <a:t> </a:t>
            </a:r>
            <a:r>
              <a:rPr lang="en-ID" sz="2000" b="1" i="0" dirty="0" err="1">
                <a:solidFill>
                  <a:srgbClr val="475261"/>
                </a:solidFill>
                <a:effectLst/>
                <a:latin typeface="Times New Roman" panose="02020603050405020304" pitchFamily="18" charset="0"/>
                <a:cs typeface="Times New Roman" panose="02020603050405020304" pitchFamily="18" charset="0"/>
              </a:rPr>
              <a:t>adalah</a:t>
            </a:r>
            <a:r>
              <a:rPr lang="en-ID" sz="2000" b="1" i="0" dirty="0">
                <a:solidFill>
                  <a:srgbClr val="475261"/>
                </a:solidFill>
                <a:effectLst/>
                <a:latin typeface="Times New Roman" panose="02020603050405020304" pitchFamily="18" charset="0"/>
                <a:cs typeface="Times New Roman" panose="02020603050405020304" pitchFamily="18" charset="0"/>
              </a:rPr>
              <a:t> </a:t>
            </a:r>
            <a:r>
              <a:rPr lang="en-ID" sz="2000" b="1" i="0" dirty="0" err="1">
                <a:solidFill>
                  <a:srgbClr val="475261"/>
                </a:solidFill>
                <a:effectLst/>
                <a:latin typeface="Times New Roman" panose="02020603050405020304" pitchFamily="18" charset="0"/>
                <a:cs typeface="Times New Roman" panose="02020603050405020304" pitchFamily="18" charset="0"/>
              </a:rPr>
              <a:t>suatu</a:t>
            </a:r>
            <a:r>
              <a:rPr lang="en-ID" sz="2000" b="1" i="0" dirty="0">
                <a:solidFill>
                  <a:srgbClr val="475261"/>
                </a:solidFill>
                <a:effectLst/>
                <a:latin typeface="Times New Roman" panose="02020603050405020304" pitchFamily="18" charset="0"/>
                <a:cs typeface="Times New Roman" panose="02020603050405020304" pitchFamily="18" charset="0"/>
              </a:rPr>
              <a:t> program </a:t>
            </a:r>
            <a:r>
              <a:rPr lang="en-ID" sz="2000" b="1" i="0" dirty="0" err="1">
                <a:solidFill>
                  <a:srgbClr val="475261"/>
                </a:solidFill>
                <a:effectLst/>
                <a:latin typeface="Times New Roman" panose="02020603050405020304" pitchFamily="18" charset="0"/>
                <a:cs typeface="Times New Roman" panose="02020603050405020304" pitchFamily="18" charset="0"/>
              </a:rPr>
              <a:t>komputer</a:t>
            </a:r>
            <a:r>
              <a:rPr lang="en-ID" sz="2000" b="1" i="0" dirty="0">
                <a:solidFill>
                  <a:srgbClr val="475261"/>
                </a:solidFill>
                <a:effectLst/>
                <a:latin typeface="Times New Roman" panose="02020603050405020304" pitchFamily="18" charset="0"/>
                <a:cs typeface="Times New Roman" panose="02020603050405020304" pitchFamily="18" charset="0"/>
              </a:rPr>
              <a:t> </a:t>
            </a:r>
            <a:r>
              <a:rPr lang="en-ID" sz="2000" b="1" i="0" dirty="0" err="1">
                <a:solidFill>
                  <a:srgbClr val="475261"/>
                </a:solidFill>
                <a:effectLst/>
                <a:latin typeface="Times New Roman" panose="02020603050405020304" pitchFamily="18" charset="0"/>
                <a:cs typeface="Times New Roman" panose="02020603050405020304" pitchFamily="18" charset="0"/>
              </a:rPr>
              <a:t>atau</a:t>
            </a:r>
            <a:r>
              <a:rPr lang="en-ID" sz="2000" b="1" i="0" dirty="0">
                <a:solidFill>
                  <a:srgbClr val="475261"/>
                </a:solidFill>
                <a:effectLst/>
                <a:latin typeface="Times New Roman" panose="02020603050405020304" pitchFamily="18" charset="0"/>
                <a:cs typeface="Times New Roman" panose="02020603050405020304" pitchFamily="18" charset="0"/>
              </a:rPr>
              <a:t> </a:t>
            </a:r>
            <a:r>
              <a:rPr lang="en-ID" sz="2000" b="1" i="0" dirty="0" err="1">
                <a:solidFill>
                  <a:srgbClr val="475261"/>
                </a:solidFill>
                <a:effectLst/>
                <a:latin typeface="Times New Roman" panose="02020603050405020304" pitchFamily="18" charset="0"/>
                <a:cs typeface="Times New Roman" panose="02020603050405020304" pitchFamily="18" charset="0"/>
              </a:rPr>
              <a:t>sistem</a:t>
            </a:r>
            <a:r>
              <a:rPr lang="en-ID" sz="2000" b="1" i="0" dirty="0">
                <a:solidFill>
                  <a:srgbClr val="475261"/>
                </a:solidFill>
                <a:effectLst/>
                <a:latin typeface="Times New Roman" panose="02020603050405020304" pitchFamily="18" charset="0"/>
                <a:cs typeface="Times New Roman" panose="02020603050405020304" pitchFamily="18" charset="0"/>
              </a:rPr>
              <a:t> </a:t>
            </a:r>
            <a:r>
              <a:rPr lang="en-ID" sz="2000" b="1" i="0" dirty="0" err="1">
                <a:solidFill>
                  <a:srgbClr val="475261"/>
                </a:solidFill>
                <a:effectLst/>
                <a:latin typeface="Times New Roman" panose="02020603050405020304" pitchFamily="18" charset="0"/>
                <a:cs typeface="Times New Roman" panose="02020603050405020304" pitchFamily="18" charset="0"/>
              </a:rPr>
              <a:t>informasi</a:t>
            </a:r>
            <a:r>
              <a:rPr lang="en-ID" sz="2000" b="1" i="0" dirty="0">
                <a:solidFill>
                  <a:srgbClr val="475261"/>
                </a:solidFill>
                <a:effectLst/>
                <a:latin typeface="Times New Roman" panose="02020603050405020304" pitchFamily="18" charset="0"/>
                <a:cs typeface="Times New Roman" panose="02020603050405020304" pitchFamily="18" charset="0"/>
              </a:rPr>
              <a:t> yang </a:t>
            </a:r>
            <a:r>
              <a:rPr lang="en-ID" sz="2000" b="1" i="0" dirty="0" err="1">
                <a:solidFill>
                  <a:srgbClr val="475261"/>
                </a:solidFill>
                <a:effectLst/>
                <a:latin typeface="Times New Roman" panose="02020603050405020304" pitchFamily="18" charset="0"/>
                <a:cs typeface="Times New Roman" panose="02020603050405020304" pitchFamily="18" charset="0"/>
              </a:rPr>
              <a:t>mengandung</a:t>
            </a:r>
            <a:r>
              <a:rPr lang="en-ID" sz="2000" b="1" i="0" dirty="0">
                <a:solidFill>
                  <a:srgbClr val="475261"/>
                </a:solidFill>
                <a:effectLst/>
                <a:latin typeface="Times New Roman" panose="02020603050405020304" pitchFamily="18" charset="0"/>
                <a:cs typeface="Times New Roman" panose="02020603050405020304" pitchFamily="18" charset="0"/>
              </a:rPr>
              <a:t> </a:t>
            </a:r>
            <a:r>
              <a:rPr lang="en-ID" sz="2000" b="1" i="0" dirty="0" err="1">
                <a:solidFill>
                  <a:srgbClr val="475261"/>
                </a:solidFill>
                <a:effectLst/>
                <a:latin typeface="Times New Roman" panose="02020603050405020304" pitchFamily="18" charset="0"/>
                <a:cs typeface="Times New Roman" panose="02020603050405020304" pitchFamily="18" charset="0"/>
              </a:rPr>
              <a:t>beberapa</a:t>
            </a:r>
            <a:r>
              <a:rPr lang="en-ID" sz="2000" b="1" i="0" dirty="0">
                <a:solidFill>
                  <a:srgbClr val="475261"/>
                </a:solidFill>
                <a:effectLst/>
                <a:latin typeface="Times New Roman" panose="02020603050405020304" pitchFamily="18" charset="0"/>
                <a:cs typeface="Times New Roman" panose="02020603050405020304" pitchFamily="18" charset="0"/>
              </a:rPr>
              <a:t> </a:t>
            </a:r>
            <a:r>
              <a:rPr lang="en-ID" sz="2000" b="1" i="0" dirty="0" err="1">
                <a:solidFill>
                  <a:srgbClr val="475261"/>
                </a:solidFill>
                <a:effectLst/>
                <a:latin typeface="Times New Roman" panose="02020603050405020304" pitchFamily="18" charset="0"/>
                <a:cs typeface="Times New Roman" panose="02020603050405020304" pitchFamily="18" charset="0"/>
              </a:rPr>
              <a:t>pengetahuan</a:t>
            </a:r>
            <a:r>
              <a:rPr lang="en-ID" sz="2000" b="1" i="0" dirty="0">
                <a:solidFill>
                  <a:srgbClr val="475261"/>
                </a:solidFill>
                <a:effectLst/>
                <a:latin typeface="Times New Roman" panose="02020603050405020304" pitchFamily="18" charset="0"/>
                <a:cs typeface="Times New Roman" panose="02020603050405020304" pitchFamily="18" charset="0"/>
              </a:rPr>
              <a:t> </a:t>
            </a:r>
            <a:r>
              <a:rPr lang="en-ID" sz="2000" b="1" i="0" dirty="0" err="1">
                <a:solidFill>
                  <a:srgbClr val="475261"/>
                </a:solidFill>
                <a:effectLst/>
                <a:latin typeface="Times New Roman" panose="02020603050405020304" pitchFamily="18" charset="0"/>
                <a:cs typeface="Times New Roman" panose="02020603050405020304" pitchFamily="18" charset="0"/>
              </a:rPr>
              <a:t>dari</a:t>
            </a:r>
            <a:r>
              <a:rPr lang="en-ID" sz="2000" b="1" i="0" dirty="0">
                <a:solidFill>
                  <a:srgbClr val="475261"/>
                </a:solidFill>
                <a:effectLst/>
                <a:latin typeface="Times New Roman" panose="02020603050405020304" pitchFamily="18" charset="0"/>
                <a:cs typeface="Times New Roman" panose="02020603050405020304" pitchFamily="18" charset="0"/>
              </a:rPr>
              <a:t> </a:t>
            </a:r>
            <a:r>
              <a:rPr lang="en-ID" sz="2000" b="1" i="0" dirty="0" err="1">
                <a:solidFill>
                  <a:srgbClr val="475261"/>
                </a:solidFill>
                <a:effectLst/>
                <a:latin typeface="Times New Roman" panose="02020603050405020304" pitchFamily="18" charset="0"/>
                <a:cs typeface="Times New Roman" panose="02020603050405020304" pitchFamily="18" charset="0"/>
              </a:rPr>
              <a:t>satu</a:t>
            </a:r>
            <a:r>
              <a:rPr lang="en-ID" sz="2000" b="1" i="0" dirty="0">
                <a:solidFill>
                  <a:srgbClr val="475261"/>
                </a:solidFill>
                <a:effectLst/>
                <a:latin typeface="Times New Roman" panose="02020603050405020304" pitchFamily="18" charset="0"/>
                <a:cs typeface="Times New Roman" panose="02020603050405020304" pitchFamily="18" charset="0"/>
              </a:rPr>
              <a:t> </a:t>
            </a:r>
            <a:r>
              <a:rPr lang="en-ID" sz="2000" b="1" i="0" dirty="0" err="1">
                <a:solidFill>
                  <a:srgbClr val="475261"/>
                </a:solidFill>
                <a:effectLst/>
                <a:latin typeface="Times New Roman" panose="02020603050405020304" pitchFamily="18" charset="0"/>
                <a:cs typeface="Times New Roman" panose="02020603050405020304" pitchFamily="18" charset="0"/>
              </a:rPr>
              <a:t>atau</a:t>
            </a:r>
            <a:r>
              <a:rPr lang="en-ID" sz="2000" b="1" i="0" dirty="0">
                <a:solidFill>
                  <a:srgbClr val="475261"/>
                </a:solidFill>
                <a:effectLst/>
                <a:latin typeface="Times New Roman" panose="02020603050405020304" pitchFamily="18" charset="0"/>
                <a:cs typeface="Times New Roman" panose="02020603050405020304" pitchFamily="18" charset="0"/>
              </a:rPr>
              <a:t> </a:t>
            </a:r>
            <a:r>
              <a:rPr lang="en-ID" sz="2000" b="1" i="0" dirty="0" err="1">
                <a:solidFill>
                  <a:srgbClr val="475261"/>
                </a:solidFill>
                <a:effectLst/>
                <a:latin typeface="Times New Roman" panose="02020603050405020304" pitchFamily="18" charset="0"/>
                <a:cs typeface="Times New Roman" panose="02020603050405020304" pitchFamily="18" charset="0"/>
              </a:rPr>
              <a:t>lebih</a:t>
            </a:r>
            <a:r>
              <a:rPr lang="en-ID" sz="2000" b="1" i="0" dirty="0">
                <a:solidFill>
                  <a:srgbClr val="475261"/>
                </a:solidFill>
                <a:effectLst/>
                <a:latin typeface="Times New Roman" panose="02020603050405020304" pitchFamily="18" charset="0"/>
                <a:cs typeface="Times New Roman" panose="02020603050405020304" pitchFamily="18" charset="0"/>
              </a:rPr>
              <a:t> </a:t>
            </a:r>
            <a:r>
              <a:rPr lang="en-ID" sz="2000" b="1" i="0" dirty="0" err="1">
                <a:solidFill>
                  <a:srgbClr val="475261"/>
                </a:solidFill>
                <a:effectLst/>
                <a:latin typeface="Times New Roman" panose="02020603050405020304" pitchFamily="18" charset="0"/>
                <a:cs typeface="Times New Roman" panose="02020603050405020304" pitchFamily="18" charset="0"/>
              </a:rPr>
              <a:t>pakar</a:t>
            </a:r>
            <a:r>
              <a:rPr lang="en-ID" sz="2000" b="1" i="0" dirty="0">
                <a:solidFill>
                  <a:srgbClr val="475261"/>
                </a:solidFill>
                <a:effectLst/>
                <a:latin typeface="Times New Roman" panose="02020603050405020304" pitchFamily="18" charset="0"/>
                <a:cs typeface="Times New Roman" panose="02020603050405020304" pitchFamily="18" charset="0"/>
              </a:rPr>
              <a:t> </a:t>
            </a:r>
            <a:r>
              <a:rPr lang="en-ID" sz="2000" b="1" i="0" dirty="0" err="1">
                <a:solidFill>
                  <a:srgbClr val="475261"/>
                </a:solidFill>
                <a:effectLst/>
                <a:latin typeface="Times New Roman" panose="02020603050405020304" pitchFamily="18" charset="0"/>
                <a:cs typeface="Times New Roman" panose="02020603050405020304" pitchFamily="18" charset="0"/>
              </a:rPr>
              <a:t>manusia</a:t>
            </a:r>
            <a:r>
              <a:rPr lang="en-ID" sz="2000" b="1" i="0" dirty="0">
                <a:solidFill>
                  <a:srgbClr val="475261"/>
                </a:solidFill>
                <a:effectLst/>
                <a:latin typeface="Times New Roman" panose="02020603050405020304" pitchFamily="18" charset="0"/>
                <a:cs typeface="Times New Roman" panose="02020603050405020304" pitchFamily="18" charset="0"/>
              </a:rPr>
              <a:t> </a:t>
            </a:r>
            <a:r>
              <a:rPr lang="en-ID" sz="2000" b="1" i="0" dirty="0" err="1">
                <a:solidFill>
                  <a:srgbClr val="475261"/>
                </a:solidFill>
                <a:effectLst/>
                <a:latin typeface="Times New Roman" panose="02020603050405020304" pitchFamily="18" charset="0"/>
                <a:cs typeface="Times New Roman" panose="02020603050405020304" pitchFamily="18" charset="0"/>
              </a:rPr>
              <a:t>terkait</a:t>
            </a:r>
            <a:r>
              <a:rPr lang="en-ID" sz="2000" b="1" i="0" dirty="0">
                <a:solidFill>
                  <a:srgbClr val="475261"/>
                </a:solidFill>
                <a:effectLst/>
                <a:latin typeface="Times New Roman" panose="02020603050405020304" pitchFamily="18" charset="0"/>
                <a:cs typeface="Times New Roman" panose="02020603050405020304" pitchFamily="18" charset="0"/>
              </a:rPr>
              <a:t> </a:t>
            </a:r>
            <a:r>
              <a:rPr lang="en-ID" sz="2000" b="1" i="0" dirty="0" err="1">
                <a:solidFill>
                  <a:srgbClr val="475261"/>
                </a:solidFill>
                <a:effectLst/>
                <a:latin typeface="Times New Roman" panose="02020603050405020304" pitchFamily="18" charset="0"/>
                <a:cs typeface="Times New Roman" panose="02020603050405020304" pitchFamily="18" charset="0"/>
              </a:rPr>
              <a:t>suatu</a:t>
            </a:r>
            <a:r>
              <a:rPr lang="en-ID" sz="2000" b="1" i="0" dirty="0">
                <a:solidFill>
                  <a:srgbClr val="475261"/>
                </a:solidFill>
                <a:effectLst/>
                <a:latin typeface="Times New Roman" panose="02020603050405020304" pitchFamily="18" charset="0"/>
                <a:cs typeface="Times New Roman" panose="02020603050405020304" pitchFamily="18" charset="0"/>
              </a:rPr>
              <a:t> </a:t>
            </a:r>
            <a:r>
              <a:rPr lang="en-ID" sz="2000" b="1" i="0" dirty="0" err="1">
                <a:solidFill>
                  <a:srgbClr val="475261"/>
                </a:solidFill>
                <a:effectLst/>
                <a:latin typeface="Times New Roman" panose="02020603050405020304" pitchFamily="18" charset="0"/>
                <a:cs typeface="Times New Roman" panose="02020603050405020304" pitchFamily="18" charset="0"/>
              </a:rPr>
              <a:t>bidang</a:t>
            </a:r>
            <a:r>
              <a:rPr lang="en-ID" sz="2000" b="1" i="0" dirty="0">
                <a:solidFill>
                  <a:srgbClr val="475261"/>
                </a:solidFill>
                <a:effectLst/>
                <a:latin typeface="Times New Roman" panose="02020603050405020304" pitchFamily="18" charset="0"/>
                <a:cs typeface="Times New Roman" panose="02020603050405020304" pitchFamily="18" charset="0"/>
              </a:rPr>
              <a:t> yang </a:t>
            </a:r>
            <a:r>
              <a:rPr lang="en-ID" sz="2000" b="1" i="0" dirty="0" err="1">
                <a:solidFill>
                  <a:srgbClr val="475261"/>
                </a:solidFill>
                <a:effectLst/>
                <a:latin typeface="Times New Roman" panose="02020603050405020304" pitchFamily="18" charset="0"/>
                <a:cs typeface="Times New Roman" panose="02020603050405020304" pitchFamily="18" charset="0"/>
              </a:rPr>
              <a:t>cenderung</a:t>
            </a:r>
            <a:r>
              <a:rPr lang="en-ID" sz="2000" b="1" i="0" dirty="0">
                <a:solidFill>
                  <a:srgbClr val="475261"/>
                </a:solidFill>
                <a:effectLst/>
                <a:latin typeface="Times New Roman" panose="02020603050405020304" pitchFamily="18" charset="0"/>
                <a:cs typeface="Times New Roman" panose="02020603050405020304" pitchFamily="18" charset="0"/>
              </a:rPr>
              <a:t> </a:t>
            </a:r>
            <a:r>
              <a:rPr lang="en-ID" sz="2000" b="1" i="0" dirty="0" err="1">
                <a:solidFill>
                  <a:srgbClr val="475261"/>
                </a:solidFill>
                <a:effectLst/>
                <a:latin typeface="Times New Roman" panose="02020603050405020304" pitchFamily="18" charset="0"/>
                <a:cs typeface="Times New Roman" panose="02020603050405020304" pitchFamily="18" charset="0"/>
              </a:rPr>
              <a:t>spesifik.Pakar</a:t>
            </a:r>
            <a:r>
              <a:rPr lang="en-ID" sz="2000" b="1" i="0" dirty="0">
                <a:solidFill>
                  <a:srgbClr val="475261"/>
                </a:solidFill>
                <a:effectLst/>
                <a:latin typeface="Times New Roman" panose="02020603050405020304" pitchFamily="18" charset="0"/>
                <a:cs typeface="Times New Roman" panose="02020603050405020304" pitchFamily="18" charset="0"/>
              </a:rPr>
              <a:t> yang </a:t>
            </a:r>
            <a:r>
              <a:rPr lang="en-ID" sz="2000" b="1" i="0" dirty="0" err="1">
                <a:solidFill>
                  <a:srgbClr val="475261"/>
                </a:solidFill>
                <a:effectLst/>
                <a:latin typeface="Times New Roman" panose="02020603050405020304" pitchFamily="18" charset="0"/>
                <a:cs typeface="Times New Roman" panose="02020603050405020304" pitchFamily="18" charset="0"/>
              </a:rPr>
              <a:t>dimaksudkan</a:t>
            </a:r>
            <a:r>
              <a:rPr lang="en-ID" sz="2000" b="1" i="0" dirty="0">
                <a:solidFill>
                  <a:srgbClr val="475261"/>
                </a:solidFill>
                <a:effectLst/>
                <a:latin typeface="Times New Roman" panose="02020603050405020304" pitchFamily="18" charset="0"/>
                <a:cs typeface="Times New Roman" panose="02020603050405020304" pitchFamily="18" charset="0"/>
              </a:rPr>
              <a:t> </a:t>
            </a:r>
            <a:r>
              <a:rPr lang="en-ID" sz="2000" b="1" i="0" dirty="0" err="1">
                <a:solidFill>
                  <a:srgbClr val="475261"/>
                </a:solidFill>
                <a:effectLst/>
                <a:latin typeface="Times New Roman" panose="02020603050405020304" pitchFamily="18" charset="0"/>
                <a:cs typeface="Times New Roman" panose="02020603050405020304" pitchFamily="18" charset="0"/>
              </a:rPr>
              <a:t>merupakan</a:t>
            </a:r>
            <a:r>
              <a:rPr lang="en-ID" sz="2000" b="1" i="0" dirty="0">
                <a:solidFill>
                  <a:srgbClr val="475261"/>
                </a:solidFill>
                <a:effectLst/>
                <a:latin typeface="Times New Roman" panose="02020603050405020304" pitchFamily="18" charset="0"/>
                <a:cs typeface="Times New Roman" panose="02020603050405020304" pitchFamily="18" charset="0"/>
              </a:rPr>
              <a:t> </a:t>
            </a:r>
            <a:r>
              <a:rPr lang="en-ID" sz="2000" b="1" i="0" dirty="0" err="1">
                <a:solidFill>
                  <a:srgbClr val="475261"/>
                </a:solidFill>
                <a:effectLst/>
                <a:latin typeface="Times New Roman" panose="02020603050405020304" pitchFamily="18" charset="0"/>
                <a:cs typeface="Times New Roman" panose="02020603050405020304" pitchFamily="18" charset="0"/>
              </a:rPr>
              <a:t>seseorang</a:t>
            </a:r>
            <a:r>
              <a:rPr lang="en-ID" sz="2000" b="1" i="0" dirty="0">
                <a:solidFill>
                  <a:srgbClr val="475261"/>
                </a:solidFill>
                <a:effectLst/>
                <a:latin typeface="Times New Roman" panose="02020603050405020304" pitchFamily="18" charset="0"/>
                <a:cs typeface="Times New Roman" panose="02020603050405020304" pitchFamily="18" charset="0"/>
              </a:rPr>
              <a:t> yang </a:t>
            </a:r>
            <a:r>
              <a:rPr lang="en-ID" sz="2000" b="1" i="0" dirty="0" err="1">
                <a:solidFill>
                  <a:srgbClr val="475261"/>
                </a:solidFill>
                <a:effectLst/>
                <a:latin typeface="Times New Roman" panose="02020603050405020304" pitchFamily="18" charset="0"/>
                <a:cs typeface="Times New Roman" panose="02020603050405020304" pitchFamily="18" charset="0"/>
              </a:rPr>
              <a:t>memiliki</a:t>
            </a:r>
            <a:r>
              <a:rPr lang="en-ID" sz="2000" b="1" i="0" dirty="0">
                <a:solidFill>
                  <a:srgbClr val="475261"/>
                </a:solidFill>
                <a:effectLst/>
                <a:latin typeface="Times New Roman" panose="02020603050405020304" pitchFamily="18" charset="0"/>
                <a:cs typeface="Times New Roman" panose="02020603050405020304" pitchFamily="18" charset="0"/>
              </a:rPr>
              <a:t> </a:t>
            </a:r>
            <a:r>
              <a:rPr lang="en-ID" sz="2000" b="1" i="0" dirty="0" err="1">
                <a:solidFill>
                  <a:srgbClr val="475261"/>
                </a:solidFill>
                <a:effectLst/>
                <a:latin typeface="Times New Roman" panose="02020603050405020304" pitchFamily="18" charset="0"/>
                <a:cs typeface="Times New Roman" panose="02020603050405020304" pitchFamily="18" charset="0"/>
              </a:rPr>
              <a:t>keahlian</a:t>
            </a:r>
            <a:r>
              <a:rPr lang="en-ID" sz="2000" b="1" i="0" dirty="0">
                <a:solidFill>
                  <a:srgbClr val="475261"/>
                </a:solidFill>
                <a:effectLst/>
                <a:latin typeface="Times New Roman" panose="02020603050405020304" pitchFamily="18" charset="0"/>
                <a:cs typeface="Times New Roman" panose="02020603050405020304" pitchFamily="18" charset="0"/>
              </a:rPr>
              <a:t> </a:t>
            </a:r>
            <a:r>
              <a:rPr lang="en-ID" sz="2000" b="1" i="0" dirty="0" err="1">
                <a:solidFill>
                  <a:srgbClr val="475261"/>
                </a:solidFill>
                <a:effectLst/>
                <a:latin typeface="Times New Roman" panose="02020603050405020304" pitchFamily="18" charset="0"/>
                <a:cs typeface="Times New Roman" panose="02020603050405020304" pitchFamily="18" charset="0"/>
              </a:rPr>
              <a:t>khusus</a:t>
            </a:r>
            <a:r>
              <a:rPr lang="en-ID" sz="2000" b="1" i="0" dirty="0">
                <a:solidFill>
                  <a:srgbClr val="475261"/>
                </a:solidFill>
                <a:effectLst/>
                <a:latin typeface="Times New Roman" panose="02020603050405020304" pitchFamily="18" charset="0"/>
                <a:cs typeface="Times New Roman" panose="02020603050405020304" pitchFamily="18" charset="0"/>
              </a:rPr>
              <a:t> di </a:t>
            </a:r>
            <a:r>
              <a:rPr lang="en-ID" sz="2000" b="1" i="0" dirty="0" err="1">
                <a:solidFill>
                  <a:srgbClr val="475261"/>
                </a:solidFill>
                <a:effectLst/>
                <a:latin typeface="Times New Roman" panose="02020603050405020304" pitchFamily="18" charset="0"/>
                <a:cs typeface="Times New Roman" panose="02020603050405020304" pitchFamily="18" charset="0"/>
              </a:rPr>
              <a:t>bidangnya</a:t>
            </a:r>
            <a:r>
              <a:rPr lang="en-ID" sz="2000" b="1" i="0" dirty="0">
                <a:solidFill>
                  <a:srgbClr val="475261"/>
                </a:solidFill>
                <a:effectLst/>
                <a:latin typeface="Times New Roman" panose="02020603050405020304" pitchFamily="18" charset="0"/>
                <a:cs typeface="Times New Roman" panose="02020603050405020304" pitchFamily="18" charset="0"/>
              </a:rPr>
              <a:t>.</a:t>
            </a:r>
            <a:br>
              <a:rPr lang="en-ID" sz="2000" b="1" i="0" dirty="0">
                <a:solidFill>
                  <a:srgbClr val="475261"/>
                </a:solidFill>
                <a:effectLst/>
                <a:latin typeface="Times New Roman" panose="02020603050405020304" pitchFamily="18" charset="0"/>
                <a:cs typeface="Times New Roman" panose="02020603050405020304" pitchFamily="18" charset="0"/>
              </a:rPr>
            </a:br>
            <a:r>
              <a:rPr lang="en-ID" sz="2000" b="0" i="0" dirty="0" err="1">
                <a:solidFill>
                  <a:srgbClr val="475261"/>
                </a:solidFill>
                <a:effectLst/>
                <a:latin typeface="Times New Roman" panose="02020603050405020304" pitchFamily="18" charset="0"/>
                <a:cs typeface="Times New Roman" panose="02020603050405020304" pitchFamily="18" charset="0"/>
              </a:rPr>
              <a:t>Berikut</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ini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terdapat</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beberapa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tujuan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utama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dari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penggunaan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sistem</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pakar</a:t>
            </a:r>
            <a:r>
              <a:rPr lang="en-ID" sz="2000" b="0" i="0" dirty="0">
                <a:solidFill>
                  <a:srgbClr val="475261"/>
                </a:solidFill>
                <a:effectLst/>
                <a:latin typeface="Times New Roman" panose="02020603050405020304" pitchFamily="18" charset="0"/>
                <a:cs typeface="Times New Roman" panose="02020603050405020304" pitchFamily="18" charset="0"/>
              </a:rPr>
              <a:t> </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1" i="0" dirty="0">
                <a:solidFill>
                  <a:srgbClr val="475261"/>
                </a:solidFill>
                <a:effectLst/>
                <a:latin typeface="Times New Roman" panose="02020603050405020304" pitchFamily="18" charset="0"/>
                <a:cs typeface="Times New Roman" panose="02020603050405020304" pitchFamily="18" charset="0"/>
              </a:rPr>
              <a:t>1. </a:t>
            </a:r>
            <a:r>
              <a:rPr lang="en-ID" sz="2000" b="1" i="0" dirty="0" err="1">
                <a:solidFill>
                  <a:srgbClr val="475261"/>
                </a:solidFill>
                <a:effectLst/>
                <a:latin typeface="Times New Roman" panose="02020603050405020304" pitchFamily="18" charset="0"/>
                <a:cs typeface="Times New Roman" panose="02020603050405020304" pitchFamily="18" charset="0"/>
              </a:rPr>
              <a:t>Interpretasi</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0" i="1" dirty="0">
                <a:solidFill>
                  <a:srgbClr val="475261"/>
                </a:solidFill>
                <a:effectLst/>
                <a:latin typeface="Times New Roman" panose="02020603050405020304" pitchFamily="18" charset="0"/>
                <a:cs typeface="Times New Roman" panose="02020603050405020304" pitchFamily="18" charset="0"/>
              </a:rPr>
              <a:t>Expert system </a:t>
            </a:r>
            <a:r>
              <a:rPr lang="en-ID" sz="2000" b="0" i="0" dirty="0" err="1">
                <a:solidFill>
                  <a:srgbClr val="475261"/>
                </a:solidFill>
                <a:effectLst/>
                <a:latin typeface="Times New Roman" panose="02020603050405020304" pitchFamily="18" charset="0"/>
                <a:cs typeface="Times New Roman" panose="02020603050405020304" pitchFamily="18" charset="0"/>
              </a:rPr>
              <a:t>bertujuan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untuk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membuat</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sebuah</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kesimpulan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atau</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deskripsi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dari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sekumpulan</a:t>
            </a:r>
            <a:r>
              <a:rPr lang="en-ID" sz="2000" b="0" i="0" dirty="0">
                <a:solidFill>
                  <a:srgbClr val="475261"/>
                </a:solidFill>
                <a:effectLst/>
                <a:latin typeface="Times New Roman" panose="02020603050405020304" pitchFamily="18" charset="0"/>
                <a:cs typeface="Times New Roman" panose="02020603050405020304" pitchFamily="18" charset="0"/>
              </a:rPr>
              <a:t> data yang </a:t>
            </a:r>
            <a:r>
              <a:rPr lang="en-ID" sz="2000" b="0" i="0" dirty="0" err="1">
                <a:solidFill>
                  <a:srgbClr val="475261"/>
                </a:solidFill>
                <a:effectLst/>
                <a:latin typeface="Times New Roman" panose="02020603050405020304" pitchFamily="18" charset="0"/>
                <a:cs typeface="Times New Roman" panose="02020603050405020304" pitchFamily="18" charset="0"/>
              </a:rPr>
              <a:t>masih</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mentah</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1" dirty="0">
                <a:solidFill>
                  <a:srgbClr val="475261"/>
                </a:solidFill>
                <a:effectLst/>
                <a:latin typeface="Times New Roman" panose="02020603050405020304" pitchFamily="18" charset="0"/>
                <a:cs typeface="Times New Roman" panose="02020603050405020304" pitchFamily="18" charset="0"/>
              </a:rPr>
              <a:t>raw data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Pengambilan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keputusan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tersebut</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berdasarkan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hasil</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observasi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mulai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dari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analisis</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citra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pengenalan</a:t>
            </a:r>
            <a:r>
              <a:rPr lang="en-ID" sz="2000" b="0" i="0" dirty="0">
                <a:solidFill>
                  <a:srgbClr val="475261"/>
                </a:solidFill>
                <a:effectLst/>
                <a:latin typeface="Times New Roman" panose="02020603050405020304" pitchFamily="18" charset="0"/>
                <a:cs typeface="Times New Roman" panose="02020603050405020304" pitchFamily="18" charset="0"/>
              </a:rPr>
              <a:t> kata </a:t>
            </a:r>
            <a:r>
              <a:rPr lang="en-ID" sz="2000" b="0" i="0" dirty="0" err="1">
                <a:solidFill>
                  <a:srgbClr val="475261"/>
                </a:solidFill>
                <a:effectLst/>
                <a:latin typeface="Times New Roman" panose="02020603050405020304" pitchFamily="18" charset="0"/>
                <a:cs typeface="Times New Roman" panose="02020603050405020304" pitchFamily="18" charset="0"/>
              </a:rPr>
              <a:t>melalui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ucapan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interpretasi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sinyal</a:t>
            </a:r>
            <a:r>
              <a:rPr lang="en-ID" sz="2000" b="0" i="0" dirty="0">
                <a:solidFill>
                  <a:srgbClr val="475261"/>
                </a:solidFill>
                <a:effectLst/>
                <a:latin typeface="Times New Roman" panose="02020603050405020304" pitchFamily="18" charset="0"/>
                <a:cs typeface="Times New Roman" panose="02020603050405020304" pitchFamily="18" charset="0"/>
              </a:rPr>
              <a:t>, dan lain </a:t>
            </a:r>
            <a:r>
              <a:rPr lang="en-ID" sz="2000" b="0" i="0" dirty="0" err="1">
                <a:solidFill>
                  <a:srgbClr val="475261"/>
                </a:solidFill>
                <a:effectLst/>
                <a:latin typeface="Times New Roman" panose="02020603050405020304" pitchFamily="18" charset="0"/>
                <a:cs typeface="Times New Roman" panose="02020603050405020304" pitchFamily="18" charset="0"/>
              </a:rPr>
              <a:t>sebagainya</a:t>
            </a:r>
            <a:r>
              <a:rPr lang="en-ID" sz="2000" b="0" i="0" dirty="0">
                <a:solidFill>
                  <a:srgbClr val="475261"/>
                </a:solidFill>
                <a:effectLst/>
                <a:latin typeface="Times New Roman" panose="02020603050405020304" pitchFamily="18" charset="0"/>
                <a:cs typeface="Times New Roman" panose="02020603050405020304" pitchFamily="18" charset="0"/>
              </a:rPr>
              <a:t>.</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1" i="0" dirty="0">
                <a:solidFill>
                  <a:srgbClr val="475261"/>
                </a:solidFill>
                <a:effectLst/>
                <a:latin typeface="Times New Roman" panose="02020603050405020304" pitchFamily="18" charset="0"/>
                <a:cs typeface="Times New Roman" panose="02020603050405020304" pitchFamily="18" charset="0"/>
              </a:rPr>
              <a:t>2. </a:t>
            </a:r>
            <a:r>
              <a:rPr lang="en-ID" sz="2000" b="1" i="0" dirty="0" err="1">
                <a:solidFill>
                  <a:srgbClr val="475261"/>
                </a:solidFill>
                <a:effectLst/>
                <a:latin typeface="Times New Roman" panose="02020603050405020304" pitchFamily="18" charset="0"/>
                <a:cs typeface="Times New Roman" panose="02020603050405020304" pitchFamily="18" charset="0"/>
              </a:rPr>
              <a:t>Prediksi</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0" i="0" dirty="0">
                <a:solidFill>
                  <a:srgbClr val="475261"/>
                </a:solidFill>
                <a:effectLst/>
                <a:latin typeface="Times New Roman" panose="02020603050405020304" pitchFamily="18" charset="0"/>
                <a:cs typeface="Times New Roman" panose="02020603050405020304" pitchFamily="18" charset="0"/>
              </a:rPr>
              <a:t>Mampu </a:t>
            </a:r>
            <a:r>
              <a:rPr lang="en-ID" sz="2000" b="0" i="0" dirty="0" err="1">
                <a:solidFill>
                  <a:srgbClr val="475261"/>
                </a:solidFill>
                <a:effectLst/>
                <a:latin typeface="Times New Roman" panose="02020603050405020304" pitchFamily="18" charset="0"/>
                <a:cs typeface="Times New Roman" panose="02020603050405020304" pitchFamily="18" charset="0"/>
              </a:rPr>
              <a:t>untuk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memproyeksikan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akibat</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dari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situasi</a:t>
            </a:r>
            <a:r>
              <a:rPr lang="en-ID" sz="2000" b="0" i="0" dirty="0">
                <a:solidFill>
                  <a:srgbClr val="475261"/>
                </a:solidFill>
                <a:effectLst/>
                <a:latin typeface="Times New Roman" panose="02020603050405020304" pitchFamily="18" charset="0"/>
                <a:cs typeface="Times New Roman" panose="02020603050405020304" pitchFamily="18" charset="0"/>
              </a:rPr>
              <a:t> dan </a:t>
            </a:r>
            <a:r>
              <a:rPr lang="en-ID" sz="2000" b="0" i="0" dirty="0" err="1">
                <a:solidFill>
                  <a:srgbClr val="475261"/>
                </a:solidFill>
                <a:effectLst/>
                <a:latin typeface="Times New Roman" panose="02020603050405020304" pitchFamily="18" charset="0"/>
                <a:cs typeface="Times New Roman" panose="02020603050405020304" pitchFamily="18" charset="0"/>
              </a:rPr>
              <a:t>kondisi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tertentu</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contohnya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prediksi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terkait</a:t>
            </a:r>
            <a:r>
              <a:rPr lang="en-ID" sz="2000" b="0" i="0" dirty="0">
                <a:solidFill>
                  <a:srgbClr val="475261"/>
                </a:solidFill>
                <a:effectLst/>
                <a:latin typeface="Times New Roman" panose="02020603050405020304" pitchFamily="18" charset="0"/>
                <a:cs typeface="Times New Roman" panose="02020603050405020304" pitchFamily="18" charset="0"/>
              </a:rPr>
              <a:t> data </a:t>
            </a:r>
            <a:r>
              <a:rPr lang="en-ID" sz="2000" b="0" i="0" dirty="0" err="1">
                <a:solidFill>
                  <a:srgbClr val="475261"/>
                </a:solidFill>
                <a:effectLst/>
                <a:latin typeface="Times New Roman" panose="02020603050405020304" pitchFamily="18" charset="0"/>
                <a:cs typeface="Times New Roman" panose="02020603050405020304" pitchFamily="18" charset="0"/>
              </a:rPr>
              <a:t>demografi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ekonomi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1" dirty="0">
                <a:solidFill>
                  <a:srgbClr val="475261"/>
                </a:solidFill>
                <a:effectLst/>
                <a:latin typeface="Times New Roman" panose="02020603050405020304" pitchFamily="18" charset="0"/>
                <a:cs typeface="Times New Roman" panose="02020603050405020304" pitchFamily="18" charset="0"/>
              </a:rPr>
              <a:t>finance,</a:t>
            </a:r>
            <a:r>
              <a:rPr lang="en-ID" sz="2000" b="0" i="0" dirty="0">
                <a:solidFill>
                  <a:srgbClr val="475261"/>
                </a:solidFill>
                <a:effectLst/>
                <a:latin typeface="Times New Roman" panose="02020603050405020304" pitchFamily="18" charset="0"/>
                <a:cs typeface="Times New Roman" panose="02020603050405020304" pitchFamily="18" charset="0"/>
              </a:rPr>
              <a:t> dan lain – lain.</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1" i="0" dirty="0">
                <a:solidFill>
                  <a:srgbClr val="475261"/>
                </a:solidFill>
                <a:effectLst/>
                <a:latin typeface="Times New Roman" panose="02020603050405020304" pitchFamily="18" charset="0"/>
                <a:cs typeface="Times New Roman" panose="02020603050405020304" pitchFamily="18" charset="0"/>
              </a:rPr>
              <a:t>3. Diagnosis</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0" i="0" dirty="0" err="1">
                <a:solidFill>
                  <a:srgbClr val="475261"/>
                </a:solidFill>
                <a:effectLst/>
                <a:latin typeface="Times New Roman" panose="02020603050405020304" pitchFamily="18" charset="0"/>
                <a:cs typeface="Times New Roman" panose="02020603050405020304" pitchFamily="18" charset="0"/>
              </a:rPr>
              <a:t>Dapat</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menentukan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penyebab</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terjadinya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malfungsi</a:t>
            </a:r>
            <a:r>
              <a:rPr lang="en-ID" sz="2000" b="0" i="0" dirty="0">
                <a:solidFill>
                  <a:srgbClr val="475261"/>
                </a:solidFill>
                <a:effectLst/>
                <a:latin typeface="Times New Roman" panose="02020603050405020304" pitchFamily="18" charset="0"/>
                <a:cs typeface="Times New Roman" panose="02020603050405020304" pitchFamily="18" charset="0"/>
              </a:rPr>
              <a:t> di </a:t>
            </a:r>
            <a:r>
              <a:rPr lang="en-ID" sz="2000" b="0" i="0" dirty="0" err="1">
                <a:solidFill>
                  <a:srgbClr val="475261"/>
                </a:solidFill>
                <a:effectLst/>
                <a:latin typeface="Times New Roman" panose="02020603050405020304" pitchFamily="18" charset="0"/>
                <a:cs typeface="Times New Roman" panose="02020603050405020304" pitchFamily="18" charset="0"/>
              </a:rPr>
              <a:t>dalam</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situasi</a:t>
            </a:r>
            <a:r>
              <a:rPr lang="en-ID" sz="2000" b="0" i="0" dirty="0">
                <a:solidFill>
                  <a:srgbClr val="475261"/>
                </a:solidFill>
                <a:effectLst/>
                <a:latin typeface="Times New Roman" panose="02020603050405020304" pitchFamily="18" charset="0"/>
                <a:cs typeface="Times New Roman" panose="02020603050405020304" pitchFamily="18" charset="0"/>
              </a:rPr>
              <a:t> yang </a:t>
            </a:r>
            <a:r>
              <a:rPr lang="en-ID" sz="2000" b="0" i="0" dirty="0" err="1">
                <a:solidFill>
                  <a:srgbClr val="475261"/>
                </a:solidFill>
                <a:effectLst/>
                <a:latin typeface="Times New Roman" panose="02020603050405020304" pitchFamily="18" charset="0"/>
                <a:cs typeface="Times New Roman" panose="02020603050405020304" pitchFamily="18" charset="0"/>
              </a:rPr>
              <a:t>kompleks</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berdasarkan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gejala</a:t>
            </a:r>
            <a:r>
              <a:rPr lang="en-ID" sz="2000" b="0" i="0" dirty="0">
                <a:solidFill>
                  <a:srgbClr val="475261"/>
                </a:solidFill>
                <a:effectLst/>
                <a:latin typeface="Times New Roman" panose="02020603050405020304" pitchFamily="18" charset="0"/>
                <a:cs typeface="Times New Roman" panose="02020603050405020304" pitchFamily="18" charset="0"/>
              </a:rPr>
              <a:t> yang </a:t>
            </a:r>
            <a:r>
              <a:rPr lang="en-ID" sz="2000" b="0" i="0" dirty="0" err="1">
                <a:solidFill>
                  <a:srgbClr val="475261"/>
                </a:solidFill>
                <a:effectLst/>
                <a:latin typeface="Times New Roman" panose="02020603050405020304" pitchFamily="18" charset="0"/>
                <a:cs typeface="Times New Roman" panose="02020603050405020304" pitchFamily="18" charset="0"/>
              </a:rPr>
              <a:t>dapat</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teramati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dengan</a:t>
            </a:r>
            <a:r>
              <a:rPr lang="en-ID" sz="2000" b="0" i="0" dirty="0">
                <a:solidFill>
                  <a:srgbClr val="475261"/>
                </a:solidFill>
                <a:effectLst/>
                <a:latin typeface="Times New Roman" panose="02020603050405020304" pitchFamily="18" charset="0"/>
                <a:cs typeface="Times New Roman" panose="02020603050405020304" pitchFamily="18" charset="0"/>
              </a:rPr>
              <a:t> diagnosis yang </a:t>
            </a:r>
            <a:r>
              <a:rPr lang="en-ID" sz="2000" b="0" i="0" dirty="0" err="1">
                <a:solidFill>
                  <a:srgbClr val="475261"/>
                </a:solidFill>
                <a:effectLst/>
                <a:latin typeface="Times New Roman" panose="02020603050405020304" pitchFamily="18" charset="0"/>
                <a:cs typeface="Times New Roman" panose="02020603050405020304" pitchFamily="18" charset="0"/>
              </a:rPr>
              <a:t>tepat</a:t>
            </a:r>
            <a:r>
              <a:rPr lang="en-ID" sz="2000" b="0" i="0" dirty="0">
                <a:solidFill>
                  <a:srgbClr val="475261"/>
                </a:solidFill>
                <a:effectLst/>
                <a:latin typeface="Times New Roman" panose="02020603050405020304" pitchFamily="18" charset="0"/>
                <a:cs typeface="Times New Roman" panose="02020603050405020304" pitchFamily="18" charset="0"/>
              </a:rPr>
              <a:t>.</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1" i="0" dirty="0">
                <a:solidFill>
                  <a:srgbClr val="475261"/>
                </a:solidFill>
                <a:effectLst/>
                <a:latin typeface="Times New Roman" panose="02020603050405020304" pitchFamily="18" charset="0"/>
                <a:cs typeface="Times New Roman" panose="02020603050405020304" pitchFamily="18" charset="0"/>
              </a:rPr>
              <a:t>4. </a:t>
            </a:r>
            <a:r>
              <a:rPr lang="en-ID" sz="2000" b="1" i="0" dirty="0" err="1">
                <a:solidFill>
                  <a:srgbClr val="475261"/>
                </a:solidFill>
                <a:effectLst/>
                <a:latin typeface="Times New Roman" panose="02020603050405020304" pitchFamily="18" charset="0"/>
                <a:cs typeface="Times New Roman" panose="02020603050405020304" pitchFamily="18" charset="0"/>
              </a:rPr>
              <a:t>Perancangan</a:t>
            </a:r>
            <a:r>
              <a:rPr lang="en-ID" sz="2000" b="1" i="0" dirty="0">
                <a:solidFill>
                  <a:srgbClr val="475261"/>
                </a:solidFill>
                <a:effectLst/>
                <a:latin typeface="Times New Roman" panose="02020603050405020304" pitchFamily="18" charset="0"/>
                <a:cs typeface="Times New Roman" panose="02020603050405020304" pitchFamily="18" charset="0"/>
              </a:rPr>
              <a:t> </a:t>
            </a:r>
            <a:r>
              <a:rPr lang="en-ID" sz="2000" b="1" i="0" dirty="0" err="1">
                <a:solidFill>
                  <a:srgbClr val="475261"/>
                </a:solidFill>
                <a:effectLst/>
                <a:latin typeface="Times New Roman" panose="02020603050405020304" pitchFamily="18" charset="0"/>
                <a:cs typeface="Times New Roman" panose="02020603050405020304" pitchFamily="18" charset="0"/>
              </a:rPr>
              <a:t>desain</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0" i="0" dirty="0">
                <a:solidFill>
                  <a:srgbClr val="475261"/>
                </a:solidFill>
                <a:effectLst/>
                <a:latin typeface="Times New Roman" panose="02020603050405020304" pitchFamily="18" charset="0"/>
                <a:cs typeface="Times New Roman" panose="02020603050405020304" pitchFamily="18" charset="0"/>
              </a:rPr>
              <a:t>Mampu </a:t>
            </a:r>
            <a:r>
              <a:rPr lang="en-ID" sz="2000" b="0" i="0" dirty="0" err="1">
                <a:solidFill>
                  <a:srgbClr val="475261"/>
                </a:solidFill>
                <a:effectLst/>
                <a:latin typeface="Times New Roman" panose="02020603050405020304" pitchFamily="18" charset="0"/>
                <a:cs typeface="Times New Roman" panose="02020603050405020304" pitchFamily="18" charset="0"/>
              </a:rPr>
              <a:t>menentukan</a:t>
            </a:r>
            <a:r>
              <a:rPr lang="en-ID" sz="2000" b="0" i="0" dirty="0">
                <a:solidFill>
                  <a:srgbClr val="475261"/>
                </a:solidFill>
                <a:effectLst/>
                <a:latin typeface="Times New Roman" panose="02020603050405020304" pitchFamily="18" charset="0"/>
                <a:cs typeface="Times New Roman" panose="02020603050405020304" pitchFamily="18" charset="0"/>
              </a:rPr>
              <a:t> dan </a:t>
            </a:r>
            <a:r>
              <a:rPr lang="en-ID" sz="2000" b="0" i="0" dirty="0" err="1">
                <a:solidFill>
                  <a:srgbClr val="475261"/>
                </a:solidFill>
                <a:effectLst/>
                <a:latin typeface="Times New Roman" panose="02020603050405020304" pitchFamily="18" charset="0"/>
                <a:cs typeface="Times New Roman" panose="02020603050405020304" pitchFamily="18" charset="0"/>
              </a:rPr>
              <a:t>membuat</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rancangan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konfigurasi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terkait</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komponen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sistem</a:t>
            </a:r>
            <a:r>
              <a:rPr lang="en-ID" sz="2000" b="0" i="0" dirty="0">
                <a:solidFill>
                  <a:srgbClr val="475261"/>
                </a:solidFill>
                <a:effectLst/>
                <a:latin typeface="Times New Roman" panose="02020603050405020304" pitchFamily="18" charset="0"/>
                <a:cs typeface="Times New Roman" panose="02020603050405020304" pitchFamily="18" charset="0"/>
              </a:rPr>
              <a:t> yang </a:t>
            </a:r>
            <a:r>
              <a:rPr lang="en-ID" sz="2000" b="0" i="0" dirty="0" err="1">
                <a:solidFill>
                  <a:srgbClr val="475261"/>
                </a:solidFill>
                <a:effectLst/>
                <a:latin typeface="Times New Roman" panose="02020603050405020304" pitchFamily="18" charset="0"/>
                <a:cs typeface="Times New Roman" panose="02020603050405020304" pitchFamily="18" charset="0"/>
              </a:rPr>
              <a:t>cocok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dengan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tujuan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kinerja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tertentu</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dengan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memenuhi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suatu</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kendala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tertentu</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Contohnya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adalah</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perancangan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desain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bangunan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lapangan</a:t>
            </a:r>
            <a:r>
              <a:rPr lang="en-ID" sz="2000" b="0" i="0" dirty="0">
                <a:solidFill>
                  <a:srgbClr val="475261"/>
                </a:solidFill>
                <a:effectLst/>
                <a:latin typeface="Times New Roman" panose="02020603050405020304" pitchFamily="18" charset="0"/>
                <a:cs typeface="Times New Roman" panose="02020603050405020304" pitchFamily="18" charset="0"/>
              </a:rPr>
              <a:t>, dan </a:t>
            </a:r>
            <a:r>
              <a:rPr lang="en-ID" sz="2000" b="0" i="0" dirty="0" err="1">
                <a:solidFill>
                  <a:srgbClr val="475261"/>
                </a:solidFill>
                <a:effectLst/>
                <a:latin typeface="Times New Roman" panose="02020603050405020304" pitchFamily="18" charset="0"/>
                <a:cs typeface="Times New Roman" panose="02020603050405020304" pitchFamily="18" charset="0"/>
              </a:rPr>
              <a:t>lainnya</a:t>
            </a:r>
            <a:r>
              <a:rPr lang="en-ID" sz="2000" b="0" i="0" dirty="0">
                <a:solidFill>
                  <a:srgbClr val="475261"/>
                </a:solidFill>
                <a:effectLst/>
                <a:latin typeface="Times New Roman" panose="02020603050405020304" pitchFamily="18" charset="0"/>
                <a:cs typeface="Times New Roman" panose="02020603050405020304" pitchFamily="18" charset="0"/>
              </a:rPr>
              <a:t>.</a:t>
            </a:r>
            <a:br>
              <a:rPr lang="en-ID" sz="2000" b="0" i="0" dirty="0">
                <a:solidFill>
                  <a:srgbClr val="475261"/>
                </a:solidFill>
                <a:effectLst/>
                <a:latin typeface="Times New Roman" panose="02020603050405020304" pitchFamily="18" charset="0"/>
                <a:cs typeface="Times New Roman" panose="02020603050405020304" pitchFamily="18" charset="0"/>
              </a:rPr>
            </a:br>
            <a:endParaRPr lang="en-ID"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7811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0F8F-B1C9-0797-5970-B0D44F2D85F4}"/>
              </a:ext>
            </a:extLst>
          </p:cNvPr>
          <p:cNvSpPr>
            <a:spLocks noGrp="1"/>
          </p:cNvSpPr>
          <p:nvPr>
            <p:ph type="title"/>
          </p:nvPr>
        </p:nvSpPr>
        <p:spPr>
          <a:xfrm>
            <a:off x="677333" y="319314"/>
            <a:ext cx="10992153" cy="6538686"/>
          </a:xfrm>
        </p:spPr>
        <p:txBody>
          <a:bodyPr>
            <a:noAutofit/>
          </a:bodyPr>
          <a:lstStyle/>
          <a:p>
            <a:r>
              <a:rPr lang="en-ID" sz="2000" b="1" i="0" dirty="0">
                <a:solidFill>
                  <a:srgbClr val="475261"/>
                </a:solidFill>
                <a:effectLst/>
                <a:latin typeface="Times New Roman" panose="02020603050405020304" pitchFamily="18" charset="0"/>
                <a:cs typeface="Times New Roman" panose="02020603050405020304" pitchFamily="18" charset="0"/>
              </a:rPr>
              <a:t>5. </a:t>
            </a:r>
            <a:r>
              <a:rPr lang="en-ID" sz="2000" b="1" i="0" dirty="0" err="1">
                <a:solidFill>
                  <a:srgbClr val="475261"/>
                </a:solidFill>
                <a:effectLst/>
                <a:latin typeface="Times New Roman" panose="02020603050405020304" pitchFamily="18" charset="0"/>
                <a:cs typeface="Times New Roman" panose="02020603050405020304" pitchFamily="18" charset="0"/>
              </a:rPr>
              <a:t>Perencanaan</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0" i="1" dirty="0">
                <a:solidFill>
                  <a:srgbClr val="475261"/>
                </a:solidFill>
                <a:effectLst/>
                <a:latin typeface="Times New Roman" panose="02020603050405020304" pitchFamily="18" charset="0"/>
                <a:cs typeface="Times New Roman" panose="02020603050405020304" pitchFamily="18" charset="0"/>
              </a:rPr>
              <a:t>Expert system </a:t>
            </a:r>
            <a:r>
              <a:rPr lang="en-ID" sz="2000" b="0" i="0" dirty="0">
                <a:solidFill>
                  <a:srgbClr val="475261"/>
                </a:solidFill>
                <a:effectLst/>
                <a:latin typeface="Times New Roman" panose="02020603050405020304" pitchFamily="18" charset="0"/>
                <a:cs typeface="Times New Roman" panose="02020603050405020304" pitchFamily="18" charset="0"/>
              </a:rPr>
              <a:t>juga </a:t>
            </a:r>
            <a:r>
              <a:rPr lang="en-ID" sz="2000" b="0" i="0" dirty="0" err="1">
                <a:solidFill>
                  <a:srgbClr val="475261"/>
                </a:solidFill>
                <a:effectLst/>
                <a:latin typeface="Times New Roman" panose="02020603050405020304" pitchFamily="18" charset="0"/>
                <a:cs typeface="Times New Roman" panose="02020603050405020304" pitchFamily="18" charset="0"/>
              </a:rPr>
              <a:t>bertujuan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untuk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merencanakan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serangkaian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tindakan</a:t>
            </a:r>
            <a:r>
              <a:rPr lang="en-ID" sz="2000" b="0" i="0" dirty="0">
                <a:solidFill>
                  <a:srgbClr val="475261"/>
                </a:solidFill>
                <a:effectLst/>
                <a:latin typeface="Times New Roman" panose="02020603050405020304" pitchFamily="18" charset="0"/>
                <a:cs typeface="Times New Roman" panose="02020603050405020304" pitchFamily="18" charset="0"/>
              </a:rPr>
              <a:t> yang </a:t>
            </a:r>
            <a:r>
              <a:rPr lang="en-ID" sz="2000" b="0" i="0" dirty="0" err="1">
                <a:solidFill>
                  <a:srgbClr val="475261"/>
                </a:solidFill>
                <a:effectLst/>
                <a:latin typeface="Times New Roman" panose="02020603050405020304" pitchFamily="18" charset="0"/>
                <a:cs typeface="Times New Roman" panose="02020603050405020304" pitchFamily="18" charset="0"/>
              </a:rPr>
              <a:t>mendapat</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tujuan</a:t>
            </a:r>
            <a:r>
              <a:rPr lang="en-ID" sz="2000" b="0" i="0" dirty="0">
                <a:solidFill>
                  <a:srgbClr val="475261"/>
                </a:solidFill>
                <a:effectLst/>
                <a:latin typeface="Times New Roman" panose="02020603050405020304" pitchFamily="18" charset="0"/>
                <a:cs typeface="Times New Roman" panose="02020603050405020304" pitchFamily="18" charset="0"/>
              </a:rPr>
              <a:t> pada </a:t>
            </a:r>
            <a:r>
              <a:rPr lang="en-ID" sz="2000" b="0" i="0" dirty="0" err="1">
                <a:solidFill>
                  <a:srgbClr val="475261"/>
                </a:solidFill>
                <a:effectLst/>
                <a:latin typeface="Times New Roman" panose="02020603050405020304" pitchFamily="18" charset="0"/>
                <a:cs typeface="Times New Roman" panose="02020603050405020304" pitchFamily="18" charset="0"/>
              </a:rPr>
              <a:t>tahap</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kondisi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awal</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tertentu</a:t>
            </a:r>
            <a:r>
              <a:rPr lang="en-ID" sz="2000" b="0" i="0" dirty="0">
                <a:solidFill>
                  <a:srgbClr val="475261"/>
                </a:solidFill>
                <a:effectLst/>
                <a:latin typeface="Times New Roman" panose="02020603050405020304" pitchFamily="18" charset="0"/>
                <a:cs typeface="Times New Roman" panose="02020603050405020304" pitchFamily="18" charset="0"/>
              </a:rPr>
              <a:t>.</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1" i="0" dirty="0">
                <a:solidFill>
                  <a:srgbClr val="475261"/>
                </a:solidFill>
                <a:effectLst/>
                <a:latin typeface="Times New Roman" panose="02020603050405020304" pitchFamily="18" charset="0"/>
                <a:cs typeface="Times New Roman" panose="02020603050405020304" pitchFamily="18" charset="0"/>
              </a:rPr>
              <a:t>6. Monitoring</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0" i="0" dirty="0" err="1">
                <a:solidFill>
                  <a:srgbClr val="475261"/>
                </a:solidFill>
                <a:effectLst/>
                <a:latin typeface="Times New Roman" panose="02020603050405020304" pitchFamily="18" charset="0"/>
                <a:cs typeface="Times New Roman" panose="02020603050405020304" pitchFamily="18" charset="0"/>
              </a:rPr>
              <a:t>Melaksanakan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hasil</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pengamatan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berdasarkan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suatu</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kondisi</a:t>
            </a:r>
            <a:r>
              <a:rPr lang="en-ID" sz="2000" b="0" i="0" dirty="0">
                <a:solidFill>
                  <a:srgbClr val="475261"/>
                </a:solidFill>
                <a:effectLst/>
                <a:latin typeface="Times New Roman" panose="02020603050405020304" pitchFamily="18" charset="0"/>
                <a:cs typeface="Times New Roman" panose="02020603050405020304" pitchFamily="18" charset="0"/>
              </a:rPr>
              <a:t> yang </a:t>
            </a:r>
            <a:r>
              <a:rPr lang="en-ID" sz="2000" b="0" i="0" dirty="0" err="1">
                <a:solidFill>
                  <a:srgbClr val="475261"/>
                </a:solidFill>
                <a:effectLst/>
                <a:latin typeface="Times New Roman" panose="02020603050405020304" pitchFamily="18" charset="0"/>
                <a:cs typeface="Times New Roman" panose="02020603050405020304" pitchFamily="18" charset="0"/>
              </a:rPr>
              <a:t>diharapkan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contoh</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dari</a:t>
            </a:r>
            <a:r>
              <a:rPr lang="en-ID" sz="2000" b="0" i="0" dirty="0">
                <a:solidFill>
                  <a:srgbClr val="475261"/>
                </a:solidFill>
                <a:effectLst/>
                <a:latin typeface="Times New Roman" panose="02020603050405020304" pitchFamily="18" charset="0"/>
                <a:cs typeface="Times New Roman" panose="02020603050405020304" pitchFamily="18" charset="0"/>
              </a:rPr>
              <a:t> proses </a:t>
            </a:r>
            <a:r>
              <a:rPr lang="en-ID" sz="2000" b="0" i="0" dirty="0" err="1">
                <a:solidFill>
                  <a:srgbClr val="475261"/>
                </a:solidFill>
                <a:effectLst/>
                <a:latin typeface="Times New Roman" panose="02020603050405020304" pitchFamily="18" charset="0"/>
                <a:cs typeface="Times New Roman" panose="02020603050405020304" pitchFamily="18" charset="0"/>
              </a:rPr>
              <a:t>implementasinya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adalah</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1" dirty="0">
                <a:solidFill>
                  <a:srgbClr val="475261"/>
                </a:solidFill>
                <a:effectLst/>
                <a:latin typeface="Times New Roman" panose="02020603050405020304" pitchFamily="18" charset="0"/>
                <a:cs typeface="Times New Roman" panose="02020603050405020304" pitchFamily="18" charset="0"/>
              </a:rPr>
              <a:t>computer aided monitoring system (CAMS)</a:t>
            </a:r>
            <a:r>
              <a:rPr lang="en-ID" sz="2000" b="0" i="0" dirty="0">
                <a:solidFill>
                  <a:srgbClr val="475261"/>
                </a:solidFill>
                <a:effectLst/>
                <a:latin typeface="Times New Roman" panose="02020603050405020304" pitchFamily="18" charset="0"/>
                <a:cs typeface="Times New Roman" panose="02020603050405020304" pitchFamily="18" charset="0"/>
              </a:rPr>
              <a:t>.</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1" i="0" dirty="0">
                <a:solidFill>
                  <a:srgbClr val="475261"/>
                </a:solidFill>
                <a:effectLst/>
                <a:latin typeface="Times New Roman" panose="02020603050405020304" pitchFamily="18" charset="0"/>
                <a:cs typeface="Times New Roman" panose="02020603050405020304" pitchFamily="18" charset="0"/>
              </a:rPr>
              <a:t>7. Debugging</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0" i="0" dirty="0">
                <a:solidFill>
                  <a:srgbClr val="475261"/>
                </a:solidFill>
                <a:effectLst/>
                <a:latin typeface="Times New Roman" panose="02020603050405020304" pitchFamily="18" charset="0"/>
                <a:cs typeface="Times New Roman" panose="02020603050405020304" pitchFamily="18" charset="0"/>
              </a:rPr>
              <a:t>Mampu </a:t>
            </a:r>
            <a:r>
              <a:rPr lang="en-ID" sz="2000" b="0" i="0" dirty="0" err="1">
                <a:solidFill>
                  <a:srgbClr val="475261"/>
                </a:solidFill>
                <a:effectLst/>
                <a:latin typeface="Times New Roman" panose="02020603050405020304" pitchFamily="18" charset="0"/>
                <a:cs typeface="Times New Roman" panose="02020603050405020304" pitchFamily="18" charset="0"/>
              </a:rPr>
              <a:t>untuk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menentukan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serta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menginterpretasikan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berbagai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cara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untuk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mencegah</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terjadinya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malfungsi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atau</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kegagalan</a:t>
            </a:r>
            <a:r>
              <a:rPr lang="en-ID" sz="2000" b="0" i="0" dirty="0">
                <a:solidFill>
                  <a:srgbClr val="475261"/>
                </a:solidFill>
                <a:effectLst/>
                <a:latin typeface="Times New Roman" panose="02020603050405020304" pitchFamily="18" charset="0"/>
                <a:cs typeface="Times New Roman" panose="02020603050405020304" pitchFamily="18" charset="0"/>
              </a:rPr>
              <a:t> pada </a:t>
            </a:r>
            <a:r>
              <a:rPr lang="en-ID" sz="2000" b="0" i="0" dirty="0" err="1">
                <a:solidFill>
                  <a:srgbClr val="475261"/>
                </a:solidFill>
                <a:effectLst/>
                <a:latin typeface="Times New Roman" panose="02020603050405020304" pitchFamily="18" charset="0"/>
                <a:cs typeface="Times New Roman" panose="02020603050405020304" pitchFamily="18" charset="0"/>
              </a:rPr>
              <a:t>fitur</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tertentu</a:t>
            </a:r>
            <a:r>
              <a:rPr lang="en-ID" sz="2000" b="0" i="0" dirty="0">
                <a:solidFill>
                  <a:srgbClr val="475261"/>
                </a:solidFill>
                <a:effectLst/>
                <a:latin typeface="Times New Roman" panose="02020603050405020304" pitchFamily="18" charset="0"/>
                <a:cs typeface="Times New Roman" panose="02020603050405020304" pitchFamily="18" charset="0"/>
              </a:rPr>
              <a:t>.</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1" i="0" dirty="0">
                <a:solidFill>
                  <a:srgbClr val="475261"/>
                </a:solidFill>
                <a:effectLst/>
                <a:latin typeface="Times New Roman" panose="02020603050405020304" pitchFamily="18" charset="0"/>
                <a:cs typeface="Times New Roman" panose="02020603050405020304" pitchFamily="18" charset="0"/>
              </a:rPr>
              <a:t>8. </a:t>
            </a:r>
            <a:r>
              <a:rPr lang="en-ID" sz="2000" b="1" i="0" dirty="0" err="1">
                <a:solidFill>
                  <a:srgbClr val="475261"/>
                </a:solidFill>
                <a:effectLst/>
                <a:latin typeface="Times New Roman" panose="02020603050405020304" pitchFamily="18" charset="0"/>
                <a:cs typeface="Times New Roman" panose="02020603050405020304" pitchFamily="18" charset="0"/>
              </a:rPr>
              <a:t>Instruksi</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0" i="0" dirty="0" err="1">
                <a:solidFill>
                  <a:srgbClr val="475261"/>
                </a:solidFill>
                <a:effectLst/>
                <a:latin typeface="Times New Roman" panose="02020603050405020304" pitchFamily="18" charset="0"/>
                <a:cs typeface="Times New Roman" panose="02020603050405020304" pitchFamily="18" charset="0"/>
              </a:rPr>
              <a:t>Mempunyai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kemampuan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untuk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mendeteksi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tingkat</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defisiensi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terhadap</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pemahaman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mengenai</a:t>
            </a:r>
            <a:r>
              <a:rPr lang="en-ID" sz="2000" b="0" i="0" dirty="0">
                <a:solidFill>
                  <a:srgbClr val="475261"/>
                </a:solidFill>
                <a:effectLst/>
                <a:latin typeface="Times New Roman" panose="02020603050405020304" pitchFamily="18" charset="0"/>
                <a:cs typeface="Times New Roman" panose="02020603050405020304" pitchFamily="18" charset="0"/>
              </a:rPr>
              <a:t> domain </a:t>
            </a:r>
            <a:r>
              <a:rPr lang="en-ID" sz="2000" b="0" i="0" dirty="0" err="1">
                <a:solidFill>
                  <a:srgbClr val="475261"/>
                </a:solidFill>
                <a:effectLst/>
                <a:latin typeface="Times New Roman" panose="02020603050405020304" pitchFamily="18" charset="0"/>
                <a:cs typeface="Times New Roman" panose="02020603050405020304" pitchFamily="18" charset="0"/>
              </a:rPr>
              <a:t>subjek</a:t>
            </a:r>
            <a:r>
              <a:rPr lang="en-ID" sz="2000" b="0" i="0" dirty="0">
                <a:solidFill>
                  <a:srgbClr val="475261"/>
                </a:solidFill>
                <a:effectLst/>
                <a:latin typeface="Times New Roman" panose="02020603050405020304" pitchFamily="18" charset="0"/>
                <a:cs typeface="Times New Roman" panose="02020603050405020304" pitchFamily="18" charset="0"/>
              </a:rPr>
              <a:t>.</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1" i="0" dirty="0">
                <a:solidFill>
                  <a:srgbClr val="475261"/>
                </a:solidFill>
                <a:effectLst/>
                <a:latin typeface="Times New Roman" panose="02020603050405020304" pitchFamily="18" charset="0"/>
                <a:cs typeface="Times New Roman" panose="02020603050405020304" pitchFamily="18" charset="0"/>
              </a:rPr>
              <a:t>9. </a:t>
            </a:r>
            <a:r>
              <a:rPr lang="en-ID" sz="2000" b="1" i="0" dirty="0" err="1">
                <a:solidFill>
                  <a:srgbClr val="475261"/>
                </a:solidFill>
                <a:effectLst/>
                <a:latin typeface="Times New Roman" panose="02020603050405020304" pitchFamily="18" charset="0"/>
                <a:cs typeface="Times New Roman" panose="02020603050405020304" pitchFamily="18" charset="0"/>
              </a:rPr>
              <a:t>Kontrol</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0" i="0" dirty="0" err="1">
                <a:solidFill>
                  <a:srgbClr val="475261"/>
                </a:solidFill>
                <a:effectLst/>
                <a:latin typeface="Times New Roman" panose="02020603050405020304" pitchFamily="18" charset="0"/>
                <a:cs typeface="Times New Roman" panose="02020603050405020304" pitchFamily="18" charset="0"/>
              </a:rPr>
              <a:t>Memiliki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keahlian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untuk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mengatur</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pola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tingkah</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laku</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suatu</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lingkungan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1" dirty="0">
                <a:solidFill>
                  <a:srgbClr val="475261"/>
                </a:solidFill>
                <a:effectLst/>
                <a:latin typeface="Times New Roman" panose="02020603050405020304" pitchFamily="18" charset="0"/>
                <a:cs typeface="Times New Roman" panose="02020603050405020304" pitchFamily="18" charset="0"/>
              </a:rPr>
              <a:t>environment</a:t>
            </a:r>
            <a:r>
              <a:rPr lang="en-ID" sz="2000" b="0" i="0" dirty="0">
                <a:solidFill>
                  <a:srgbClr val="475261"/>
                </a:solidFill>
                <a:effectLst/>
                <a:latin typeface="Times New Roman" panose="02020603050405020304" pitchFamily="18" charset="0"/>
                <a:cs typeface="Times New Roman" panose="02020603050405020304" pitchFamily="18" charset="0"/>
              </a:rPr>
              <a:t>) yang </a:t>
            </a:r>
            <a:r>
              <a:rPr lang="en-ID" sz="2000" b="0" i="0" dirty="0" err="1">
                <a:solidFill>
                  <a:srgbClr val="475261"/>
                </a:solidFill>
                <a:effectLst/>
                <a:latin typeface="Times New Roman" panose="02020603050405020304" pitchFamily="18" charset="0"/>
                <a:cs typeface="Times New Roman" panose="02020603050405020304" pitchFamily="18" charset="0"/>
              </a:rPr>
              <a:t>kompleks</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Contohnya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adalah</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kontrol</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terhadap</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interpretasi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perbaikan</a:t>
            </a:r>
            <a:r>
              <a:rPr lang="en-ID" sz="2000" b="0" i="0" dirty="0">
                <a:solidFill>
                  <a:srgbClr val="475261"/>
                </a:solidFill>
                <a:effectLst/>
                <a:latin typeface="Times New Roman" panose="02020603050405020304" pitchFamily="18" charset="0"/>
                <a:cs typeface="Times New Roman" panose="02020603050405020304" pitchFamily="18" charset="0"/>
              </a:rPr>
              <a:t>, dan </a:t>
            </a:r>
            <a:r>
              <a:rPr lang="en-ID" sz="2000" b="0" i="0" dirty="0" err="1">
                <a:solidFill>
                  <a:srgbClr val="475261"/>
                </a:solidFill>
                <a:effectLst/>
                <a:latin typeface="Times New Roman" panose="02020603050405020304" pitchFamily="18" charset="0"/>
                <a:cs typeface="Times New Roman" panose="02020603050405020304" pitchFamily="18" charset="0"/>
              </a:rPr>
              <a:t>prediksi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1" dirty="0">
                <a:solidFill>
                  <a:srgbClr val="475261"/>
                </a:solidFill>
                <a:effectLst/>
                <a:latin typeface="Times New Roman" panose="02020603050405020304" pitchFamily="18" charset="0"/>
                <a:cs typeface="Times New Roman" panose="02020603050405020304" pitchFamily="18" charset="0"/>
              </a:rPr>
              <a:t>forecast</a:t>
            </a:r>
            <a:r>
              <a:rPr lang="en-ID" sz="2000" b="0" i="0" dirty="0">
                <a:solidFill>
                  <a:srgbClr val="475261"/>
                </a:solidFill>
                <a:effectLst/>
                <a:latin typeface="Times New Roman" panose="02020603050405020304" pitchFamily="18" charset="0"/>
                <a:cs typeface="Times New Roman" panose="02020603050405020304" pitchFamily="18" charset="0"/>
              </a:rPr>
              <a:t>).</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0" i="0" dirty="0" err="1">
                <a:solidFill>
                  <a:srgbClr val="475261"/>
                </a:solidFill>
                <a:effectLst/>
                <a:latin typeface="Times New Roman" panose="02020603050405020304" pitchFamily="18" charset="0"/>
                <a:cs typeface="Times New Roman" panose="02020603050405020304" pitchFamily="18" charset="0"/>
              </a:rPr>
              <a:t>Terdapat</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beberapa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metode</a:t>
            </a:r>
            <a:r>
              <a:rPr lang="en-ID" sz="2000" b="0" i="0" dirty="0">
                <a:solidFill>
                  <a:srgbClr val="475261"/>
                </a:solidFill>
                <a:effectLst/>
                <a:latin typeface="Times New Roman" panose="02020603050405020304" pitchFamily="18" charset="0"/>
                <a:cs typeface="Times New Roman" panose="02020603050405020304" pitchFamily="18" charset="0"/>
              </a:rPr>
              <a:t> yang </a:t>
            </a:r>
            <a:r>
              <a:rPr lang="en-ID" sz="2000" b="0" i="0" dirty="0" err="1">
                <a:solidFill>
                  <a:srgbClr val="475261"/>
                </a:solidFill>
                <a:effectLst/>
                <a:latin typeface="Times New Roman" panose="02020603050405020304" pitchFamily="18" charset="0"/>
                <a:cs typeface="Times New Roman" panose="02020603050405020304" pitchFamily="18" charset="0"/>
              </a:rPr>
              <a:t>digunakan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dalam</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menggunakan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sistem</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pakar</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diantaranya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adalah</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sebagai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berikut</a:t>
            </a:r>
            <a:r>
              <a:rPr lang="en-ID" sz="2000" b="0" i="0" dirty="0">
                <a:solidFill>
                  <a:srgbClr val="475261"/>
                </a:solidFill>
                <a:effectLst/>
                <a:latin typeface="Times New Roman" panose="02020603050405020304" pitchFamily="18" charset="0"/>
                <a:cs typeface="Times New Roman" panose="02020603050405020304" pitchFamily="18" charset="0"/>
              </a:rPr>
              <a:t>.</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1" i="0" dirty="0">
                <a:solidFill>
                  <a:srgbClr val="475261"/>
                </a:solidFill>
                <a:effectLst/>
                <a:latin typeface="Times New Roman" panose="02020603050405020304" pitchFamily="18" charset="0"/>
                <a:cs typeface="Times New Roman" panose="02020603050405020304" pitchFamily="18" charset="0"/>
              </a:rPr>
              <a:t>1. AHP (Analytical Hierarchy Process)</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0" i="0" dirty="0">
                <a:solidFill>
                  <a:srgbClr val="475261"/>
                </a:solidFill>
                <a:effectLst/>
                <a:latin typeface="Times New Roman" panose="02020603050405020304" pitchFamily="18" charset="0"/>
                <a:cs typeface="Times New Roman" panose="02020603050405020304" pitchFamily="18" charset="0"/>
              </a:rPr>
              <a:t>AHP </a:t>
            </a:r>
            <a:r>
              <a:rPr lang="en-ID" sz="2000" b="0" i="0" dirty="0" err="1">
                <a:solidFill>
                  <a:srgbClr val="475261"/>
                </a:solidFill>
                <a:effectLst/>
                <a:latin typeface="Times New Roman" panose="02020603050405020304" pitchFamily="18" charset="0"/>
                <a:cs typeface="Times New Roman" panose="02020603050405020304" pitchFamily="18" charset="0"/>
              </a:rPr>
              <a:t>merupakan</a:t>
            </a:r>
            <a:r>
              <a:rPr lang="en-ID" sz="2000" b="0" i="0" dirty="0">
                <a:solidFill>
                  <a:srgbClr val="475261"/>
                </a:solidFill>
                <a:effectLst/>
                <a:latin typeface="Times New Roman" panose="02020603050405020304" pitchFamily="18" charset="0"/>
                <a:cs typeface="Times New Roman" panose="02020603050405020304" pitchFamily="18" charset="0"/>
              </a:rPr>
              <a:t> salah </a:t>
            </a:r>
            <a:r>
              <a:rPr lang="en-ID" sz="2000" b="0" i="0" dirty="0" err="1">
                <a:solidFill>
                  <a:srgbClr val="475261"/>
                </a:solidFill>
                <a:effectLst/>
                <a:latin typeface="Times New Roman" panose="02020603050405020304" pitchFamily="18" charset="0"/>
                <a:cs typeface="Times New Roman" panose="02020603050405020304" pitchFamily="18" charset="0"/>
              </a:rPr>
              <a:t>satu</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metode</a:t>
            </a:r>
            <a:r>
              <a:rPr lang="en-ID" sz="2000" b="0" i="0" dirty="0">
                <a:solidFill>
                  <a:srgbClr val="475261"/>
                </a:solidFill>
                <a:effectLst/>
                <a:latin typeface="Times New Roman" panose="02020603050405020304" pitchFamily="18" charset="0"/>
                <a:cs typeface="Times New Roman" panose="02020603050405020304" pitchFamily="18" charset="0"/>
              </a:rPr>
              <a:t> yang </a:t>
            </a:r>
            <a:r>
              <a:rPr lang="en-ID" sz="2000" b="0" i="0" dirty="0" err="1">
                <a:solidFill>
                  <a:srgbClr val="475261"/>
                </a:solidFill>
                <a:effectLst/>
                <a:latin typeface="Times New Roman" panose="02020603050405020304" pitchFamily="18" charset="0"/>
                <a:cs typeface="Times New Roman" panose="02020603050405020304" pitchFamily="18" charset="0"/>
              </a:rPr>
              <a:t>menerapkan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sistem</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pakar</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untuk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dapat</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mengambil</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keputusan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dengan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melakukan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perbandingan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antara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beberapa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pasangan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serta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kriteria</a:t>
            </a:r>
            <a:r>
              <a:rPr lang="en-ID" sz="2000" b="0" i="0" dirty="0">
                <a:solidFill>
                  <a:srgbClr val="475261"/>
                </a:solidFill>
                <a:effectLst/>
                <a:latin typeface="Times New Roman" panose="02020603050405020304" pitchFamily="18" charset="0"/>
                <a:cs typeface="Times New Roman" panose="02020603050405020304" pitchFamily="18" charset="0"/>
              </a:rPr>
              <a:t> yang </a:t>
            </a:r>
            <a:r>
              <a:rPr lang="en-ID" sz="2000" b="0" i="0" dirty="0" err="1">
                <a:solidFill>
                  <a:srgbClr val="475261"/>
                </a:solidFill>
                <a:effectLst/>
                <a:latin typeface="Times New Roman" panose="02020603050405020304" pitchFamily="18" charset="0"/>
                <a:cs typeface="Times New Roman" panose="02020603050405020304" pitchFamily="18" charset="0"/>
              </a:rPr>
              <a:t>berada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dalam</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suatu</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variabel</a:t>
            </a:r>
            <a:r>
              <a:rPr lang="en-ID" sz="2000" b="0" i="0" dirty="0">
                <a:solidFill>
                  <a:srgbClr val="475261"/>
                </a:solidFill>
                <a:effectLst/>
                <a:latin typeface="Times New Roman" panose="02020603050405020304" pitchFamily="18" charset="0"/>
                <a:cs typeface="Times New Roman" panose="02020603050405020304" pitchFamily="18" charset="0"/>
              </a:rPr>
              <a:t>. </a:t>
            </a:r>
            <a:br>
              <a:rPr lang="en-ID" sz="2000" b="0" i="0" dirty="0">
                <a:solidFill>
                  <a:srgbClr val="475261"/>
                </a:solidFill>
                <a:effectLst/>
                <a:latin typeface="Times New Roman" panose="02020603050405020304" pitchFamily="18" charset="0"/>
                <a:cs typeface="Times New Roman" panose="02020603050405020304" pitchFamily="18" charset="0"/>
              </a:rPr>
            </a:br>
            <a:br>
              <a:rPr lang="en-ID" sz="2000" b="0" i="0" dirty="0">
                <a:solidFill>
                  <a:srgbClr val="475261"/>
                </a:solidFill>
                <a:effectLst/>
                <a:latin typeface="Times New Roman" panose="02020603050405020304" pitchFamily="18" charset="0"/>
                <a:cs typeface="Times New Roman" panose="02020603050405020304" pitchFamily="18" charset="0"/>
              </a:rPr>
            </a:br>
            <a:endParaRPr lang="en-ID" sz="2000" dirty="0"/>
          </a:p>
        </p:txBody>
      </p:sp>
    </p:spTree>
    <p:extLst>
      <p:ext uri="{BB962C8B-B14F-4D97-AF65-F5344CB8AC3E}">
        <p14:creationId xmlns:p14="http://schemas.microsoft.com/office/powerpoint/2010/main" val="922116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0F8F-B1C9-0797-5970-B0D44F2D85F4}"/>
              </a:ext>
            </a:extLst>
          </p:cNvPr>
          <p:cNvSpPr>
            <a:spLocks noGrp="1"/>
          </p:cNvSpPr>
          <p:nvPr>
            <p:ph type="title"/>
          </p:nvPr>
        </p:nvSpPr>
        <p:spPr>
          <a:xfrm>
            <a:off x="677333" y="493486"/>
            <a:ext cx="10992153" cy="5907314"/>
          </a:xfrm>
        </p:spPr>
        <p:txBody>
          <a:bodyPr>
            <a:noAutofit/>
          </a:bodyPr>
          <a:lstStyle/>
          <a:p>
            <a:r>
              <a:rPr lang="en-ID" sz="2000" b="0" i="0" dirty="0">
                <a:solidFill>
                  <a:srgbClr val="475261"/>
                </a:solidFill>
                <a:effectLst/>
                <a:latin typeface="Times New Roman" panose="02020603050405020304" pitchFamily="18" charset="0"/>
                <a:cs typeface="Times New Roman" panose="02020603050405020304" pitchFamily="18" charset="0"/>
              </a:rPr>
              <a:t>Teknik </a:t>
            </a:r>
            <a:r>
              <a:rPr lang="en-ID" sz="2000" b="0" i="0" dirty="0" err="1">
                <a:solidFill>
                  <a:srgbClr val="475261"/>
                </a:solidFill>
                <a:effectLst/>
                <a:latin typeface="Times New Roman" panose="02020603050405020304" pitchFamily="18" charset="0"/>
                <a:cs typeface="Times New Roman" panose="02020603050405020304" pitchFamily="18" charset="0"/>
              </a:rPr>
              <a:t>analisa</a:t>
            </a:r>
            <a:r>
              <a:rPr lang="en-ID" sz="2000" b="0" i="0" dirty="0">
                <a:solidFill>
                  <a:srgbClr val="475261"/>
                </a:solidFill>
                <a:effectLst/>
                <a:latin typeface="Times New Roman" panose="02020603050405020304" pitchFamily="18" charset="0"/>
                <a:cs typeface="Times New Roman" panose="02020603050405020304" pitchFamily="18" charset="0"/>
              </a:rPr>
              <a:t> program yang </a:t>
            </a:r>
            <a:r>
              <a:rPr lang="en-ID" sz="2000" b="0" i="0" dirty="0" err="1">
                <a:solidFill>
                  <a:srgbClr val="475261"/>
                </a:solidFill>
                <a:effectLst/>
                <a:latin typeface="Times New Roman" panose="02020603050405020304" pitchFamily="18" charset="0"/>
                <a:cs typeface="Times New Roman" panose="02020603050405020304" pitchFamily="18" charset="0"/>
              </a:rPr>
              <a:t>digunakan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adalah</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menggunakan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variabel</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untuk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dianalisa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menjadi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bentuk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hierarki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berdasarkan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sebuah</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urutan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Kemudian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akan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dibandingkan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untuk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ditarik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sebuah</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kesimpulan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berdasarkan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metrik</a:t>
            </a:r>
            <a:r>
              <a:rPr lang="en-ID" sz="2000" b="0" i="0" dirty="0">
                <a:solidFill>
                  <a:srgbClr val="475261"/>
                </a:solidFill>
                <a:effectLst/>
                <a:latin typeface="Times New Roman" panose="02020603050405020304" pitchFamily="18" charset="0"/>
                <a:cs typeface="Times New Roman" panose="02020603050405020304" pitchFamily="18" charset="0"/>
              </a:rPr>
              <a:t> yang </a:t>
            </a:r>
            <a:r>
              <a:rPr lang="en-ID" sz="2000" b="0" i="0" dirty="0" err="1">
                <a:solidFill>
                  <a:srgbClr val="475261"/>
                </a:solidFill>
                <a:effectLst/>
                <a:latin typeface="Times New Roman" panose="02020603050405020304" pitchFamily="18" charset="0"/>
                <a:cs typeface="Times New Roman" panose="02020603050405020304" pitchFamily="18" charset="0"/>
              </a:rPr>
              <a:t>ada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guna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menentukan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nilai</a:t>
            </a:r>
            <a:r>
              <a:rPr lang="en-ID" sz="2000" b="0" i="0" dirty="0">
                <a:solidFill>
                  <a:srgbClr val="475261"/>
                </a:solidFill>
                <a:effectLst/>
                <a:latin typeface="Times New Roman" panose="02020603050405020304" pitchFamily="18" charset="0"/>
                <a:cs typeface="Times New Roman" panose="02020603050405020304" pitchFamily="18" charset="0"/>
              </a:rPr>
              <a:t> pada </a:t>
            </a:r>
            <a:r>
              <a:rPr lang="en-ID" sz="2000" b="0" i="0" dirty="0" err="1">
                <a:solidFill>
                  <a:srgbClr val="475261"/>
                </a:solidFill>
                <a:effectLst/>
                <a:latin typeface="Times New Roman" panose="02020603050405020304" pitchFamily="18" charset="0"/>
                <a:cs typeface="Times New Roman" panose="02020603050405020304" pitchFamily="18" charset="0"/>
              </a:rPr>
              <a:t>setiap</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kriteria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maupun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variabel</a:t>
            </a:r>
            <a:r>
              <a:rPr lang="en-ID" sz="2000" b="0" i="0" dirty="0">
                <a:solidFill>
                  <a:srgbClr val="475261"/>
                </a:solidFill>
                <a:effectLst/>
                <a:latin typeface="Times New Roman" panose="02020603050405020304" pitchFamily="18" charset="0"/>
                <a:cs typeface="Times New Roman" panose="02020603050405020304" pitchFamily="18" charset="0"/>
              </a:rPr>
              <a:t> yang </a:t>
            </a:r>
            <a:r>
              <a:rPr lang="en-ID" sz="2000" b="0" i="0" dirty="0" err="1">
                <a:solidFill>
                  <a:srgbClr val="475261"/>
                </a:solidFill>
                <a:effectLst/>
                <a:latin typeface="Times New Roman" panose="02020603050405020304" pitchFamily="18" charset="0"/>
                <a:cs typeface="Times New Roman" panose="02020603050405020304" pitchFamily="18" charset="0"/>
              </a:rPr>
              <a:t>digunakan</a:t>
            </a:r>
            <a:r>
              <a:rPr lang="en-ID" sz="2000" b="0" i="0" dirty="0">
                <a:solidFill>
                  <a:srgbClr val="475261"/>
                </a:solidFill>
                <a:effectLst/>
                <a:latin typeface="Times New Roman" panose="02020603050405020304" pitchFamily="18" charset="0"/>
                <a:cs typeface="Times New Roman" panose="02020603050405020304" pitchFamily="18" charset="0"/>
              </a:rPr>
              <a:t>.</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1" i="0" dirty="0">
                <a:solidFill>
                  <a:srgbClr val="475261"/>
                </a:solidFill>
                <a:effectLst/>
                <a:latin typeface="Times New Roman" panose="02020603050405020304" pitchFamily="18" charset="0"/>
                <a:cs typeface="Times New Roman" panose="02020603050405020304" pitchFamily="18" charset="0"/>
              </a:rPr>
              <a:t>2. Breadth First Search</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0" i="1" dirty="0">
                <a:solidFill>
                  <a:srgbClr val="475261"/>
                </a:solidFill>
                <a:effectLst/>
                <a:latin typeface="Times New Roman" panose="02020603050405020304" pitchFamily="18" charset="0"/>
                <a:cs typeface="Times New Roman" panose="02020603050405020304" pitchFamily="18" charset="0"/>
              </a:rPr>
              <a:t>Breadth first search </a:t>
            </a:r>
            <a:r>
              <a:rPr lang="en-ID" sz="2000" b="0" i="0" dirty="0" err="1">
                <a:solidFill>
                  <a:srgbClr val="475261"/>
                </a:solidFill>
                <a:effectLst/>
                <a:latin typeface="Times New Roman" panose="02020603050405020304" pitchFamily="18" charset="0"/>
                <a:cs typeface="Times New Roman" panose="02020603050405020304" pitchFamily="18" charset="0"/>
              </a:rPr>
              <a:t>merupakan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algoritma</a:t>
            </a:r>
            <a:r>
              <a:rPr lang="en-ID" sz="2000" b="0" i="0" dirty="0">
                <a:solidFill>
                  <a:srgbClr val="475261"/>
                </a:solidFill>
                <a:effectLst/>
                <a:latin typeface="Times New Roman" panose="02020603050405020304" pitchFamily="18" charset="0"/>
                <a:cs typeface="Times New Roman" panose="02020603050405020304" pitchFamily="18" charset="0"/>
              </a:rPr>
              <a:t> yang </a:t>
            </a:r>
            <a:r>
              <a:rPr lang="en-ID" sz="2000" b="0" i="0" dirty="0" err="1">
                <a:solidFill>
                  <a:srgbClr val="475261"/>
                </a:solidFill>
                <a:effectLst/>
                <a:latin typeface="Times New Roman" panose="02020603050405020304" pitchFamily="18" charset="0"/>
                <a:cs typeface="Times New Roman" panose="02020603050405020304" pitchFamily="18" charset="0"/>
              </a:rPr>
              <a:t>berfungsi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untuk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melakukan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pencarian</a:t>
            </a:r>
            <a:r>
              <a:rPr lang="en-ID" sz="2000" b="0" i="0" dirty="0">
                <a:solidFill>
                  <a:srgbClr val="475261"/>
                </a:solidFill>
                <a:effectLst/>
                <a:latin typeface="Times New Roman" panose="02020603050405020304" pitchFamily="18" charset="0"/>
                <a:cs typeface="Times New Roman" panose="02020603050405020304" pitchFamily="18" charset="0"/>
              </a:rPr>
              <a:t> data </a:t>
            </a:r>
            <a:r>
              <a:rPr lang="en-ID" sz="2000" b="0" i="0" dirty="0" err="1">
                <a:solidFill>
                  <a:srgbClr val="475261"/>
                </a:solidFill>
                <a:effectLst/>
                <a:latin typeface="Times New Roman" panose="02020603050405020304" pitchFamily="18" charset="0"/>
                <a:cs typeface="Times New Roman" panose="02020603050405020304" pitchFamily="18" charset="0"/>
              </a:rPr>
              <a:t>secara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luas</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atau</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melebar</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dalam</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1" dirty="0">
                <a:solidFill>
                  <a:srgbClr val="475261"/>
                </a:solidFill>
                <a:effectLst/>
                <a:latin typeface="Times New Roman" panose="02020603050405020304" pitchFamily="18" charset="0"/>
                <a:cs typeface="Times New Roman" panose="02020603050405020304" pitchFamily="18" charset="0"/>
              </a:rPr>
              <a:t>expert system</a:t>
            </a:r>
            <a:r>
              <a:rPr lang="en-ID" sz="2000" b="0" i="0" dirty="0">
                <a:solidFill>
                  <a:srgbClr val="475261"/>
                </a:solidFill>
                <a:effectLst/>
                <a:latin typeface="Times New Roman" panose="02020603050405020304" pitchFamily="18" charset="0"/>
                <a:cs typeface="Times New Roman" panose="02020603050405020304" pitchFamily="18" charset="0"/>
              </a:rPr>
              <a:t>. Pada </a:t>
            </a:r>
            <a:r>
              <a:rPr lang="en-ID" sz="2000" b="0" i="0" dirty="0" err="1">
                <a:solidFill>
                  <a:srgbClr val="475261"/>
                </a:solidFill>
                <a:effectLst/>
                <a:latin typeface="Times New Roman" panose="02020603050405020304" pitchFamily="18" charset="0"/>
                <a:cs typeface="Times New Roman" panose="02020603050405020304" pitchFamily="18" charset="0"/>
              </a:rPr>
              <a:t>metode</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ini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menerapkan</a:t>
            </a:r>
            <a:r>
              <a:rPr lang="en-ID" sz="2000" b="0" i="0" dirty="0">
                <a:solidFill>
                  <a:srgbClr val="475261"/>
                </a:solidFill>
                <a:effectLst/>
                <a:latin typeface="Times New Roman" panose="02020603050405020304" pitchFamily="18" charset="0"/>
                <a:cs typeface="Times New Roman" panose="02020603050405020304" pitchFamily="18" charset="0"/>
              </a:rPr>
              <a:t> proses </a:t>
            </a:r>
            <a:r>
              <a:rPr lang="en-ID" sz="2000" b="0" i="0" dirty="0" err="1">
                <a:solidFill>
                  <a:srgbClr val="475261"/>
                </a:solidFill>
                <a:effectLst/>
                <a:latin typeface="Times New Roman" panose="02020603050405020304" pitchFamily="18" charset="0"/>
                <a:cs typeface="Times New Roman" panose="02020603050405020304" pitchFamily="18" charset="0"/>
              </a:rPr>
              <a:t>antrian</a:t>
            </a:r>
            <a:r>
              <a:rPr lang="en-ID" sz="2000" b="0" i="0" dirty="0">
                <a:solidFill>
                  <a:srgbClr val="475261"/>
                </a:solidFill>
                <a:effectLst/>
                <a:latin typeface="Times New Roman" panose="02020603050405020304" pitchFamily="18" charset="0"/>
                <a:cs typeface="Times New Roman" panose="02020603050405020304" pitchFamily="18" charset="0"/>
              </a:rPr>
              <a:t> data (</a:t>
            </a:r>
            <a:r>
              <a:rPr lang="en-ID" sz="2000" b="0" i="1" dirty="0">
                <a:solidFill>
                  <a:srgbClr val="475261"/>
                </a:solidFill>
                <a:effectLst/>
                <a:latin typeface="Times New Roman" panose="02020603050405020304" pitchFamily="18" charset="0"/>
                <a:cs typeface="Times New Roman" panose="02020603050405020304" pitchFamily="18" charset="0"/>
              </a:rPr>
              <a:t>queue</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untuk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menyimpan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informasi</a:t>
            </a:r>
            <a:r>
              <a:rPr lang="en-ID" sz="2000" b="0" i="0" dirty="0">
                <a:solidFill>
                  <a:srgbClr val="475261"/>
                </a:solidFill>
                <a:effectLst/>
                <a:latin typeface="Times New Roman" panose="02020603050405020304" pitchFamily="18" charset="0"/>
                <a:cs typeface="Times New Roman" panose="02020603050405020304" pitchFamily="18" charset="0"/>
              </a:rPr>
              <a:t> yang </a:t>
            </a:r>
            <a:r>
              <a:rPr lang="en-ID" sz="2000" b="0" i="0" dirty="0" err="1">
                <a:solidFill>
                  <a:srgbClr val="475261"/>
                </a:solidFill>
                <a:effectLst/>
                <a:latin typeface="Times New Roman" panose="02020603050405020304" pitchFamily="18" charset="0"/>
                <a:cs typeface="Times New Roman" panose="02020603050405020304" pitchFamily="18" charset="0"/>
              </a:rPr>
              <a:t>telah</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dianalisa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sebelumnya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Selain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itu</a:t>
            </a:r>
            <a:r>
              <a:rPr lang="en-ID" sz="2000" b="0" i="0" dirty="0">
                <a:solidFill>
                  <a:srgbClr val="475261"/>
                </a:solidFill>
                <a:effectLst/>
                <a:latin typeface="Times New Roman" panose="02020603050405020304" pitchFamily="18" charset="0"/>
                <a:cs typeface="Times New Roman" panose="02020603050405020304" pitchFamily="18" charset="0"/>
              </a:rPr>
              <a:t>, juga </a:t>
            </a:r>
            <a:r>
              <a:rPr lang="en-ID" sz="2000" b="0" i="0" dirty="0" err="1">
                <a:solidFill>
                  <a:srgbClr val="475261"/>
                </a:solidFill>
                <a:effectLst/>
                <a:latin typeface="Times New Roman" panose="02020603050405020304" pitchFamily="18" charset="0"/>
                <a:cs typeface="Times New Roman" panose="02020603050405020304" pitchFamily="18" charset="0"/>
              </a:rPr>
              <a:t>membutuhkan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tabel</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boolean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untuk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menyimpan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informasi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ke</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dalam</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sebuah</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simpul</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sehingga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tidak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ada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informasi</a:t>
            </a:r>
            <a:r>
              <a:rPr lang="en-ID" sz="2000" b="0" i="0" dirty="0">
                <a:solidFill>
                  <a:srgbClr val="475261"/>
                </a:solidFill>
                <a:effectLst/>
                <a:latin typeface="Times New Roman" panose="02020603050405020304" pitchFamily="18" charset="0"/>
                <a:cs typeface="Times New Roman" panose="02020603050405020304" pitchFamily="18" charset="0"/>
              </a:rPr>
              <a:t> yang </a:t>
            </a:r>
            <a:r>
              <a:rPr lang="en-ID" sz="2000" b="0" i="0" dirty="0" err="1">
                <a:solidFill>
                  <a:srgbClr val="475261"/>
                </a:solidFill>
                <a:effectLst/>
                <a:latin typeface="Times New Roman" panose="02020603050405020304" pitchFamily="18" charset="0"/>
                <a:cs typeface="Times New Roman" panose="02020603050405020304" pitchFamily="18" charset="0"/>
              </a:rPr>
              <a:t>dikunjungi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lebih</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dari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sekali</a:t>
            </a:r>
            <a:r>
              <a:rPr lang="en-ID" sz="2000" b="0" i="0" dirty="0">
                <a:solidFill>
                  <a:srgbClr val="475261"/>
                </a:solidFill>
                <a:effectLst/>
                <a:latin typeface="Times New Roman" panose="02020603050405020304" pitchFamily="18" charset="0"/>
                <a:cs typeface="Times New Roman" panose="02020603050405020304" pitchFamily="18" charset="0"/>
              </a:rPr>
              <a:t>.</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1" i="0" dirty="0">
                <a:solidFill>
                  <a:srgbClr val="475261"/>
                </a:solidFill>
                <a:effectLst/>
                <a:latin typeface="Times New Roman" panose="02020603050405020304" pitchFamily="18" charset="0"/>
                <a:cs typeface="Times New Roman" panose="02020603050405020304" pitchFamily="18" charset="0"/>
              </a:rPr>
              <a:t>3. BFS (Best First Search)</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0" i="0" dirty="0" err="1">
                <a:solidFill>
                  <a:srgbClr val="475261"/>
                </a:solidFill>
                <a:effectLst/>
                <a:latin typeface="Times New Roman" panose="02020603050405020304" pitchFamily="18" charset="0"/>
                <a:cs typeface="Times New Roman" panose="02020603050405020304" pitchFamily="18" charset="0"/>
              </a:rPr>
              <a:t>Metode</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1" dirty="0">
                <a:solidFill>
                  <a:srgbClr val="475261"/>
                </a:solidFill>
                <a:effectLst/>
                <a:latin typeface="Times New Roman" panose="02020603050405020304" pitchFamily="18" charset="0"/>
                <a:cs typeface="Times New Roman" panose="02020603050405020304" pitchFamily="18" charset="0"/>
              </a:rPr>
              <a:t>best first search</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merupakan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hasil</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kombinasi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dari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metode</a:t>
            </a:r>
            <a:r>
              <a:rPr lang="en-ID" sz="2000" b="0" i="0" dirty="0">
                <a:solidFill>
                  <a:srgbClr val="475261"/>
                </a:solidFill>
                <a:effectLst/>
                <a:latin typeface="Times New Roman" panose="02020603050405020304" pitchFamily="18" charset="0"/>
                <a:cs typeface="Times New Roman" panose="02020603050405020304" pitchFamily="18" charset="0"/>
              </a:rPr>
              <a:t> DFS dan </a:t>
            </a:r>
            <a:r>
              <a:rPr lang="en-ID" sz="2000" b="0" i="1" dirty="0">
                <a:solidFill>
                  <a:srgbClr val="475261"/>
                </a:solidFill>
                <a:effectLst/>
                <a:latin typeface="Times New Roman" panose="02020603050405020304" pitchFamily="18" charset="0"/>
                <a:cs typeface="Times New Roman" panose="02020603050405020304" pitchFamily="18" charset="0"/>
              </a:rPr>
              <a:t>breadth first search</a:t>
            </a:r>
            <a:r>
              <a:rPr lang="en-ID" sz="2000" b="0" i="0" dirty="0">
                <a:solidFill>
                  <a:srgbClr val="475261"/>
                </a:solidFill>
                <a:effectLst/>
                <a:latin typeface="Times New Roman" panose="02020603050405020304" pitchFamily="18" charset="0"/>
                <a:cs typeface="Times New Roman" panose="02020603050405020304" pitchFamily="18" charset="0"/>
              </a:rPr>
              <a:t> yang </a:t>
            </a:r>
            <a:r>
              <a:rPr lang="en-ID" sz="2000" b="0" i="0" dirty="0" err="1">
                <a:solidFill>
                  <a:srgbClr val="475261"/>
                </a:solidFill>
                <a:effectLst/>
                <a:latin typeface="Times New Roman" panose="02020603050405020304" pitchFamily="18" charset="0"/>
                <a:cs typeface="Times New Roman" panose="02020603050405020304" pitchFamily="18" charset="0"/>
              </a:rPr>
              <a:t>membuat</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sistem</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pakar</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mampu</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menyajikan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tampilan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1" dirty="0">
                <a:solidFill>
                  <a:srgbClr val="475261"/>
                </a:solidFill>
                <a:effectLst/>
                <a:latin typeface="Times New Roman" panose="02020603050405020304" pitchFamily="18" charset="0"/>
                <a:cs typeface="Times New Roman" panose="02020603050405020304" pitchFamily="18" charset="0"/>
              </a:rPr>
              <a:t>output</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dari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hasil</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analisa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variabel</a:t>
            </a:r>
            <a:r>
              <a:rPr lang="en-ID" sz="2000" b="0" i="0" dirty="0">
                <a:solidFill>
                  <a:srgbClr val="475261"/>
                </a:solidFill>
                <a:effectLst/>
                <a:latin typeface="Times New Roman" panose="02020603050405020304" pitchFamily="18" charset="0"/>
                <a:cs typeface="Times New Roman" panose="02020603050405020304" pitchFamily="18" charset="0"/>
              </a:rPr>
              <a:t> yang </a:t>
            </a:r>
            <a:r>
              <a:rPr lang="en-ID" sz="2000" b="0" i="0" dirty="0" err="1">
                <a:solidFill>
                  <a:srgbClr val="475261"/>
                </a:solidFill>
                <a:effectLst/>
                <a:latin typeface="Times New Roman" panose="02020603050405020304" pitchFamily="18" charset="0"/>
                <a:cs typeface="Times New Roman" panose="02020603050405020304" pitchFamily="18" charset="0"/>
              </a:rPr>
              <a:t>telah</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diproses</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sebelumnya</a:t>
            </a:r>
            <a:r>
              <a:rPr lang="en-ID" sz="2000" b="0" i="0" dirty="0">
                <a:solidFill>
                  <a:srgbClr val="475261"/>
                </a:solidFill>
                <a:effectLst/>
                <a:latin typeface="Times New Roman" panose="02020603050405020304" pitchFamily="18" charset="0"/>
                <a:cs typeface="Times New Roman" panose="02020603050405020304" pitchFamily="18" charset="0"/>
              </a:rPr>
              <a:t>.</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1" i="0" dirty="0">
                <a:solidFill>
                  <a:srgbClr val="475261"/>
                </a:solidFill>
                <a:effectLst/>
                <a:latin typeface="Times New Roman" panose="02020603050405020304" pitchFamily="18" charset="0"/>
                <a:cs typeface="Times New Roman" panose="02020603050405020304" pitchFamily="18" charset="0"/>
              </a:rPr>
              <a:t>4. DFS (Depth First Search)</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0" i="0" dirty="0" err="1">
                <a:solidFill>
                  <a:srgbClr val="475261"/>
                </a:solidFill>
                <a:effectLst/>
                <a:latin typeface="Times New Roman" panose="02020603050405020304" pitchFamily="18" charset="0"/>
                <a:cs typeface="Times New Roman" panose="02020603050405020304" pitchFamily="18" charset="0"/>
              </a:rPr>
              <a:t>Metode</a:t>
            </a:r>
            <a:r>
              <a:rPr lang="en-ID" sz="2000" b="0" i="0" dirty="0">
                <a:solidFill>
                  <a:srgbClr val="475261"/>
                </a:solidFill>
                <a:effectLst/>
                <a:latin typeface="Times New Roman" panose="02020603050405020304" pitchFamily="18" charset="0"/>
                <a:cs typeface="Times New Roman" panose="02020603050405020304" pitchFamily="18" charset="0"/>
              </a:rPr>
              <a:t> DFS juga </a:t>
            </a:r>
            <a:r>
              <a:rPr lang="en-ID" sz="2000" b="0" i="0" dirty="0" err="1">
                <a:solidFill>
                  <a:srgbClr val="475261"/>
                </a:solidFill>
                <a:effectLst/>
                <a:latin typeface="Times New Roman" panose="02020603050405020304" pitchFamily="18" charset="0"/>
                <a:cs typeface="Times New Roman" panose="02020603050405020304" pitchFamily="18" charset="0"/>
              </a:rPr>
              <a:t>menerapkan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sistem</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pakar</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dimana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algoritma</a:t>
            </a:r>
            <a:r>
              <a:rPr lang="en-ID" sz="2000" b="0" i="0" dirty="0">
                <a:solidFill>
                  <a:srgbClr val="475261"/>
                </a:solidFill>
                <a:effectLst/>
                <a:latin typeface="Times New Roman" panose="02020603050405020304" pitchFamily="18" charset="0"/>
                <a:cs typeface="Times New Roman" panose="02020603050405020304" pitchFamily="18" charset="0"/>
              </a:rPr>
              <a:t> yang </a:t>
            </a:r>
            <a:r>
              <a:rPr lang="en-ID" sz="2000" b="0" i="0" dirty="0" err="1">
                <a:solidFill>
                  <a:srgbClr val="475261"/>
                </a:solidFill>
                <a:effectLst/>
                <a:latin typeface="Times New Roman" panose="02020603050405020304" pitchFamily="18" charset="0"/>
                <a:cs typeface="Times New Roman" panose="02020603050405020304" pitchFamily="18" charset="0"/>
              </a:rPr>
              <a:t>digunakan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merupakan</a:t>
            </a:r>
            <a:r>
              <a:rPr lang="en-ID" sz="2000" b="0" i="0" dirty="0">
                <a:solidFill>
                  <a:srgbClr val="475261"/>
                </a:solidFill>
                <a:effectLst/>
                <a:latin typeface="Times New Roman" panose="02020603050405020304" pitchFamily="18" charset="0"/>
                <a:cs typeface="Times New Roman" panose="02020603050405020304" pitchFamily="18" charset="0"/>
              </a:rPr>
              <a:t> proses </a:t>
            </a:r>
            <a:r>
              <a:rPr lang="en-ID" sz="2000" b="0" i="0" dirty="0" err="1">
                <a:solidFill>
                  <a:srgbClr val="475261"/>
                </a:solidFill>
                <a:effectLst/>
                <a:latin typeface="Times New Roman" panose="02020603050405020304" pitchFamily="18" charset="0"/>
                <a:cs typeface="Times New Roman" panose="02020603050405020304" pitchFamily="18" charset="0"/>
              </a:rPr>
              <a:t>penelusuran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menggunakan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struktur</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pohon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atau</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graf</a:t>
            </a:r>
            <a:r>
              <a:rPr lang="en-ID" sz="2000" b="0" i="0" dirty="0">
                <a:solidFill>
                  <a:srgbClr val="475261"/>
                </a:solidFill>
                <a:effectLst/>
                <a:latin typeface="Times New Roman" panose="02020603050405020304" pitchFamily="18" charset="0"/>
                <a:cs typeface="Times New Roman" panose="02020603050405020304" pitchFamily="18" charset="0"/>
              </a:rPr>
              <a:t>, dan </a:t>
            </a:r>
            <a:r>
              <a:rPr lang="en-ID" sz="2000" b="0" i="0" dirty="0" err="1">
                <a:solidFill>
                  <a:srgbClr val="475261"/>
                </a:solidFill>
                <a:effectLst/>
                <a:latin typeface="Times New Roman" panose="02020603050405020304" pitchFamily="18" charset="0"/>
                <a:cs typeface="Times New Roman" panose="02020603050405020304" pitchFamily="18" charset="0"/>
              </a:rPr>
              <a:t>berpatokan</a:t>
            </a:r>
            <a:r>
              <a:rPr lang="en-ID" sz="2000" b="0" i="0" dirty="0">
                <a:solidFill>
                  <a:srgbClr val="475261"/>
                </a:solidFill>
                <a:effectLst/>
                <a:latin typeface="Times New Roman" panose="02020603050405020304" pitchFamily="18" charset="0"/>
                <a:cs typeface="Times New Roman" panose="02020603050405020304" pitchFamily="18" charset="0"/>
              </a:rPr>
              <a:t> pada </a:t>
            </a:r>
            <a:r>
              <a:rPr lang="en-ID" sz="2000" b="0" i="0" dirty="0" err="1">
                <a:solidFill>
                  <a:srgbClr val="475261"/>
                </a:solidFill>
                <a:effectLst/>
                <a:latin typeface="Times New Roman" panose="02020603050405020304" pitchFamily="18" charset="0"/>
                <a:cs typeface="Times New Roman" panose="02020603050405020304" pitchFamily="18" charset="0"/>
              </a:rPr>
              <a:t>tingkat</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kedalaman</a:t>
            </a:r>
            <a:r>
              <a:rPr lang="en-ID" sz="2000" b="0" i="0" dirty="0">
                <a:solidFill>
                  <a:srgbClr val="475261"/>
                </a:solidFill>
                <a:effectLst/>
                <a:latin typeface="Times New Roman" panose="02020603050405020304" pitchFamily="18" charset="0"/>
                <a:cs typeface="Times New Roman" panose="02020603050405020304" pitchFamily="18" charset="0"/>
              </a:rPr>
              <a:t> data.</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1" i="0" dirty="0">
                <a:solidFill>
                  <a:srgbClr val="475261"/>
                </a:solidFill>
                <a:effectLst/>
                <a:latin typeface="Times New Roman" panose="02020603050405020304" pitchFamily="18" charset="0"/>
                <a:cs typeface="Times New Roman" panose="02020603050405020304" pitchFamily="18" charset="0"/>
              </a:rPr>
              <a:t>5. </a:t>
            </a:r>
            <a:r>
              <a:rPr lang="en-ID" sz="2000" b="1" i="0" dirty="0" err="1">
                <a:solidFill>
                  <a:srgbClr val="475261"/>
                </a:solidFill>
                <a:effectLst/>
                <a:latin typeface="Times New Roman" panose="02020603050405020304" pitchFamily="18" charset="0"/>
                <a:cs typeface="Times New Roman" panose="02020603050405020304" pitchFamily="18" charset="0"/>
              </a:rPr>
              <a:t>Penelusuran</a:t>
            </a:r>
            <a:r>
              <a:rPr lang="en-ID" sz="2000" b="1" i="0" dirty="0">
                <a:solidFill>
                  <a:srgbClr val="475261"/>
                </a:solidFill>
                <a:effectLst/>
                <a:latin typeface="Times New Roman" panose="02020603050405020304" pitchFamily="18" charset="0"/>
                <a:cs typeface="Times New Roman" panose="02020603050405020304" pitchFamily="18" charset="0"/>
              </a:rPr>
              <a:t> </a:t>
            </a:r>
            <a:r>
              <a:rPr lang="en-ID" sz="2000" b="1" i="0" dirty="0" err="1">
                <a:solidFill>
                  <a:srgbClr val="475261"/>
                </a:solidFill>
                <a:effectLst/>
                <a:latin typeface="Times New Roman" panose="02020603050405020304" pitchFamily="18" charset="0"/>
                <a:cs typeface="Times New Roman" panose="02020603050405020304" pitchFamily="18" charset="0"/>
              </a:rPr>
              <a:t>ke</a:t>
            </a:r>
            <a:r>
              <a:rPr lang="en-ID" sz="2000" b="1" i="0" dirty="0">
                <a:solidFill>
                  <a:srgbClr val="475261"/>
                </a:solidFill>
                <a:effectLst/>
                <a:latin typeface="Times New Roman" panose="02020603050405020304" pitchFamily="18" charset="0"/>
                <a:cs typeface="Times New Roman" panose="02020603050405020304" pitchFamily="18" charset="0"/>
              </a:rPr>
              <a:t> </a:t>
            </a:r>
            <a:r>
              <a:rPr lang="en-ID" sz="2000" b="1" i="0" dirty="0" err="1">
                <a:solidFill>
                  <a:srgbClr val="475261"/>
                </a:solidFill>
                <a:effectLst/>
                <a:latin typeface="Times New Roman" panose="02020603050405020304" pitchFamily="18" charset="0"/>
                <a:cs typeface="Times New Roman" panose="02020603050405020304" pitchFamily="18" charset="0"/>
              </a:rPr>
              <a:t>Depan</a:t>
            </a:r>
            <a:r>
              <a:rPr lang="en-ID" sz="2000" b="1" i="0" dirty="0">
                <a:solidFill>
                  <a:srgbClr val="475261"/>
                </a:solidFill>
                <a:effectLst/>
                <a:latin typeface="Times New Roman" panose="02020603050405020304" pitchFamily="18" charset="0"/>
                <a:cs typeface="Times New Roman" panose="02020603050405020304" pitchFamily="18" charset="0"/>
              </a:rPr>
              <a:t> (Forward Chaining)</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0" i="0" dirty="0" err="1">
                <a:solidFill>
                  <a:srgbClr val="475261"/>
                </a:solidFill>
                <a:effectLst/>
                <a:latin typeface="Times New Roman" panose="02020603050405020304" pitchFamily="18" charset="0"/>
                <a:cs typeface="Times New Roman" panose="02020603050405020304" pitchFamily="18" charset="0"/>
              </a:rPr>
              <a:t>Merupakan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teknik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penalaran</a:t>
            </a:r>
            <a:r>
              <a:rPr lang="en-ID" sz="2000" b="0" i="0" dirty="0">
                <a:solidFill>
                  <a:srgbClr val="475261"/>
                </a:solidFill>
                <a:effectLst/>
                <a:latin typeface="Times New Roman" panose="02020603050405020304" pitchFamily="18" charset="0"/>
                <a:cs typeface="Times New Roman" panose="02020603050405020304" pitchFamily="18" charset="0"/>
              </a:rPr>
              <a:t> yang </a:t>
            </a:r>
            <a:r>
              <a:rPr lang="en-ID" sz="2000" b="0" i="0" dirty="0" err="1">
                <a:solidFill>
                  <a:srgbClr val="475261"/>
                </a:solidFill>
                <a:effectLst/>
                <a:latin typeface="Times New Roman" panose="02020603050405020304" pitchFamily="18" charset="0"/>
                <a:cs typeface="Times New Roman" panose="02020603050405020304" pitchFamily="18" charset="0"/>
              </a:rPr>
              <a:t>termasuk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dalam</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sistem</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pakar</a:t>
            </a:r>
            <a:r>
              <a:rPr lang="en-ID" sz="2000" b="0" i="0" dirty="0">
                <a:solidFill>
                  <a:srgbClr val="475261"/>
                </a:solidFill>
                <a:effectLst/>
                <a:latin typeface="Times New Roman" panose="02020603050405020304" pitchFamily="18" charset="0"/>
                <a:cs typeface="Times New Roman" panose="02020603050405020304" pitchFamily="18" charset="0"/>
              </a:rPr>
              <a:t>, yang mana </a:t>
            </a:r>
            <a:r>
              <a:rPr lang="en-ID" sz="2000" b="0" i="0" dirty="0" err="1">
                <a:solidFill>
                  <a:srgbClr val="475261"/>
                </a:solidFill>
                <a:effectLst/>
                <a:latin typeface="Times New Roman" panose="02020603050405020304" pitchFamily="18" charset="0"/>
                <a:cs typeface="Times New Roman" panose="02020603050405020304" pitchFamily="18" charset="0"/>
              </a:rPr>
              <a:t>diawali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dari</a:t>
            </a:r>
            <a:r>
              <a:rPr lang="en-ID" sz="2000" b="0" i="0" dirty="0">
                <a:solidFill>
                  <a:srgbClr val="475261"/>
                </a:solidFill>
                <a:effectLst/>
                <a:latin typeface="Times New Roman" panose="02020603050405020304" pitchFamily="18" charset="0"/>
                <a:cs typeface="Times New Roman" panose="02020603050405020304" pitchFamily="18" charset="0"/>
              </a:rPr>
              <a:t> proses </a:t>
            </a:r>
            <a:r>
              <a:rPr lang="en-ID" sz="2000" b="0" i="0" dirty="0" err="1">
                <a:solidFill>
                  <a:srgbClr val="475261"/>
                </a:solidFill>
                <a:effectLst/>
                <a:latin typeface="Times New Roman" panose="02020603050405020304" pitchFamily="18" charset="0"/>
                <a:cs typeface="Times New Roman" panose="02020603050405020304" pitchFamily="18" charset="0"/>
              </a:rPr>
              <a:t>pencarian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fakta</a:t>
            </a:r>
            <a:r>
              <a:rPr lang="en-ID" sz="2000" b="0" i="0" dirty="0">
                <a:solidFill>
                  <a:srgbClr val="475261"/>
                </a:solidFill>
                <a:effectLst/>
                <a:latin typeface="Times New Roman" panose="02020603050405020304" pitchFamily="18" charset="0"/>
                <a:cs typeface="Times New Roman" panose="02020603050405020304" pitchFamily="18" charset="0"/>
              </a:rPr>
              <a:t>. Dimana, </a:t>
            </a:r>
            <a:r>
              <a:rPr lang="en-ID" sz="2000" b="0" i="0" dirty="0" err="1">
                <a:solidFill>
                  <a:srgbClr val="475261"/>
                </a:solidFill>
                <a:effectLst/>
                <a:latin typeface="Times New Roman" panose="02020603050405020304" pitchFamily="18" charset="0"/>
                <a:cs typeface="Times New Roman" panose="02020603050405020304" pitchFamily="18" charset="0"/>
              </a:rPr>
              <a:t>fakta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tersebut</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digunakan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untuk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menguji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nilai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suatu</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kebenaran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terhadap</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hipotesis</a:t>
            </a:r>
            <a:r>
              <a:rPr lang="en-ID" sz="2000" b="0" i="0" dirty="0">
                <a:solidFill>
                  <a:srgbClr val="475261"/>
                </a:solidFill>
                <a:effectLst/>
                <a:latin typeface="Times New Roman" panose="02020603050405020304" pitchFamily="18" charset="0"/>
                <a:cs typeface="Times New Roman" panose="02020603050405020304" pitchFamily="18" charset="0"/>
              </a:rPr>
              <a:t> yang </a:t>
            </a:r>
            <a:r>
              <a:rPr lang="en-ID" sz="2000" b="0" i="0" dirty="0" err="1">
                <a:solidFill>
                  <a:srgbClr val="475261"/>
                </a:solidFill>
                <a:effectLst/>
                <a:latin typeface="Times New Roman" panose="02020603050405020304" pitchFamily="18" charset="0"/>
                <a:cs typeface="Times New Roman" panose="02020603050405020304" pitchFamily="18" charset="0"/>
              </a:rPr>
              <a:t>dikembangkan</a:t>
            </a:r>
            <a:r>
              <a:rPr lang="en-ID" sz="2000" b="0" i="0" dirty="0">
                <a:solidFill>
                  <a:srgbClr val="475261"/>
                </a:solidFill>
                <a:effectLst/>
                <a:latin typeface="Times New Roman" panose="02020603050405020304" pitchFamily="18" charset="0"/>
                <a:cs typeface="Times New Roman" panose="02020603050405020304" pitchFamily="18" charset="0"/>
              </a:rPr>
              <a:t>.</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1" i="0" dirty="0">
                <a:solidFill>
                  <a:srgbClr val="475261"/>
                </a:solidFill>
                <a:effectLst/>
                <a:latin typeface="Times New Roman" panose="02020603050405020304" pitchFamily="18" charset="0"/>
                <a:cs typeface="Times New Roman" panose="02020603050405020304" pitchFamily="18" charset="0"/>
              </a:rPr>
              <a:t>6. </a:t>
            </a:r>
            <a:r>
              <a:rPr lang="en-ID" sz="2000" b="1" i="0" dirty="0" err="1">
                <a:solidFill>
                  <a:srgbClr val="475261"/>
                </a:solidFill>
                <a:effectLst/>
                <a:latin typeface="Times New Roman" panose="02020603050405020304" pitchFamily="18" charset="0"/>
                <a:cs typeface="Times New Roman" panose="02020603050405020304" pitchFamily="18" charset="0"/>
              </a:rPr>
              <a:t>Penelusuran</a:t>
            </a:r>
            <a:r>
              <a:rPr lang="en-ID" sz="2000" b="1" i="0" dirty="0">
                <a:solidFill>
                  <a:srgbClr val="475261"/>
                </a:solidFill>
                <a:effectLst/>
                <a:latin typeface="Times New Roman" panose="02020603050405020304" pitchFamily="18" charset="0"/>
                <a:cs typeface="Times New Roman" panose="02020603050405020304" pitchFamily="18" charset="0"/>
              </a:rPr>
              <a:t> </a:t>
            </a:r>
            <a:r>
              <a:rPr lang="en-ID" sz="2000" b="1" i="0" dirty="0" err="1">
                <a:solidFill>
                  <a:srgbClr val="475261"/>
                </a:solidFill>
                <a:effectLst/>
                <a:latin typeface="Times New Roman" panose="02020603050405020304" pitchFamily="18" charset="0"/>
                <a:cs typeface="Times New Roman" panose="02020603050405020304" pitchFamily="18" charset="0"/>
              </a:rPr>
              <a:t>ke</a:t>
            </a:r>
            <a:r>
              <a:rPr lang="en-ID" sz="2000" b="1" i="0" dirty="0">
                <a:solidFill>
                  <a:srgbClr val="475261"/>
                </a:solidFill>
                <a:effectLst/>
                <a:latin typeface="Times New Roman" panose="02020603050405020304" pitchFamily="18" charset="0"/>
                <a:cs typeface="Times New Roman" panose="02020603050405020304" pitchFamily="18" charset="0"/>
              </a:rPr>
              <a:t> </a:t>
            </a:r>
            <a:r>
              <a:rPr lang="en-ID" sz="2000" b="1" i="0" dirty="0" err="1">
                <a:solidFill>
                  <a:srgbClr val="475261"/>
                </a:solidFill>
                <a:effectLst/>
                <a:latin typeface="Times New Roman" panose="02020603050405020304" pitchFamily="18" charset="0"/>
                <a:cs typeface="Times New Roman" panose="02020603050405020304" pitchFamily="18" charset="0"/>
              </a:rPr>
              <a:t>Belakang</a:t>
            </a:r>
            <a:r>
              <a:rPr lang="en-ID" sz="2000" b="1" i="0" dirty="0">
                <a:solidFill>
                  <a:srgbClr val="475261"/>
                </a:solidFill>
                <a:effectLst/>
                <a:latin typeface="Times New Roman" panose="02020603050405020304" pitchFamily="18" charset="0"/>
                <a:cs typeface="Times New Roman" panose="02020603050405020304" pitchFamily="18" charset="0"/>
              </a:rPr>
              <a:t> (Backward Chaining)</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0" i="1" dirty="0">
                <a:solidFill>
                  <a:srgbClr val="475261"/>
                </a:solidFill>
                <a:effectLst/>
                <a:latin typeface="Times New Roman" panose="02020603050405020304" pitchFamily="18" charset="0"/>
                <a:cs typeface="Times New Roman" panose="02020603050405020304" pitchFamily="18" charset="0"/>
              </a:rPr>
              <a:t>Backward chaining </a:t>
            </a:r>
            <a:r>
              <a:rPr lang="en-ID" sz="2000" b="0" i="0" dirty="0" err="1">
                <a:solidFill>
                  <a:srgbClr val="475261"/>
                </a:solidFill>
                <a:effectLst/>
                <a:latin typeface="Times New Roman" panose="02020603050405020304" pitchFamily="18" charset="0"/>
                <a:cs typeface="Times New Roman" panose="02020603050405020304" pitchFamily="18" charset="0"/>
              </a:rPr>
              <a:t>merupakan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kebalikan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dari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1" dirty="0">
                <a:solidFill>
                  <a:srgbClr val="475261"/>
                </a:solidFill>
                <a:effectLst/>
                <a:latin typeface="Times New Roman" panose="02020603050405020304" pitchFamily="18" charset="0"/>
                <a:cs typeface="Times New Roman" panose="02020603050405020304" pitchFamily="18" charset="0"/>
              </a:rPr>
              <a:t>forward chaining</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dimana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metode</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ini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melakukan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pelacakan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sistem</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keputusan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dimulai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dari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tahap</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menarik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kesimpulan</a:t>
            </a:r>
            <a:r>
              <a:rPr lang="en-ID" sz="2000" b="0" i="0" dirty="0">
                <a:solidFill>
                  <a:srgbClr val="475261"/>
                </a:solidFill>
                <a:effectLst/>
                <a:latin typeface="Times New Roman" panose="02020603050405020304" pitchFamily="18" charset="0"/>
                <a:cs typeface="Times New Roman" panose="02020603050405020304" pitchFamily="18" charset="0"/>
              </a:rPr>
              <a:t> pada </a:t>
            </a:r>
            <a:r>
              <a:rPr lang="en-ID" sz="2000" b="0" i="0" dirty="0" err="1">
                <a:solidFill>
                  <a:srgbClr val="475261"/>
                </a:solidFill>
                <a:effectLst/>
                <a:latin typeface="Times New Roman" panose="02020603050405020304" pitchFamily="18" charset="0"/>
                <a:cs typeface="Times New Roman" panose="02020603050405020304" pitchFamily="18" charset="0"/>
              </a:rPr>
              <a:t>sebuah</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titik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penalaran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Kemudian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dilanjutkan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dengan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penyusunan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hipotesis</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hingga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fakta</a:t>
            </a:r>
            <a:r>
              <a:rPr lang="en-ID" sz="2000" b="0" i="0" dirty="0">
                <a:solidFill>
                  <a:srgbClr val="475261"/>
                </a:solidFill>
                <a:effectLst/>
                <a:latin typeface="Times New Roman" panose="02020603050405020304" pitchFamily="18" charset="0"/>
                <a:cs typeface="Times New Roman" panose="02020603050405020304" pitchFamily="18" charset="0"/>
              </a:rPr>
              <a:t> yang </a:t>
            </a:r>
            <a:r>
              <a:rPr lang="en-ID" sz="2000" b="0" i="0" dirty="0" err="1">
                <a:solidFill>
                  <a:srgbClr val="475261"/>
                </a:solidFill>
                <a:effectLst/>
                <a:latin typeface="Times New Roman" panose="02020603050405020304" pitchFamily="18" charset="0"/>
                <a:cs typeface="Times New Roman" panose="02020603050405020304" pitchFamily="18" charset="0"/>
              </a:rPr>
              <a:t>ditemukan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untuk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memberikan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1" dirty="0">
                <a:solidFill>
                  <a:srgbClr val="475261"/>
                </a:solidFill>
                <a:effectLst/>
                <a:latin typeface="Times New Roman" panose="02020603050405020304" pitchFamily="18" charset="0"/>
                <a:cs typeface="Times New Roman" panose="02020603050405020304" pitchFamily="18" charset="0"/>
              </a:rPr>
              <a:t>value</a:t>
            </a:r>
            <a:r>
              <a:rPr lang="en-ID" sz="2000" b="0" i="0" dirty="0">
                <a:solidFill>
                  <a:srgbClr val="475261"/>
                </a:solidFill>
                <a:effectLst/>
                <a:latin typeface="Times New Roman" panose="02020603050405020304" pitchFamily="18" charset="0"/>
                <a:cs typeface="Times New Roman" panose="02020603050405020304" pitchFamily="18" charset="0"/>
              </a:rPr>
              <a:t> dan </a:t>
            </a:r>
            <a:r>
              <a:rPr lang="en-ID" sz="2000" b="0" i="0" dirty="0" err="1">
                <a:solidFill>
                  <a:srgbClr val="475261"/>
                </a:solidFill>
                <a:effectLst/>
                <a:latin typeface="Times New Roman" panose="02020603050405020304" pitchFamily="18" charset="0"/>
                <a:cs typeface="Times New Roman" panose="02020603050405020304" pitchFamily="18" charset="0"/>
              </a:rPr>
              <a:t>penguatan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dari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hasil</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kesimpulan</a:t>
            </a:r>
            <a:r>
              <a:rPr lang="en-ID" sz="2000" b="0" i="0" dirty="0">
                <a:solidFill>
                  <a:srgbClr val="475261"/>
                </a:solidFill>
                <a:effectLst/>
                <a:latin typeface="Times New Roman" panose="02020603050405020304" pitchFamily="18" charset="0"/>
                <a:cs typeface="Times New Roman" panose="02020603050405020304" pitchFamily="18" charset="0"/>
              </a:rPr>
              <a:t>.</a:t>
            </a:r>
            <a:br>
              <a:rPr lang="en-ID" sz="2000" b="0" i="0" dirty="0">
                <a:solidFill>
                  <a:srgbClr val="475261"/>
                </a:solidFill>
                <a:effectLst/>
                <a:latin typeface="Times New Roman" panose="02020603050405020304" pitchFamily="18" charset="0"/>
                <a:cs typeface="Times New Roman" panose="02020603050405020304" pitchFamily="18" charset="0"/>
              </a:rPr>
            </a:br>
            <a:endParaRPr lang="en-ID"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0457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0F8F-B1C9-0797-5970-B0D44F2D85F4}"/>
              </a:ext>
            </a:extLst>
          </p:cNvPr>
          <p:cNvSpPr>
            <a:spLocks noGrp="1"/>
          </p:cNvSpPr>
          <p:nvPr>
            <p:ph type="title"/>
          </p:nvPr>
        </p:nvSpPr>
        <p:spPr>
          <a:xfrm>
            <a:off x="677333" y="493486"/>
            <a:ext cx="10992153" cy="5907314"/>
          </a:xfrm>
        </p:spPr>
        <p:txBody>
          <a:bodyPr>
            <a:noAutofit/>
          </a:bodyPr>
          <a:lstStyle/>
          <a:p>
            <a:pPr algn="l"/>
            <a:r>
              <a:rPr lang="en-ID" sz="2000" b="0" i="0" dirty="0">
                <a:solidFill>
                  <a:srgbClr val="475261"/>
                </a:solidFill>
                <a:effectLst/>
                <a:latin typeface="Times New Roman" panose="02020603050405020304" pitchFamily="18" charset="0"/>
                <a:cs typeface="Times New Roman" panose="02020603050405020304" pitchFamily="18" charset="0"/>
              </a:rPr>
              <a:t>Di </a:t>
            </a:r>
            <a:r>
              <a:rPr lang="en-ID" sz="2000" b="0" i="0" dirty="0" err="1">
                <a:solidFill>
                  <a:srgbClr val="475261"/>
                </a:solidFill>
                <a:effectLst/>
                <a:latin typeface="Times New Roman" panose="02020603050405020304" pitchFamily="18" charset="0"/>
                <a:cs typeface="Times New Roman" panose="02020603050405020304" pitchFamily="18" charset="0"/>
              </a:rPr>
              <a:t>dalam</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pengembangan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1" dirty="0">
                <a:solidFill>
                  <a:srgbClr val="475261"/>
                </a:solidFill>
                <a:effectLst/>
                <a:latin typeface="Times New Roman" panose="02020603050405020304" pitchFamily="18" charset="0"/>
                <a:cs typeface="Times New Roman" panose="02020603050405020304" pitchFamily="18" charset="0"/>
              </a:rPr>
              <a:t>expert system</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tersusun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atas</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beberapa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komponen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atau</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struktur</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pembentuk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sebuah</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sistem</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informasi</a:t>
            </a:r>
            <a:r>
              <a:rPr lang="en-ID" sz="2000" b="0" i="0" dirty="0">
                <a:solidFill>
                  <a:srgbClr val="475261"/>
                </a:solidFill>
                <a:effectLst/>
                <a:latin typeface="Times New Roman" panose="02020603050405020304" pitchFamily="18" charset="0"/>
                <a:cs typeface="Times New Roman" panose="02020603050405020304" pitchFamily="18" charset="0"/>
              </a:rPr>
              <a:t> yang </a:t>
            </a:r>
            <a:r>
              <a:rPr lang="en-ID" sz="2000" b="0" i="0" dirty="0" err="1">
                <a:solidFill>
                  <a:srgbClr val="475261"/>
                </a:solidFill>
                <a:effectLst/>
                <a:latin typeface="Times New Roman" panose="02020603050405020304" pitchFamily="18" charset="0"/>
                <a:cs typeface="Times New Roman" panose="02020603050405020304" pitchFamily="18" charset="0"/>
              </a:rPr>
              <a:t>komprehensif</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Berikut</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ini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merupakan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beberapa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bagian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penyusun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arsitektur</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dari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sistem</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ini</a:t>
            </a:r>
            <a:r>
              <a:rPr lang="en-ID" sz="2000" b="0" i="0" dirty="0">
                <a:solidFill>
                  <a:srgbClr val="475261"/>
                </a:solidFill>
                <a:effectLst/>
                <a:latin typeface="Times New Roman" panose="02020603050405020304" pitchFamily="18" charset="0"/>
                <a:cs typeface="Times New Roman" panose="02020603050405020304" pitchFamily="18" charset="0"/>
              </a:rPr>
              <a:t>.</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1" i="0" dirty="0">
                <a:solidFill>
                  <a:srgbClr val="475261"/>
                </a:solidFill>
                <a:effectLst/>
                <a:latin typeface="Times New Roman" panose="02020603050405020304" pitchFamily="18" charset="0"/>
                <a:cs typeface="Times New Roman" panose="02020603050405020304" pitchFamily="18" charset="0"/>
              </a:rPr>
              <a:t>1. User Interface (</a:t>
            </a:r>
            <a:r>
              <a:rPr lang="en-ID" sz="2000" b="1" i="0" dirty="0" err="1">
                <a:solidFill>
                  <a:srgbClr val="475261"/>
                </a:solidFill>
                <a:effectLst/>
                <a:latin typeface="Times New Roman" panose="02020603050405020304" pitchFamily="18" charset="0"/>
                <a:cs typeface="Times New Roman" panose="02020603050405020304" pitchFamily="18" charset="0"/>
              </a:rPr>
              <a:t>Antarmuka</a:t>
            </a:r>
            <a:r>
              <a:rPr lang="en-ID" sz="2000" b="1" i="0" dirty="0">
                <a:solidFill>
                  <a:srgbClr val="475261"/>
                </a:solidFill>
                <a:effectLst/>
                <a:latin typeface="Times New Roman" panose="02020603050405020304" pitchFamily="18" charset="0"/>
                <a:cs typeface="Times New Roman" panose="02020603050405020304" pitchFamily="18" charset="0"/>
              </a:rPr>
              <a:t> </a:t>
            </a:r>
            <a:r>
              <a:rPr lang="en-ID" sz="2000" b="1" i="0" dirty="0" err="1">
                <a:solidFill>
                  <a:srgbClr val="475261"/>
                </a:solidFill>
                <a:effectLst/>
                <a:latin typeface="Times New Roman" panose="02020603050405020304" pitchFamily="18" charset="0"/>
                <a:cs typeface="Times New Roman" panose="02020603050405020304" pitchFamily="18" charset="0"/>
              </a:rPr>
              <a:t>Pengguna</a:t>
            </a:r>
            <a:r>
              <a:rPr lang="en-ID" sz="2000" b="1" i="0" dirty="0">
                <a:solidFill>
                  <a:srgbClr val="475261"/>
                </a:solidFill>
                <a:effectLst/>
                <a:latin typeface="Times New Roman" panose="02020603050405020304" pitchFamily="18" charset="0"/>
                <a:cs typeface="Times New Roman" panose="02020603050405020304" pitchFamily="18" charset="0"/>
              </a:rPr>
              <a:t>)</a:t>
            </a:r>
            <a:br>
              <a:rPr lang="en-ID" sz="2000" b="1" i="0" dirty="0">
                <a:solidFill>
                  <a:srgbClr val="475261"/>
                </a:solidFill>
                <a:effectLst/>
                <a:latin typeface="Times New Roman" panose="02020603050405020304" pitchFamily="18" charset="0"/>
                <a:cs typeface="Times New Roman" panose="02020603050405020304" pitchFamily="18" charset="0"/>
              </a:rPr>
            </a:br>
            <a:r>
              <a:rPr lang="en-ID" sz="2000" b="0" i="0" dirty="0" err="1">
                <a:solidFill>
                  <a:srgbClr val="475261"/>
                </a:solidFill>
                <a:effectLst/>
                <a:latin typeface="Times New Roman" panose="02020603050405020304" pitchFamily="18" charset="0"/>
                <a:cs typeface="Times New Roman" panose="02020603050405020304" pitchFamily="18" charset="0"/>
              </a:rPr>
              <a:t>Antarmuka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atau</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1" dirty="0">
                <a:solidFill>
                  <a:srgbClr val="475261"/>
                </a:solidFill>
                <a:effectLst/>
                <a:latin typeface="Times New Roman" panose="02020603050405020304" pitchFamily="18" charset="0"/>
                <a:cs typeface="Times New Roman" panose="02020603050405020304" pitchFamily="18" charset="0"/>
              </a:rPr>
              <a:t>interface </a:t>
            </a:r>
            <a:r>
              <a:rPr lang="en-ID" sz="2000" b="0" i="0" dirty="0" err="1">
                <a:solidFill>
                  <a:srgbClr val="475261"/>
                </a:solidFill>
                <a:effectLst/>
                <a:latin typeface="Times New Roman" panose="02020603050405020304" pitchFamily="18" charset="0"/>
                <a:cs typeface="Times New Roman" panose="02020603050405020304" pitchFamily="18" charset="0"/>
              </a:rPr>
              <a:t>merupakan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mekanisme</a:t>
            </a:r>
            <a:r>
              <a:rPr lang="en-ID" sz="2000" b="0" i="0" dirty="0">
                <a:solidFill>
                  <a:srgbClr val="475261"/>
                </a:solidFill>
                <a:effectLst/>
                <a:latin typeface="Times New Roman" panose="02020603050405020304" pitchFamily="18" charset="0"/>
                <a:cs typeface="Times New Roman" panose="02020603050405020304" pitchFamily="18" charset="0"/>
              </a:rPr>
              <a:t> yang </a:t>
            </a:r>
            <a:r>
              <a:rPr lang="en-ID" sz="2000" b="0" i="0" dirty="0" err="1">
                <a:solidFill>
                  <a:srgbClr val="475261"/>
                </a:solidFill>
                <a:effectLst/>
                <a:latin typeface="Times New Roman" panose="02020603050405020304" pitchFamily="18" charset="0"/>
                <a:cs typeface="Times New Roman" panose="02020603050405020304" pitchFamily="18" charset="0"/>
              </a:rPr>
              <a:t>digunakan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sebagai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sarana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untuk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berkomunikasi</a:t>
            </a:r>
            <a:r>
              <a:rPr lang="en-ID" sz="2000" b="0" i="0" dirty="0">
                <a:solidFill>
                  <a:srgbClr val="475261"/>
                </a:solidFill>
                <a:effectLst/>
                <a:latin typeface="Times New Roman" panose="02020603050405020304" pitchFamily="18" charset="0"/>
                <a:cs typeface="Times New Roman" panose="02020603050405020304" pitchFamily="18" charset="0"/>
              </a:rPr>
              <a:t> dan </a:t>
            </a:r>
            <a:r>
              <a:rPr lang="en-ID" sz="2000" b="0" i="0" dirty="0" err="1">
                <a:solidFill>
                  <a:srgbClr val="475261"/>
                </a:solidFill>
                <a:effectLst/>
                <a:latin typeface="Times New Roman" panose="02020603050405020304" pitchFamily="18" charset="0"/>
                <a:cs typeface="Times New Roman" panose="02020603050405020304" pitchFamily="18" charset="0"/>
              </a:rPr>
              <a:t>berinteraksi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dengan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pengguna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1" dirty="0">
                <a:solidFill>
                  <a:srgbClr val="475261"/>
                </a:solidFill>
                <a:effectLst/>
                <a:latin typeface="Times New Roman" panose="02020603050405020304" pitchFamily="18" charset="0"/>
                <a:cs typeface="Times New Roman" panose="02020603050405020304" pitchFamily="18" charset="0"/>
              </a:rPr>
              <a:t>user</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Antarmuka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akan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menerima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informasi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dari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pengguna</a:t>
            </a:r>
            <a:r>
              <a:rPr lang="en-ID" sz="2000" b="0" i="0" dirty="0">
                <a:solidFill>
                  <a:srgbClr val="475261"/>
                </a:solidFill>
                <a:effectLst/>
                <a:latin typeface="Times New Roman" panose="02020603050405020304" pitchFamily="18" charset="0"/>
                <a:cs typeface="Times New Roman" panose="02020603050405020304" pitchFamily="18" charset="0"/>
              </a:rPr>
              <a:t>, dan </a:t>
            </a:r>
            <a:r>
              <a:rPr lang="en-ID" sz="2000" b="0" i="0" dirty="0" err="1">
                <a:solidFill>
                  <a:srgbClr val="475261"/>
                </a:solidFill>
                <a:effectLst/>
                <a:latin typeface="Times New Roman" panose="02020603050405020304" pitchFamily="18" charset="0"/>
                <a:cs typeface="Times New Roman" panose="02020603050405020304" pitchFamily="18" charset="0"/>
              </a:rPr>
              <a:t>akan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mengubahnya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ke</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dalam</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instruksi</a:t>
            </a:r>
            <a:r>
              <a:rPr lang="en-ID" sz="2000" b="0" i="0" dirty="0">
                <a:solidFill>
                  <a:srgbClr val="475261"/>
                </a:solidFill>
                <a:effectLst/>
                <a:latin typeface="Times New Roman" panose="02020603050405020304" pitchFamily="18" charset="0"/>
                <a:cs typeface="Times New Roman" panose="02020603050405020304" pitchFamily="18" charset="0"/>
              </a:rPr>
              <a:t> yang </a:t>
            </a:r>
            <a:r>
              <a:rPr lang="en-ID" sz="2000" b="0" i="0" dirty="0" err="1">
                <a:solidFill>
                  <a:srgbClr val="475261"/>
                </a:solidFill>
                <a:effectLst/>
                <a:latin typeface="Times New Roman" panose="02020603050405020304" pitchFamily="18" charset="0"/>
                <a:cs typeface="Times New Roman" panose="02020603050405020304" pitchFamily="18" charset="0"/>
              </a:rPr>
              <a:t>dapat</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diterima</a:t>
            </a:r>
            <a:r>
              <a:rPr lang="en-ID" sz="2000" b="0" i="0" dirty="0">
                <a:solidFill>
                  <a:srgbClr val="475261"/>
                </a:solidFill>
                <a:effectLst/>
                <a:latin typeface="Times New Roman" panose="02020603050405020304" pitchFamily="18" charset="0"/>
                <a:cs typeface="Times New Roman" panose="02020603050405020304" pitchFamily="18" charset="0"/>
              </a:rPr>
              <a:t> oleh </a:t>
            </a:r>
            <a:r>
              <a:rPr lang="en-ID" sz="2000" b="0" i="0" dirty="0" err="1">
                <a:solidFill>
                  <a:srgbClr val="475261"/>
                </a:solidFill>
                <a:effectLst/>
                <a:latin typeface="Times New Roman" panose="02020603050405020304" pitchFamily="18" charset="0"/>
                <a:cs typeface="Times New Roman" panose="02020603050405020304" pitchFamily="18" charset="0"/>
              </a:rPr>
              <a:t>sistem</a:t>
            </a:r>
            <a:r>
              <a:rPr lang="en-ID" sz="2000" b="0" i="0" dirty="0">
                <a:solidFill>
                  <a:srgbClr val="475261"/>
                </a:solidFill>
                <a:effectLst/>
                <a:latin typeface="Times New Roman" panose="02020603050405020304" pitchFamily="18" charset="0"/>
                <a:cs typeface="Times New Roman" panose="02020603050405020304" pitchFamily="18" charset="0"/>
              </a:rPr>
              <a:t>.</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1" i="0" dirty="0">
                <a:solidFill>
                  <a:srgbClr val="475261"/>
                </a:solidFill>
                <a:effectLst/>
                <a:latin typeface="Times New Roman" panose="02020603050405020304" pitchFamily="18" charset="0"/>
                <a:cs typeface="Times New Roman" panose="02020603050405020304" pitchFamily="18" charset="0"/>
              </a:rPr>
              <a:t>2. Basis </a:t>
            </a:r>
            <a:r>
              <a:rPr lang="en-ID" sz="2000" b="1" i="0" dirty="0" err="1">
                <a:solidFill>
                  <a:srgbClr val="475261"/>
                </a:solidFill>
                <a:effectLst/>
                <a:latin typeface="Times New Roman" panose="02020603050405020304" pitchFamily="18" charset="0"/>
                <a:cs typeface="Times New Roman" panose="02020603050405020304" pitchFamily="18" charset="0"/>
              </a:rPr>
              <a:t>Pengetahuan</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0" i="0" dirty="0">
                <a:solidFill>
                  <a:srgbClr val="475261"/>
                </a:solidFill>
                <a:effectLst/>
                <a:latin typeface="Times New Roman" panose="02020603050405020304" pitchFamily="18" charset="0"/>
                <a:cs typeface="Times New Roman" panose="02020603050405020304" pitchFamily="18" charset="0"/>
              </a:rPr>
              <a:t>Basis </a:t>
            </a:r>
            <a:r>
              <a:rPr lang="en-ID" sz="2000" b="0" i="0" dirty="0" err="1">
                <a:solidFill>
                  <a:srgbClr val="475261"/>
                </a:solidFill>
                <a:effectLst/>
                <a:latin typeface="Times New Roman" panose="02020603050405020304" pitchFamily="18" charset="0"/>
                <a:cs typeface="Times New Roman" panose="02020603050405020304" pitchFamily="18" charset="0"/>
              </a:rPr>
              <a:t>pengetahuan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mengandung</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pemahaman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mengenai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formulasi</a:t>
            </a:r>
            <a:r>
              <a:rPr lang="en-ID" sz="2000" b="0" i="0" dirty="0">
                <a:solidFill>
                  <a:srgbClr val="475261"/>
                </a:solidFill>
                <a:effectLst/>
                <a:latin typeface="Times New Roman" panose="02020603050405020304" pitchFamily="18" charset="0"/>
                <a:cs typeface="Times New Roman" panose="02020603050405020304" pitchFamily="18" charset="0"/>
              </a:rPr>
              <a:t> dan </a:t>
            </a:r>
            <a:r>
              <a:rPr lang="en-ID" sz="2000" b="0" i="0" dirty="0" err="1">
                <a:solidFill>
                  <a:srgbClr val="475261"/>
                </a:solidFill>
                <a:effectLst/>
                <a:latin typeface="Times New Roman" panose="02020603050405020304" pitchFamily="18" charset="0"/>
                <a:cs typeface="Times New Roman" panose="02020603050405020304" pitchFamily="18" charset="0"/>
              </a:rPr>
              <a:t>skema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penyelesaian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masalah</a:t>
            </a:r>
            <a:r>
              <a:rPr lang="en-ID" sz="2000" b="0" i="0" dirty="0">
                <a:solidFill>
                  <a:srgbClr val="475261"/>
                </a:solidFill>
                <a:effectLst/>
                <a:latin typeface="Times New Roman" panose="02020603050405020304" pitchFamily="18" charset="0"/>
                <a:cs typeface="Times New Roman" panose="02020603050405020304" pitchFamily="18" charset="0"/>
              </a:rPr>
              <a:t>.</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1" i="0" dirty="0">
                <a:solidFill>
                  <a:srgbClr val="475261"/>
                </a:solidFill>
                <a:effectLst/>
                <a:latin typeface="Times New Roman" panose="02020603050405020304" pitchFamily="18" charset="0"/>
                <a:cs typeface="Times New Roman" panose="02020603050405020304" pitchFamily="18" charset="0"/>
              </a:rPr>
              <a:t>3. Knowledge Acquisition (</a:t>
            </a:r>
            <a:r>
              <a:rPr lang="en-ID" sz="2000" b="1" i="0" dirty="0" err="1">
                <a:solidFill>
                  <a:srgbClr val="475261"/>
                </a:solidFill>
                <a:effectLst/>
                <a:latin typeface="Times New Roman" panose="02020603050405020304" pitchFamily="18" charset="0"/>
                <a:cs typeface="Times New Roman" panose="02020603050405020304" pitchFamily="18" charset="0"/>
              </a:rPr>
              <a:t>Akuisisi</a:t>
            </a:r>
            <a:r>
              <a:rPr lang="en-ID" sz="2000" b="1" i="0" dirty="0">
                <a:solidFill>
                  <a:srgbClr val="475261"/>
                </a:solidFill>
                <a:effectLst/>
                <a:latin typeface="Times New Roman" panose="02020603050405020304" pitchFamily="18" charset="0"/>
                <a:cs typeface="Times New Roman" panose="02020603050405020304" pitchFamily="18" charset="0"/>
              </a:rPr>
              <a:t> </a:t>
            </a:r>
            <a:r>
              <a:rPr lang="en-ID" sz="2000" b="1" i="0" dirty="0" err="1">
                <a:solidFill>
                  <a:srgbClr val="475261"/>
                </a:solidFill>
                <a:effectLst/>
                <a:latin typeface="Times New Roman" panose="02020603050405020304" pitchFamily="18" charset="0"/>
                <a:cs typeface="Times New Roman" panose="02020603050405020304" pitchFamily="18" charset="0"/>
              </a:rPr>
              <a:t>Pengetahuan</a:t>
            </a:r>
            <a:r>
              <a:rPr lang="en-ID" sz="2000" b="1" i="0" dirty="0">
                <a:solidFill>
                  <a:srgbClr val="475261"/>
                </a:solidFill>
                <a:effectLst/>
                <a:latin typeface="Times New Roman" panose="02020603050405020304" pitchFamily="18" charset="0"/>
                <a:cs typeface="Times New Roman" panose="02020603050405020304" pitchFamily="18" charset="0"/>
              </a:rPr>
              <a:t>)</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0" i="1" dirty="0">
                <a:solidFill>
                  <a:srgbClr val="475261"/>
                </a:solidFill>
                <a:effectLst/>
                <a:latin typeface="Times New Roman" panose="02020603050405020304" pitchFamily="18" charset="0"/>
                <a:cs typeface="Times New Roman" panose="02020603050405020304" pitchFamily="18" charset="0"/>
              </a:rPr>
              <a:t>Knowledge acquisition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adalah</a:t>
            </a:r>
            <a:r>
              <a:rPr lang="en-ID" sz="2000" b="0" i="0" dirty="0">
                <a:solidFill>
                  <a:srgbClr val="475261"/>
                </a:solidFill>
                <a:effectLst/>
                <a:latin typeface="Times New Roman" panose="02020603050405020304" pitchFamily="18" charset="0"/>
                <a:cs typeface="Times New Roman" panose="02020603050405020304" pitchFamily="18" charset="0"/>
              </a:rPr>
              <a:t> proses </a:t>
            </a:r>
            <a:r>
              <a:rPr lang="en-ID" sz="2000" b="0" i="0" dirty="0" err="1">
                <a:solidFill>
                  <a:srgbClr val="475261"/>
                </a:solidFill>
                <a:effectLst/>
                <a:latin typeface="Times New Roman" panose="02020603050405020304" pitchFamily="18" charset="0"/>
                <a:cs typeface="Times New Roman" panose="02020603050405020304" pitchFamily="18" charset="0"/>
              </a:rPr>
              <a:t>akumulasi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transformasi</a:t>
            </a:r>
            <a:r>
              <a:rPr lang="en-ID" sz="2000" b="0" i="0" dirty="0">
                <a:solidFill>
                  <a:srgbClr val="475261"/>
                </a:solidFill>
                <a:effectLst/>
                <a:latin typeface="Times New Roman" panose="02020603050405020304" pitchFamily="18" charset="0"/>
                <a:cs typeface="Times New Roman" panose="02020603050405020304" pitchFamily="18" charset="0"/>
              </a:rPr>
              <a:t>, dan transfer </a:t>
            </a:r>
            <a:r>
              <a:rPr lang="en-ID" sz="2000" b="0" i="0" dirty="0" err="1">
                <a:solidFill>
                  <a:srgbClr val="475261"/>
                </a:solidFill>
                <a:effectLst/>
                <a:latin typeface="Times New Roman" panose="02020603050405020304" pitchFamily="18" charset="0"/>
                <a:cs typeface="Times New Roman" panose="02020603050405020304" pitchFamily="18" charset="0"/>
              </a:rPr>
              <a:t>tiap</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keahlian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untuk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dapat</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menyelesaikan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permasalahan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dari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sumber</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pengetahuan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ke</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dalam</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suatu</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sistem</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komputer</a:t>
            </a:r>
            <a:r>
              <a:rPr lang="en-ID" sz="2000" b="0" i="0" dirty="0">
                <a:solidFill>
                  <a:srgbClr val="475261"/>
                </a:solidFill>
                <a:effectLst/>
                <a:latin typeface="Times New Roman" panose="02020603050405020304" pitchFamily="18" charset="0"/>
                <a:cs typeface="Times New Roman" panose="02020603050405020304" pitchFamily="18" charset="0"/>
              </a:rPr>
              <a:t>. Pada </a:t>
            </a:r>
            <a:r>
              <a:rPr lang="en-ID" sz="2000" b="0" i="0" dirty="0" err="1">
                <a:solidFill>
                  <a:srgbClr val="475261"/>
                </a:solidFill>
                <a:effectLst/>
                <a:latin typeface="Times New Roman" panose="02020603050405020304" pitchFamily="18" charset="0"/>
                <a:cs typeface="Times New Roman" panose="02020603050405020304" pitchFamily="18" charset="0"/>
              </a:rPr>
              <a:t>tahap</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ini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seorang</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1" dirty="0">
                <a:solidFill>
                  <a:srgbClr val="475261"/>
                </a:solidFill>
                <a:effectLst/>
                <a:latin typeface="Times New Roman" panose="02020603050405020304" pitchFamily="18" charset="0"/>
                <a:cs typeface="Times New Roman" panose="02020603050405020304" pitchFamily="18" charset="0"/>
              </a:rPr>
              <a:t>engineer </a:t>
            </a:r>
            <a:r>
              <a:rPr lang="en-ID" sz="2000" b="0" i="0" dirty="0" err="1">
                <a:solidFill>
                  <a:srgbClr val="475261"/>
                </a:solidFill>
                <a:effectLst/>
                <a:latin typeface="Times New Roman" panose="02020603050405020304" pitchFamily="18" charset="0"/>
                <a:cs typeface="Times New Roman" panose="02020603050405020304" pitchFamily="18" charset="0"/>
              </a:rPr>
              <a:t>bertugas</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untuk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menyerap</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segala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pengetahuan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untuk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dikirim</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ke</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dalam</a:t>
            </a:r>
            <a:r>
              <a:rPr lang="en-ID" sz="2000" b="0" i="0" dirty="0">
                <a:solidFill>
                  <a:srgbClr val="475261"/>
                </a:solidFill>
                <a:effectLst/>
                <a:latin typeface="Times New Roman" panose="02020603050405020304" pitchFamily="18" charset="0"/>
                <a:cs typeface="Times New Roman" panose="02020603050405020304" pitchFamily="18" charset="0"/>
              </a:rPr>
              <a:t> basis </a:t>
            </a:r>
            <a:r>
              <a:rPr lang="en-ID" sz="2000" b="0" i="0" dirty="0" err="1">
                <a:solidFill>
                  <a:srgbClr val="475261"/>
                </a:solidFill>
                <a:effectLst/>
                <a:latin typeface="Times New Roman" panose="02020603050405020304" pitchFamily="18" charset="0"/>
                <a:cs typeface="Times New Roman" panose="02020603050405020304" pitchFamily="18" charset="0"/>
              </a:rPr>
              <a:t>pengetahuan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1" dirty="0">
                <a:solidFill>
                  <a:srgbClr val="475261"/>
                </a:solidFill>
                <a:effectLst/>
                <a:latin typeface="Times New Roman" panose="02020603050405020304" pitchFamily="18" charset="0"/>
                <a:cs typeface="Times New Roman" panose="02020603050405020304" pitchFamily="18" charset="0"/>
              </a:rPr>
              <a:t>insight</a:t>
            </a:r>
            <a:r>
              <a:rPr lang="en-ID" sz="2000" b="0" i="0" dirty="0">
                <a:solidFill>
                  <a:srgbClr val="475261"/>
                </a:solidFill>
                <a:effectLst/>
                <a:latin typeface="Times New Roman" panose="02020603050405020304" pitchFamily="18" charset="0"/>
                <a:cs typeface="Times New Roman" panose="02020603050405020304" pitchFamily="18" charset="0"/>
              </a:rPr>
              <a:t>).</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1" i="0" dirty="0">
                <a:solidFill>
                  <a:srgbClr val="475261"/>
                </a:solidFill>
                <a:effectLst/>
                <a:latin typeface="Times New Roman" panose="02020603050405020304" pitchFamily="18" charset="0"/>
                <a:cs typeface="Times New Roman" panose="02020603050405020304" pitchFamily="18" charset="0"/>
              </a:rPr>
              <a:t>4. Inference Engine (</a:t>
            </a:r>
            <a:r>
              <a:rPr lang="en-ID" sz="2000" b="1" i="0" dirty="0" err="1">
                <a:solidFill>
                  <a:srgbClr val="475261"/>
                </a:solidFill>
                <a:effectLst/>
                <a:latin typeface="Times New Roman" panose="02020603050405020304" pitchFamily="18" charset="0"/>
                <a:cs typeface="Times New Roman" panose="02020603050405020304" pitchFamily="18" charset="0"/>
              </a:rPr>
              <a:t>Mesin</a:t>
            </a:r>
            <a:r>
              <a:rPr lang="en-ID" sz="2000" b="1" i="0" dirty="0">
                <a:solidFill>
                  <a:srgbClr val="475261"/>
                </a:solidFill>
                <a:effectLst/>
                <a:latin typeface="Times New Roman" panose="02020603050405020304" pitchFamily="18" charset="0"/>
                <a:cs typeface="Times New Roman" panose="02020603050405020304" pitchFamily="18" charset="0"/>
              </a:rPr>
              <a:t> </a:t>
            </a:r>
            <a:r>
              <a:rPr lang="en-ID" sz="2000" b="1" i="0" dirty="0" err="1">
                <a:solidFill>
                  <a:srgbClr val="475261"/>
                </a:solidFill>
                <a:effectLst/>
                <a:latin typeface="Times New Roman" panose="02020603050405020304" pitchFamily="18" charset="0"/>
                <a:cs typeface="Times New Roman" panose="02020603050405020304" pitchFamily="18" charset="0"/>
              </a:rPr>
              <a:t>atau</a:t>
            </a:r>
            <a:r>
              <a:rPr lang="en-ID" sz="2000" b="1" i="0" dirty="0">
                <a:solidFill>
                  <a:srgbClr val="475261"/>
                </a:solidFill>
                <a:effectLst/>
                <a:latin typeface="Times New Roman" panose="02020603050405020304" pitchFamily="18" charset="0"/>
                <a:cs typeface="Times New Roman" panose="02020603050405020304" pitchFamily="18" charset="0"/>
              </a:rPr>
              <a:t> Motor </a:t>
            </a:r>
            <a:r>
              <a:rPr lang="en-ID" sz="2000" b="1" i="0" dirty="0" err="1">
                <a:solidFill>
                  <a:srgbClr val="475261"/>
                </a:solidFill>
                <a:effectLst/>
                <a:latin typeface="Times New Roman" panose="02020603050405020304" pitchFamily="18" charset="0"/>
                <a:cs typeface="Times New Roman" panose="02020603050405020304" pitchFamily="18" charset="0"/>
              </a:rPr>
              <a:t>Inferensi</a:t>
            </a:r>
            <a:r>
              <a:rPr lang="en-ID" sz="2000" b="1" i="0" dirty="0">
                <a:solidFill>
                  <a:srgbClr val="475261"/>
                </a:solidFill>
                <a:effectLst/>
                <a:latin typeface="Times New Roman" panose="02020603050405020304" pitchFamily="18" charset="0"/>
                <a:cs typeface="Times New Roman" panose="02020603050405020304" pitchFamily="18" charset="0"/>
              </a:rPr>
              <a:t>)</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0" i="0" dirty="0">
                <a:solidFill>
                  <a:srgbClr val="475261"/>
                </a:solidFill>
                <a:effectLst/>
                <a:latin typeface="Times New Roman" panose="02020603050405020304" pitchFamily="18" charset="0"/>
                <a:cs typeface="Times New Roman" panose="02020603050405020304" pitchFamily="18" charset="0"/>
              </a:rPr>
              <a:t>Pada </a:t>
            </a:r>
            <a:r>
              <a:rPr lang="en-ID" sz="2000" b="0" i="0" dirty="0" err="1">
                <a:solidFill>
                  <a:srgbClr val="475261"/>
                </a:solidFill>
                <a:effectLst/>
                <a:latin typeface="Times New Roman" panose="02020603050405020304" pitchFamily="18" charset="0"/>
                <a:cs typeface="Times New Roman" panose="02020603050405020304" pitchFamily="18" charset="0"/>
              </a:rPr>
              <a:t>komponen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ini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mengandung</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mekanisme</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penalaran</a:t>
            </a:r>
            <a:r>
              <a:rPr lang="en-ID" sz="2000" b="0" i="0" dirty="0">
                <a:solidFill>
                  <a:srgbClr val="475261"/>
                </a:solidFill>
                <a:effectLst/>
                <a:latin typeface="Times New Roman" panose="02020603050405020304" pitchFamily="18" charset="0"/>
                <a:cs typeface="Times New Roman" panose="02020603050405020304" pitchFamily="18" charset="0"/>
              </a:rPr>
              <a:t> dan </a:t>
            </a:r>
            <a:r>
              <a:rPr lang="en-ID" sz="2000" b="0" i="0" dirty="0" err="1">
                <a:solidFill>
                  <a:srgbClr val="475261"/>
                </a:solidFill>
                <a:effectLst/>
                <a:latin typeface="Times New Roman" panose="02020603050405020304" pitchFamily="18" charset="0"/>
                <a:cs typeface="Times New Roman" panose="02020603050405020304" pitchFamily="18" charset="0"/>
              </a:rPr>
              <a:t>pola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pikir</a:t>
            </a:r>
            <a:r>
              <a:rPr lang="en-ID" sz="2000" b="0" i="0" dirty="0">
                <a:solidFill>
                  <a:srgbClr val="475261"/>
                </a:solidFill>
                <a:effectLst/>
                <a:latin typeface="Times New Roman" panose="02020603050405020304" pitchFamily="18" charset="0"/>
                <a:cs typeface="Times New Roman" panose="02020603050405020304" pitchFamily="18" charset="0"/>
              </a:rPr>
              <a:t> yang </a:t>
            </a:r>
            <a:r>
              <a:rPr lang="en-ID" sz="2000" b="0" i="0" dirty="0" err="1">
                <a:solidFill>
                  <a:srgbClr val="475261"/>
                </a:solidFill>
                <a:effectLst/>
                <a:latin typeface="Times New Roman" panose="02020603050405020304" pitchFamily="18" charset="0"/>
                <a:cs typeface="Times New Roman" panose="02020603050405020304" pitchFamily="18" charset="0"/>
              </a:rPr>
              <a:t>dimanfaatkan</a:t>
            </a:r>
            <a:r>
              <a:rPr lang="en-ID" sz="2000" b="0" i="0" dirty="0">
                <a:solidFill>
                  <a:srgbClr val="475261"/>
                </a:solidFill>
                <a:effectLst/>
                <a:latin typeface="Times New Roman" panose="02020603050405020304" pitchFamily="18" charset="0"/>
                <a:cs typeface="Times New Roman" panose="02020603050405020304" pitchFamily="18" charset="0"/>
              </a:rPr>
              <a:t> oleh para </a:t>
            </a:r>
            <a:r>
              <a:rPr lang="en-ID" sz="2000" b="0" i="0" dirty="0" err="1">
                <a:solidFill>
                  <a:srgbClr val="475261"/>
                </a:solidFill>
                <a:effectLst/>
                <a:latin typeface="Times New Roman" panose="02020603050405020304" pitchFamily="18" charset="0"/>
                <a:cs typeface="Times New Roman" panose="02020603050405020304" pitchFamily="18" charset="0"/>
              </a:rPr>
              <a:t>pakar</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untuk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dapat</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memecahkan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suatu</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masalah</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dengan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baik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Mesin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inferensi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sendiri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merupakan</a:t>
            </a:r>
            <a:r>
              <a:rPr lang="en-ID" sz="2000" b="0" i="0" dirty="0">
                <a:solidFill>
                  <a:srgbClr val="475261"/>
                </a:solidFill>
                <a:effectLst/>
                <a:latin typeface="Times New Roman" panose="02020603050405020304" pitchFamily="18" charset="0"/>
                <a:cs typeface="Times New Roman" panose="02020603050405020304" pitchFamily="18" charset="0"/>
              </a:rPr>
              <a:t> program </a:t>
            </a:r>
            <a:r>
              <a:rPr lang="en-ID" sz="2000" b="0" i="0" dirty="0" err="1">
                <a:solidFill>
                  <a:srgbClr val="475261"/>
                </a:solidFill>
                <a:effectLst/>
                <a:latin typeface="Times New Roman" panose="02020603050405020304" pitchFamily="18" charset="0"/>
                <a:cs typeface="Times New Roman" panose="02020603050405020304" pitchFamily="18" charset="0"/>
              </a:rPr>
              <a:t>komputer</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untuk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memberikan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metodologi</a:t>
            </a:r>
            <a:r>
              <a:rPr lang="en-ID" sz="2000" b="0" i="0" dirty="0">
                <a:solidFill>
                  <a:srgbClr val="475261"/>
                </a:solidFill>
                <a:effectLst/>
                <a:latin typeface="Times New Roman" panose="02020603050405020304" pitchFamily="18" charset="0"/>
                <a:cs typeface="Times New Roman" panose="02020603050405020304" pitchFamily="18" charset="0"/>
              </a:rPr>
              <a:t> yang </a:t>
            </a:r>
            <a:r>
              <a:rPr lang="en-ID" sz="2000" b="0" i="0" dirty="0" err="1">
                <a:solidFill>
                  <a:srgbClr val="475261"/>
                </a:solidFill>
                <a:effectLst/>
                <a:latin typeface="Times New Roman" panose="02020603050405020304" pitchFamily="18" charset="0"/>
                <a:cs typeface="Times New Roman" panose="02020603050405020304" pitchFamily="18" charset="0"/>
              </a:rPr>
              <a:t>ada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dalam</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1" dirty="0">
                <a:solidFill>
                  <a:srgbClr val="475261"/>
                </a:solidFill>
                <a:effectLst/>
                <a:latin typeface="Times New Roman" panose="02020603050405020304" pitchFamily="18" charset="0"/>
                <a:cs typeface="Times New Roman" panose="02020603050405020304" pitchFamily="18" charset="0"/>
              </a:rPr>
              <a:t>workplace</a:t>
            </a:r>
            <a:r>
              <a:rPr lang="en-ID" sz="2000" b="0" i="0" dirty="0">
                <a:solidFill>
                  <a:srgbClr val="475261"/>
                </a:solidFill>
                <a:effectLst/>
                <a:latin typeface="Times New Roman" panose="02020603050405020304" pitchFamily="18" charset="0"/>
                <a:cs typeface="Times New Roman" panose="02020603050405020304" pitchFamily="18" charset="0"/>
              </a:rPr>
              <a:t>, dan </a:t>
            </a:r>
            <a:r>
              <a:rPr lang="en-ID" sz="2000" b="0" i="0" dirty="0" err="1">
                <a:solidFill>
                  <a:srgbClr val="475261"/>
                </a:solidFill>
                <a:effectLst/>
                <a:latin typeface="Times New Roman" panose="02020603050405020304" pitchFamily="18" charset="0"/>
                <a:cs typeface="Times New Roman" panose="02020603050405020304" pitchFamily="18" charset="0"/>
              </a:rPr>
              <a:t>nantinya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akan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diolah</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menjadi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sebuah</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kesimpulan</a:t>
            </a:r>
            <a:r>
              <a:rPr lang="en-ID" sz="2000" b="0" i="0" dirty="0">
                <a:solidFill>
                  <a:srgbClr val="475261"/>
                </a:solidFill>
                <a:effectLst/>
                <a:latin typeface="Times New Roman" panose="02020603050405020304" pitchFamily="18" charset="0"/>
                <a:cs typeface="Times New Roman" panose="02020603050405020304" pitchFamily="18" charset="0"/>
              </a:rPr>
              <a:t>.</a:t>
            </a:r>
            <a:br>
              <a:rPr lang="en-ID" sz="2000" b="0" i="0" dirty="0">
                <a:solidFill>
                  <a:srgbClr val="475261"/>
                </a:solidFill>
                <a:effectLst/>
                <a:latin typeface="Times New Roman" panose="02020603050405020304" pitchFamily="18" charset="0"/>
                <a:cs typeface="Times New Roman" panose="02020603050405020304" pitchFamily="18" charset="0"/>
              </a:rPr>
            </a:br>
            <a:br>
              <a:rPr lang="en-ID" sz="2000" b="0" i="0" dirty="0">
                <a:solidFill>
                  <a:srgbClr val="475261"/>
                </a:solidFill>
                <a:effectLst/>
                <a:latin typeface="Times New Roman" panose="02020603050405020304" pitchFamily="18" charset="0"/>
                <a:cs typeface="Times New Roman" panose="02020603050405020304" pitchFamily="18" charset="0"/>
              </a:rPr>
            </a:br>
            <a:br>
              <a:rPr lang="en-ID" sz="2000" b="0" i="0" dirty="0">
                <a:solidFill>
                  <a:srgbClr val="475261"/>
                </a:solidFill>
                <a:effectLst/>
                <a:latin typeface="Times New Roman" panose="02020603050405020304" pitchFamily="18" charset="0"/>
                <a:cs typeface="Times New Roman" panose="02020603050405020304" pitchFamily="18" charset="0"/>
              </a:rPr>
            </a:br>
            <a:endParaRPr lang="en-ID"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847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0F8F-B1C9-0797-5970-B0D44F2D85F4}"/>
              </a:ext>
            </a:extLst>
          </p:cNvPr>
          <p:cNvSpPr>
            <a:spLocks noGrp="1"/>
          </p:cNvSpPr>
          <p:nvPr>
            <p:ph type="title"/>
          </p:nvPr>
        </p:nvSpPr>
        <p:spPr>
          <a:xfrm>
            <a:off x="677333" y="493486"/>
            <a:ext cx="10992153" cy="5907314"/>
          </a:xfrm>
        </p:spPr>
        <p:txBody>
          <a:bodyPr>
            <a:noAutofit/>
          </a:bodyPr>
          <a:lstStyle/>
          <a:p>
            <a:pPr algn="l"/>
            <a:r>
              <a:rPr lang="en-ID" sz="2000" b="1" i="0" dirty="0">
                <a:solidFill>
                  <a:srgbClr val="475261"/>
                </a:solidFill>
                <a:effectLst/>
                <a:latin typeface="Times New Roman" panose="02020603050405020304" pitchFamily="18" charset="0"/>
                <a:cs typeface="Times New Roman" panose="02020603050405020304" pitchFamily="18" charset="0"/>
              </a:rPr>
              <a:t>5. Workplace / Blackboard</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0" i="0" dirty="0">
                <a:solidFill>
                  <a:srgbClr val="475261"/>
                </a:solidFill>
                <a:effectLst/>
                <a:latin typeface="Times New Roman" panose="02020603050405020304" pitchFamily="18" charset="0"/>
                <a:cs typeface="Times New Roman" panose="02020603050405020304" pitchFamily="18" charset="0"/>
              </a:rPr>
              <a:t>Workplace </a:t>
            </a:r>
            <a:r>
              <a:rPr lang="en-ID" sz="2000" b="0" i="0" dirty="0" err="1">
                <a:solidFill>
                  <a:srgbClr val="475261"/>
                </a:solidFill>
                <a:effectLst/>
                <a:latin typeface="Times New Roman" panose="02020603050405020304" pitchFamily="18" charset="0"/>
                <a:cs typeface="Times New Roman" panose="02020603050405020304" pitchFamily="18" charset="0"/>
              </a:rPr>
              <a:t>merupakan</a:t>
            </a:r>
            <a:r>
              <a:rPr lang="en-ID" sz="2000" b="0" i="0" dirty="0">
                <a:solidFill>
                  <a:srgbClr val="475261"/>
                </a:solidFill>
                <a:effectLst/>
                <a:latin typeface="Times New Roman" panose="02020603050405020304" pitchFamily="18" charset="0"/>
                <a:cs typeface="Times New Roman" panose="02020603050405020304" pitchFamily="18" charset="0"/>
              </a:rPr>
              <a:t> area </a:t>
            </a:r>
            <a:r>
              <a:rPr lang="en-ID" sz="2000" b="0" i="0" dirty="0" err="1">
                <a:solidFill>
                  <a:srgbClr val="475261"/>
                </a:solidFill>
                <a:effectLst/>
                <a:latin typeface="Times New Roman" panose="02020603050405020304" pitchFamily="18" charset="0"/>
                <a:cs typeface="Times New Roman" panose="02020603050405020304" pitchFamily="18" charset="0"/>
              </a:rPr>
              <a:t>dari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kumpulan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memori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kerja</a:t>
            </a:r>
            <a:r>
              <a:rPr lang="en-ID" sz="2000" b="0" i="0" dirty="0">
                <a:solidFill>
                  <a:srgbClr val="475261"/>
                </a:solidFill>
                <a:effectLst/>
                <a:latin typeface="Times New Roman" panose="02020603050405020304" pitchFamily="18" charset="0"/>
                <a:cs typeface="Times New Roman" panose="02020603050405020304" pitchFamily="18" charset="0"/>
              </a:rPr>
              <a:t> yang </a:t>
            </a:r>
            <a:r>
              <a:rPr lang="en-ID" sz="2000" b="0" i="0" dirty="0" err="1">
                <a:solidFill>
                  <a:srgbClr val="475261"/>
                </a:solidFill>
                <a:effectLst/>
                <a:latin typeface="Times New Roman" panose="02020603050405020304" pitchFamily="18" charset="0"/>
                <a:cs typeface="Times New Roman" panose="02020603050405020304" pitchFamily="18" charset="0"/>
              </a:rPr>
              <a:t>digunakan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untuk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merekam</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setiap</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kejadian</a:t>
            </a:r>
            <a:r>
              <a:rPr lang="en-ID" sz="2000" b="0" i="0" dirty="0">
                <a:solidFill>
                  <a:srgbClr val="475261"/>
                </a:solidFill>
                <a:effectLst/>
                <a:latin typeface="Times New Roman" panose="02020603050405020304" pitchFamily="18" charset="0"/>
                <a:cs typeface="Times New Roman" panose="02020603050405020304" pitchFamily="18" charset="0"/>
              </a:rPr>
              <a:t> yang </a:t>
            </a:r>
            <a:r>
              <a:rPr lang="en-ID" sz="2000" b="0" i="0" dirty="0" err="1">
                <a:solidFill>
                  <a:srgbClr val="475261"/>
                </a:solidFill>
                <a:effectLst/>
                <a:latin typeface="Times New Roman" panose="02020603050405020304" pitchFamily="18" charset="0"/>
                <a:cs typeface="Times New Roman" panose="02020603050405020304" pitchFamily="18" charset="0"/>
              </a:rPr>
              <a:t>ada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termasuk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pembuatan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keputusan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sementara</a:t>
            </a:r>
            <a:r>
              <a:rPr lang="en-ID" sz="2000" b="0" i="0" dirty="0">
                <a:solidFill>
                  <a:srgbClr val="475261"/>
                </a:solidFill>
                <a:effectLst/>
                <a:latin typeface="Times New Roman" panose="02020603050405020304" pitchFamily="18" charset="0"/>
                <a:cs typeface="Times New Roman" panose="02020603050405020304" pitchFamily="18" charset="0"/>
              </a:rPr>
              <a:t>.</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1" i="0" dirty="0">
                <a:solidFill>
                  <a:srgbClr val="475261"/>
                </a:solidFill>
                <a:effectLst/>
                <a:latin typeface="Times New Roman" panose="02020603050405020304" pitchFamily="18" charset="0"/>
                <a:cs typeface="Times New Roman" panose="02020603050405020304" pitchFamily="18" charset="0"/>
              </a:rPr>
              <a:t>6. </a:t>
            </a:r>
            <a:r>
              <a:rPr lang="en-ID" sz="2000" b="1" i="0" dirty="0" err="1">
                <a:solidFill>
                  <a:srgbClr val="475261"/>
                </a:solidFill>
                <a:effectLst/>
                <a:latin typeface="Times New Roman" panose="02020603050405020304" pitchFamily="18" charset="0"/>
                <a:cs typeface="Times New Roman" panose="02020603050405020304" pitchFamily="18" charset="0"/>
              </a:rPr>
              <a:t>Fasilitas</a:t>
            </a:r>
            <a:r>
              <a:rPr lang="en-ID" sz="2000" b="1" i="0" dirty="0">
                <a:solidFill>
                  <a:srgbClr val="475261"/>
                </a:solidFill>
                <a:effectLst/>
                <a:latin typeface="Times New Roman" panose="02020603050405020304" pitchFamily="18" charset="0"/>
                <a:cs typeface="Times New Roman" panose="02020603050405020304" pitchFamily="18" charset="0"/>
              </a:rPr>
              <a:t> </a:t>
            </a:r>
            <a:r>
              <a:rPr lang="en-ID" sz="2000" b="1" i="0" dirty="0" err="1">
                <a:solidFill>
                  <a:srgbClr val="475261"/>
                </a:solidFill>
                <a:effectLst/>
                <a:latin typeface="Times New Roman" panose="02020603050405020304" pitchFamily="18" charset="0"/>
                <a:cs typeface="Times New Roman" panose="02020603050405020304" pitchFamily="18" charset="0"/>
              </a:rPr>
              <a:t>Penjelasan</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0" i="0" dirty="0" err="1">
                <a:solidFill>
                  <a:srgbClr val="475261"/>
                </a:solidFill>
                <a:effectLst/>
                <a:latin typeface="Times New Roman" panose="02020603050405020304" pitchFamily="18" charset="0"/>
                <a:cs typeface="Times New Roman" panose="02020603050405020304" pitchFamily="18" charset="0"/>
              </a:rPr>
              <a:t>Fasilitas</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penjelasan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termasuk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ke</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dalam</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komponen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tambahan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untuk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meningkatkan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penggunaan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sistem</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pakar</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serta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melacak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respon</a:t>
            </a:r>
            <a:r>
              <a:rPr lang="en-ID" sz="2000" b="0" i="0" dirty="0">
                <a:solidFill>
                  <a:srgbClr val="475261"/>
                </a:solidFill>
                <a:effectLst/>
                <a:latin typeface="Times New Roman" panose="02020603050405020304" pitchFamily="18" charset="0"/>
                <a:cs typeface="Times New Roman" panose="02020603050405020304" pitchFamily="18" charset="0"/>
              </a:rPr>
              <a:t> dan </a:t>
            </a:r>
            <a:r>
              <a:rPr lang="en-ID" sz="2000" b="0" i="0" dirty="0" err="1">
                <a:solidFill>
                  <a:srgbClr val="475261"/>
                </a:solidFill>
                <a:effectLst/>
                <a:latin typeface="Times New Roman" panose="02020603050405020304" pitchFamily="18" charset="0"/>
                <a:cs typeface="Times New Roman" panose="02020603050405020304" pitchFamily="18" charset="0"/>
              </a:rPr>
              <a:t>hasil</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penjelasan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mengenai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tingkah</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laku</a:t>
            </a:r>
            <a:r>
              <a:rPr lang="en-ID" sz="2000" b="0" i="0" dirty="0">
                <a:solidFill>
                  <a:srgbClr val="475261"/>
                </a:solidFill>
                <a:effectLst/>
                <a:latin typeface="Times New Roman" panose="02020603050405020304" pitchFamily="18" charset="0"/>
                <a:cs typeface="Times New Roman" panose="02020603050405020304" pitchFamily="18" charset="0"/>
              </a:rPr>
              <a:t> pada </a:t>
            </a:r>
            <a:r>
              <a:rPr lang="en-ID" sz="2000" b="0" i="1" dirty="0">
                <a:solidFill>
                  <a:srgbClr val="475261"/>
                </a:solidFill>
                <a:effectLst/>
                <a:latin typeface="Times New Roman" panose="02020603050405020304" pitchFamily="18" charset="0"/>
                <a:cs typeface="Times New Roman" panose="02020603050405020304" pitchFamily="18" charset="0"/>
              </a:rPr>
              <a:t>expert system</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secara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interaktif</a:t>
            </a:r>
            <a:r>
              <a:rPr lang="en-ID" sz="2000" b="0" i="0" dirty="0">
                <a:solidFill>
                  <a:srgbClr val="475261"/>
                </a:solidFill>
                <a:effectLst/>
                <a:latin typeface="Times New Roman" panose="02020603050405020304" pitchFamily="18" charset="0"/>
                <a:cs typeface="Times New Roman" panose="02020603050405020304" pitchFamily="18" charset="0"/>
              </a:rPr>
              <a:t>.</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1" i="0" dirty="0">
                <a:solidFill>
                  <a:srgbClr val="475261"/>
                </a:solidFill>
                <a:effectLst/>
                <a:latin typeface="Times New Roman" panose="02020603050405020304" pitchFamily="18" charset="0"/>
                <a:cs typeface="Times New Roman" panose="02020603050405020304" pitchFamily="18" charset="0"/>
              </a:rPr>
              <a:t>7. </a:t>
            </a:r>
            <a:r>
              <a:rPr lang="en-ID" sz="2000" b="1" i="0" dirty="0" err="1">
                <a:solidFill>
                  <a:srgbClr val="475261"/>
                </a:solidFill>
                <a:effectLst/>
                <a:latin typeface="Times New Roman" panose="02020603050405020304" pitchFamily="18" charset="0"/>
                <a:cs typeface="Times New Roman" panose="02020603050405020304" pitchFamily="18" charset="0"/>
              </a:rPr>
              <a:t>Perbaikan</a:t>
            </a:r>
            <a:r>
              <a:rPr lang="en-ID" sz="2000" b="1" i="0" dirty="0">
                <a:solidFill>
                  <a:srgbClr val="475261"/>
                </a:solidFill>
                <a:effectLst/>
                <a:latin typeface="Times New Roman" panose="02020603050405020304" pitchFamily="18" charset="0"/>
                <a:cs typeface="Times New Roman" panose="02020603050405020304" pitchFamily="18" charset="0"/>
              </a:rPr>
              <a:t> </a:t>
            </a:r>
            <a:r>
              <a:rPr lang="en-ID" sz="2000" b="1" i="0" dirty="0" err="1">
                <a:solidFill>
                  <a:srgbClr val="475261"/>
                </a:solidFill>
                <a:effectLst/>
                <a:latin typeface="Times New Roman" panose="02020603050405020304" pitchFamily="18" charset="0"/>
                <a:cs typeface="Times New Roman" panose="02020603050405020304" pitchFamily="18" charset="0"/>
              </a:rPr>
              <a:t>Pengetahuan</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0" i="0" dirty="0" err="1">
                <a:solidFill>
                  <a:srgbClr val="475261"/>
                </a:solidFill>
                <a:effectLst/>
                <a:latin typeface="Times New Roman" panose="02020603050405020304" pitchFamily="18" charset="0"/>
                <a:cs typeface="Times New Roman" panose="02020603050405020304" pitchFamily="18" charset="0"/>
              </a:rPr>
              <a:t>Pakar</a:t>
            </a:r>
            <a:r>
              <a:rPr lang="en-ID" sz="2000" b="0" i="0" dirty="0">
                <a:solidFill>
                  <a:srgbClr val="475261"/>
                </a:solidFill>
                <a:effectLst/>
                <a:latin typeface="Times New Roman" panose="02020603050405020304" pitchFamily="18" charset="0"/>
                <a:cs typeface="Times New Roman" panose="02020603050405020304" pitchFamily="18" charset="0"/>
              </a:rPr>
              <a:t> juga </a:t>
            </a:r>
            <a:r>
              <a:rPr lang="en-ID" sz="2000" b="0" i="0" dirty="0" err="1">
                <a:solidFill>
                  <a:srgbClr val="475261"/>
                </a:solidFill>
                <a:effectLst/>
                <a:latin typeface="Times New Roman" panose="02020603050405020304" pitchFamily="18" charset="0"/>
                <a:cs typeface="Times New Roman" panose="02020603050405020304" pitchFamily="18" charset="0"/>
              </a:rPr>
              <a:t>mempunyai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kemampuan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analisis</a:t>
            </a:r>
            <a:r>
              <a:rPr lang="en-ID" sz="2000" b="0" i="0" dirty="0">
                <a:solidFill>
                  <a:srgbClr val="475261"/>
                </a:solidFill>
                <a:effectLst/>
                <a:latin typeface="Times New Roman" panose="02020603050405020304" pitchFamily="18" charset="0"/>
                <a:cs typeface="Times New Roman" panose="02020603050405020304" pitchFamily="18" charset="0"/>
              </a:rPr>
              <a:t> yang </a:t>
            </a:r>
            <a:r>
              <a:rPr lang="en-ID" sz="2000" b="0" i="0" dirty="0" err="1">
                <a:solidFill>
                  <a:srgbClr val="475261"/>
                </a:solidFill>
                <a:effectLst/>
                <a:latin typeface="Times New Roman" panose="02020603050405020304" pitchFamily="18" charset="0"/>
                <a:cs typeface="Times New Roman" panose="02020603050405020304" pitchFamily="18" charset="0"/>
              </a:rPr>
              <a:t>baik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untuk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dapat</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meningkatkan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kinerjanya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sedemikian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rupa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Kemampuan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tersebut</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terdiri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atas</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keahlian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dalam</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pembelajaran</a:t>
            </a:r>
            <a:r>
              <a:rPr lang="en-ID" sz="2000" b="0" i="0" dirty="0">
                <a:solidFill>
                  <a:srgbClr val="475261"/>
                </a:solidFill>
                <a:effectLst/>
                <a:latin typeface="Times New Roman" panose="02020603050405020304" pitchFamily="18" charset="0"/>
                <a:cs typeface="Times New Roman" panose="02020603050405020304" pitchFamily="18" charset="0"/>
              </a:rPr>
              <a:t> yang </a:t>
            </a:r>
            <a:r>
              <a:rPr lang="en-ID" sz="2000" b="0" i="0" dirty="0" err="1">
                <a:solidFill>
                  <a:srgbClr val="475261"/>
                </a:solidFill>
                <a:effectLst/>
                <a:latin typeface="Times New Roman" panose="02020603050405020304" pitchFamily="18" charset="0"/>
                <a:cs typeface="Times New Roman" panose="02020603050405020304" pitchFamily="18" charset="0"/>
              </a:rPr>
              <a:t>terkomputerisasi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Sehingga</a:t>
            </a:r>
            <a:r>
              <a:rPr lang="en-ID" sz="2000" b="0" i="0" dirty="0">
                <a:solidFill>
                  <a:srgbClr val="475261"/>
                </a:solidFill>
                <a:effectLst/>
                <a:latin typeface="Times New Roman" panose="02020603050405020304" pitchFamily="18" charset="0"/>
                <a:cs typeface="Times New Roman" panose="02020603050405020304" pitchFamily="18" charset="0"/>
              </a:rPr>
              <a:t>, program </a:t>
            </a:r>
            <a:r>
              <a:rPr lang="en-ID" sz="2000" b="0" i="0" dirty="0" err="1">
                <a:solidFill>
                  <a:srgbClr val="475261"/>
                </a:solidFill>
                <a:effectLst/>
                <a:latin typeface="Times New Roman" panose="02020603050405020304" pitchFamily="18" charset="0"/>
                <a:cs typeface="Times New Roman" panose="02020603050405020304" pitchFamily="18" charset="0"/>
              </a:rPr>
              <a:t>dapat</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membedakan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antara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kesuksesan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dengan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kegagalan</a:t>
            </a:r>
            <a:r>
              <a:rPr lang="en-ID" sz="2000" b="0" i="0" dirty="0">
                <a:solidFill>
                  <a:srgbClr val="475261"/>
                </a:solidFill>
                <a:effectLst/>
                <a:latin typeface="Times New Roman" panose="02020603050405020304" pitchFamily="18" charset="0"/>
                <a:cs typeface="Times New Roman" panose="02020603050405020304" pitchFamily="18" charset="0"/>
              </a:rPr>
              <a:t> yang </a:t>
            </a:r>
            <a:r>
              <a:rPr lang="en-ID" sz="2000" b="0" i="0" dirty="0" err="1">
                <a:solidFill>
                  <a:srgbClr val="475261"/>
                </a:solidFill>
                <a:effectLst/>
                <a:latin typeface="Times New Roman" panose="02020603050405020304" pitchFamily="18" charset="0"/>
                <a:cs typeface="Times New Roman" panose="02020603050405020304" pitchFamily="18" charset="0"/>
              </a:rPr>
              <a:t>dialami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berdasarkan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pengetahuan</a:t>
            </a:r>
            <a:r>
              <a:rPr lang="en-ID" sz="2000" b="0" i="0" dirty="0">
                <a:solidFill>
                  <a:srgbClr val="475261"/>
                </a:solidFill>
                <a:effectLst/>
                <a:latin typeface="Times New Roman" panose="02020603050405020304" pitchFamily="18" charset="0"/>
                <a:cs typeface="Times New Roman" panose="02020603050405020304" pitchFamily="18" charset="0"/>
              </a:rPr>
              <a:t> yang </a:t>
            </a:r>
            <a:r>
              <a:rPr lang="en-ID" sz="2000" b="0" i="0" dirty="0" err="1">
                <a:solidFill>
                  <a:srgbClr val="475261"/>
                </a:solidFill>
                <a:effectLst/>
                <a:latin typeface="Times New Roman" panose="02020603050405020304" pitchFamily="18" charset="0"/>
                <a:cs typeface="Times New Roman" panose="02020603050405020304" pitchFamily="18" charset="0"/>
              </a:rPr>
              <a:t>masih</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relevan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untuk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diaplikasikan</a:t>
            </a:r>
            <a:r>
              <a:rPr lang="en-ID" sz="2000" b="0" i="0" dirty="0">
                <a:solidFill>
                  <a:srgbClr val="475261"/>
                </a:solidFill>
                <a:effectLst/>
                <a:latin typeface="Times New Roman" panose="02020603050405020304" pitchFamily="18" charset="0"/>
                <a:cs typeface="Times New Roman" panose="02020603050405020304" pitchFamily="18" charset="0"/>
              </a:rPr>
              <a:t> di masa </a:t>
            </a:r>
            <a:r>
              <a:rPr lang="en-ID" sz="2000" b="0" i="0" dirty="0" err="1">
                <a:solidFill>
                  <a:srgbClr val="475261"/>
                </a:solidFill>
                <a:effectLst/>
                <a:latin typeface="Times New Roman" panose="02020603050405020304" pitchFamily="18" charset="0"/>
                <a:cs typeface="Times New Roman" panose="02020603050405020304" pitchFamily="18" charset="0"/>
              </a:rPr>
              <a:t>mendatang</a:t>
            </a:r>
            <a:r>
              <a:rPr lang="en-ID" sz="2000" b="0" i="0" dirty="0">
                <a:solidFill>
                  <a:srgbClr val="475261"/>
                </a:solidFill>
                <a:effectLst/>
                <a:latin typeface="Times New Roman" panose="02020603050405020304" pitchFamily="18" charset="0"/>
                <a:cs typeface="Times New Roman" panose="02020603050405020304" pitchFamily="18" charset="0"/>
              </a:rPr>
              <a:t>.</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1" i="0" dirty="0" err="1">
                <a:solidFill>
                  <a:srgbClr val="475261"/>
                </a:solidFill>
                <a:effectLst/>
                <a:latin typeface="Times New Roman" panose="02020603050405020304" pitchFamily="18" charset="0"/>
                <a:cs typeface="Times New Roman" panose="02020603050405020304" pitchFamily="18" charset="0"/>
              </a:rPr>
              <a:t>Contoh</a:t>
            </a:r>
            <a:r>
              <a:rPr lang="en-ID" sz="2000" b="1" i="0" dirty="0">
                <a:solidFill>
                  <a:srgbClr val="475261"/>
                </a:solidFill>
                <a:effectLst/>
                <a:latin typeface="Times New Roman" panose="02020603050405020304" pitchFamily="18" charset="0"/>
                <a:cs typeface="Times New Roman" panose="02020603050405020304" pitchFamily="18" charset="0"/>
              </a:rPr>
              <a:t> </a:t>
            </a:r>
            <a:r>
              <a:rPr lang="en-ID" sz="2000" b="1" i="0" dirty="0" err="1">
                <a:solidFill>
                  <a:srgbClr val="475261"/>
                </a:solidFill>
                <a:effectLst/>
                <a:latin typeface="Times New Roman" panose="02020603050405020304" pitchFamily="18" charset="0"/>
                <a:cs typeface="Times New Roman" panose="02020603050405020304" pitchFamily="18" charset="0"/>
              </a:rPr>
              <a:t>dari</a:t>
            </a:r>
            <a:r>
              <a:rPr lang="en-ID" sz="2000" b="1" i="0" dirty="0">
                <a:solidFill>
                  <a:srgbClr val="475261"/>
                </a:solidFill>
                <a:effectLst/>
                <a:latin typeface="Times New Roman" panose="02020603050405020304" pitchFamily="18" charset="0"/>
                <a:cs typeface="Times New Roman" panose="02020603050405020304" pitchFamily="18" charset="0"/>
              </a:rPr>
              <a:t> Expert System</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0" i="0" dirty="0" err="1">
                <a:solidFill>
                  <a:srgbClr val="475261"/>
                </a:solidFill>
                <a:effectLst/>
                <a:latin typeface="Times New Roman" panose="02020603050405020304" pitchFamily="18" charset="0"/>
                <a:cs typeface="Times New Roman" panose="02020603050405020304" pitchFamily="18" charset="0"/>
              </a:rPr>
              <a:t>Berikut</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ini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terdapat</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beberapa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contoh</a:t>
            </a:r>
            <a:r>
              <a:rPr lang="en-ID" sz="2000" b="0" i="0" dirty="0">
                <a:solidFill>
                  <a:srgbClr val="475261"/>
                </a:solidFill>
                <a:effectLst/>
                <a:latin typeface="Times New Roman" panose="02020603050405020304" pitchFamily="18" charset="0"/>
                <a:cs typeface="Times New Roman" panose="02020603050405020304" pitchFamily="18" charset="0"/>
              </a:rPr>
              <a:t> program yang </a:t>
            </a:r>
            <a:r>
              <a:rPr lang="en-ID" sz="2000" b="0" i="0" dirty="0" err="1">
                <a:solidFill>
                  <a:srgbClr val="475261"/>
                </a:solidFill>
                <a:effectLst/>
                <a:latin typeface="Times New Roman" panose="02020603050405020304" pitchFamily="18" charset="0"/>
                <a:cs typeface="Times New Roman" panose="02020603050405020304" pitchFamily="18" charset="0"/>
              </a:rPr>
              <a:t>menerapkan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sistem</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pakar</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yaitu</a:t>
            </a:r>
            <a:r>
              <a:rPr lang="en-ID" sz="2000" b="0" i="0" dirty="0">
                <a:solidFill>
                  <a:srgbClr val="475261"/>
                </a:solidFill>
                <a:effectLst/>
                <a:latin typeface="Times New Roman" panose="02020603050405020304" pitchFamily="18" charset="0"/>
                <a:cs typeface="Times New Roman" panose="02020603050405020304" pitchFamily="18" charset="0"/>
              </a:rPr>
              <a:t>:</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0" i="0" dirty="0" err="1">
                <a:solidFill>
                  <a:srgbClr val="475261"/>
                </a:solidFill>
                <a:effectLst/>
                <a:latin typeface="Times New Roman" panose="02020603050405020304" pitchFamily="18" charset="0"/>
                <a:cs typeface="Times New Roman" panose="02020603050405020304" pitchFamily="18" charset="0"/>
              </a:rPr>
              <a:t>Dendral</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aplikasi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untuk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mengidentifikasi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struktur</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molekul</a:t>
            </a:r>
            <a:r>
              <a:rPr lang="en-ID" sz="2000" b="0" i="0" dirty="0">
                <a:solidFill>
                  <a:srgbClr val="475261"/>
                </a:solidFill>
                <a:effectLst/>
                <a:latin typeface="Times New Roman" panose="02020603050405020304" pitchFamily="18" charset="0"/>
                <a:cs typeface="Times New Roman" panose="02020603050405020304" pitchFamily="18" charset="0"/>
              </a:rPr>
              <a:t> pada </a:t>
            </a:r>
            <a:r>
              <a:rPr lang="en-ID" sz="2000" b="0" i="0" dirty="0" err="1">
                <a:solidFill>
                  <a:srgbClr val="475261"/>
                </a:solidFill>
                <a:effectLst/>
                <a:latin typeface="Times New Roman" panose="02020603050405020304" pitchFamily="18" charset="0"/>
                <a:cs typeface="Times New Roman" panose="02020603050405020304" pitchFamily="18" charset="0"/>
              </a:rPr>
              <a:t>campuran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kimia</a:t>
            </a:r>
            <a:r>
              <a:rPr lang="en-ID" sz="2000" b="0" i="0" dirty="0">
                <a:solidFill>
                  <a:srgbClr val="475261"/>
                </a:solidFill>
                <a:effectLst/>
                <a:latin typeface="Times New Roman" panose="02020603050405020304" pitchFamily="18" charset="0"/>
                <a:cs typeface="Times New Roman" panose="02020603050405020304" pitchFamily="18" charset="0"/>
              </a:rPr>
              <a:t> yang </a:t>
            </a:r>
            <a:r>
              <a:rPr lang="en-ID" sz="2000" b="0" i="0" dirty="0" err="1">
                <a:solidFill>
                  <a:srgbClr val="475261"/>
                </a:solidFill>
                <a:effectLst/>
                <a:latin typeface="Times New Roman" panose="02020603050405020304" pitchFamily="18" charset="0"/>
                <a:cs typeface="Times New Roman" panose="02020603050405020304" pitchFamily="18" charset="0"/>
              </a:rPr>
              <a:t>tidak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dikenal</a:t>
            </a:r>
            <a:r>
              <a:rPr lang="en-ID" sz="2000" b="0" i="0" dirty="0">
                <a:solidFill>
                  <a:srgbClr val="475261"/>
                </a:solidFill>
                <a:effectLst/>
                <a:latin typeface="Times New Roman" panose="02020603050405020304" pitchFamily="18" charset="0"/>
                <a:cs typeface="Times New Roman" panose="02020603050405020304" pitchFamily="18" charset="0"/>
              </a:rPr>
              <a:t>.</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0" i="0" dirty="0">
                <a:solidFill>
                  <a:srgbClr val="475261"/>
                </a:solidFill>
                <a:effectLst/>
                <a:latin typeface="Times New Roman" panose="02020603050405020304" pitchFamily="18" charset="0"/>
                <a:cs typeface="Times New Roman" panose="02020603050405020304" pitchFamily="18" charset="0"/>
              </a:rPr>
              <a:t>MYCIN, </a:t>
            </a:r>
            <a:r>
              <a:rPr lang="en-ID" sz="2000" b="0" i="0" dirty="0" err="1">
                <a:solidFill>
                  <a:srgbClr val="475261"/>
                </a:solidFill>
                <a:effectLst/>
                <a:latin typeface="Times New Roman" panose="02020603050405020304" pitchFamily="18" charset="0"/>
                <a:cs typeface="Times New Roman" panose="02020603050405020304" pitchFamily="18" charset="0"/>
              </a:rPr>
              <a:t>merupakan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1" dirty="0">
                <a:solidFill>
                  <a:srgbClr val="475261"/>
                </a:solidFill>
                <a:effectLst/>
                <a:latin typeface="Times New Roman" panose="02020603050405020304" pitchFamily="18" charset="0"/>
                <a:cs typeface="Times New Roman" panose="02020603050405020304" pitchFamily="18" charset="0"/>
              </a:rPr>
              <a:t>software </a:t>
            </a:r>
            <a:r>
              <a:rPr lang="en-ID" sz="2000" b="0" i="0" dirty="0">
                <a:solidFill>
                  <a:srgbClr val="475261"/>
                </a:solidFill>
                <a:effectLst/>
                <a:latin typeface="Times New Roman" panose="02020603050405020304" pitchFamily="18" charset="0"/>
                <a:cs typeface="Times New Roman" panose="02020603050405020304" pitchFamily="18" charset="0"/>
              </a:rPr>
              <a:t>yang </a:t>
            </a:r>
            <a:r>
              <a:rPr lang="en-ID" sz="2000" b="0" i="0" dirty="0" err="1">
                <a:solidFill>
                  <a:srgbClr val="475261"/>
                </a:solidFill>
                <a:effectLst/>
                <a:latin typeface="Times New Roman" panose="02020603050405020304" pitchFamily="18" charset="0"/>
                <a:cs typeface="Times New Roman" panose="02020603050405020304" pitchFamily="18" charset="0"/>
              </a:rPr>
              <a:t>dibangun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untuk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mendiagnosis</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berbagai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jenis</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penyakit</a:t>
            </a:r>
            <a:r>
              <a:rPr lang="en-ID" sz="2000" b="0" i="0" dirty="0">
                <a:solidFill>
                  <a:srgbClr val="475261"/>
                </a:solidFill>
                <a:effectLst/>
                <a:latin typeface="Times New Roman" panose="02020603050405020304" pitchFamily="18" charset="0"/>
                <a:cs typeface="Times New Roman" panose="02020603050405020304" pitchFamily="18" charset="0"/>
              </a:rPr>
              <a:t>.</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0" i="0" dirty="0">
                <a:solidFill>
                  <a:srgbClr val="475261"/>
                </a:solidFill>
                <a:effectLst/>
                <a:latin typeface="Times New Roman" panose="02020603050405020304" pitchFamily="18" charset="0"/>
                <a:cs typeface="Times New Roman" panose="02020603050405020304" pitchFamily="18" charset="0"/>
              </a:rPr>
              <a:t>Prospector, </a:t>
            </a:r>
            <a:r>
              <a:rPr lang="en-ID" sz="2000" b="0" i="0" dirty="0" err="1">
                <a:solidFill>
                  <a:srgbClr val="475261"/>
                </a:solidFill>
                <a:effectLst/>
                <a:latin typeface="Times New Roman" panose="02020603050405020304" pitchFamily="18" charset="0"/>
                <a:cs typeface="Times New Roman" panose="02020603050405020304" pitchFamily="18" charset="0"/>
              </a:rPr>
              <a:t>aplikasi</a:t>
            </a:r>
            <a:r>
              <a:rPr lang="en-ID" sz="2000" b="0" i="0" dirty="0">
                <a:solidFill>
                  <a:srgbClr val="475261"/>
                </a:solidFill>
                <a:effectLst/>
                <a:latin typeface="Times New Roman" panose="02020603050405020304" pitchFamily="18" charset="0"/>
                <a:cs typeface="Times New Roman" panose="02020603050405020304" pitchFamily="18" charset="0"/>
              </a:rPr>
              <a:t> yang </a:t>
            </a:r>
            <a:r>
              <a:rPr lang="en-ID" sz="2000" b="0" i="0" dirty="0" err="1">
                <a:solidFill>
                  <a:srgbClr val="475261"/>
                </a:solidFill>
                <a:effectLst/>
                <a:latin typeface="Times New Roman" panose="02020603050405020304" pitchFamily="18" charset="0"/>
                <a:cs typeface="Times New Roman" panose="02020603050405020304" pitchFamily="18" charset="0"/>
              </a:rPr>
              <a:t>diterapkan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untuk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kebutuhan</a:t>
            </a:r>
            <a:r>
              <a:rPr lang="en-ID" sz="2000" b="0" i="0" dirty="0">
                <a:solidFill>
                  <a:srgbClr val="475261"/>
                </a:solidFill>
                <a:effectLst/>
                <a:latin typeface="Times New Roman" panose="02020603050405020304" pitchFamily="18" charset="0"/>
                <a:cs typeface="Times New Roman" panose="02020603050405020304" pitchFamily="18" charset="0"/>
              </a:rPr>
              <a:t> pada </a:t>
            </a:r>
            <a:r>
              <a:rPr lang="en-ID" sz="2000" b="0" i="0" dirty="0" err="1">
                <a:solidFill>
                  <a:srgbClr val="475261"/>
                </a:solidFill>
                <a:effectLst/>
                <a:latin typeface="Times New Roman" panose="02020603050405020304" pitchFamily="18" charset="0"/>
                <a:cs typeface="Times New Roman" panose="02020603050405020304" pitchFamily="18" charset="0"/>
              </a:rPr>
              <a:t>bidang</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geologi</a:t>
            </a:r>
            <a:r>
              <a:rPr lang="en-ID" sz="2000" b="0" i="0" dirty="0">
                <a:solidFill>
                  <a:srgbClr val="475261"/>
                </a:solidFill>
                <a:effectLst/>
                <a:latin typeface="Times New Roman" panose="02020603050405020304" pitchFamily="18" charset="0"/>
                <a:cs typeface="Times New Roman" panose="02020603050405020304" pitchFamily="18" charset="0"/>
              </a:rPr>
              <a:t>.</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0" i="0" dirty="0">
                <a:solidFill>
                  <a:srgbClr val="475261"/>
                </a:solidFill>
                <a:effectLst/>
                <a:latin typeface="Times New Roman" panose="02020603050405020304" pitchFamily="18" charset="0"/>
                <a:cs typeface="Times New Roman" panose="02020603050405020304" pitchFamily="18" charset="0"/>
              </a:rPr>
              <a:t>XCON dan XSEL, </a:t>
            </a:r>
            <a:r>
              <a:rPr lang="en-ID" sz="2000" b="0" i="0" dirty="0" err="1">
                <a:solidFill>
                  <a:srgbClr val="475261"/>
                </a:solidFill>
                <a:effectLst/>
                <a:latin typeface="Times New Roman" panose="02020603050405020304" pitchFamily="18" charset="0"/>
                <a:cs typeface="Times New Roman" panose="02020603050405020304" pitchFamily="18" charset="0"/>
              </a:rPr>
              <a:t>merupakan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1" dirty="0">
                <a:solidFill>
                  <a:srgbClr val="475261"/>
                </a:solidFill>
                <a:effectLst/>
                <a:latin typeface="Times New Roman" panose="02020603050405020304" pitchFamily="18" charset="0"/>
                <a:cs typeface="Times New Roman" panose="02020603050405020304" pitchFamily="18" charset="0"/>
              </a:rPr>
              <a:t>software</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digunakan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untuk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mengkonfigurasi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sistem</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komputer</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besar</a:t>
            </a:r>
            <a:r>
              <a:rPr lang="en-ID" sz="2000" b="0" i="0" dirty="0">
                <a:solidFill>
                  <a:srgbClr val="475261"/>
                </a:solidFill>
                <a:effectLst/>
                <a:latin typeface="Times New Roman" panose="02020603050405020304" pitchFamily="18" charset="0"/>
                <a:cs typeface="Times New Roman" panose="02020603050405020304" pitchFamily="18" charset="0"/>
              </a:rPr>
              <a:t>.</a:t>
            </a:r>
            <a:br>
              <a:rPr lang="en-ID" sz="2000" b="0" i="0" dirty="0">
                <a:solidFill>
                  <a:srgbClr val="475261"/>
                </a:solidFill>
                <a:effectLst/>
                <a:latin typeface="Times New Roman" panose="02020603050405020304" pitchFamily="18" charset="0"/>
                <a:cs typeface="Times New Roman" panose="02020603050405020304" pitchFamily="18" charset="0"/>
              </a:rPr>
            </a:br>
            <a:endParaRPr lang="en-ID"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2499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0F8F-B1C9-0797-5970-B0D44F2D85F4}"/>
              </a:ext>
            </a:extLst>
          </p:cNvPr>
          <p:cNvSpPr>
            <a:spLocks noGrp="1"/>
          </p:cNvSpPr>
          <p:nvPr>
            <p:ph type="title"/>
          </p:nvPr>
        </p:nvSpPr>
        <p:spPr>
          <a:xfrm>
            <a:off x="677333" y="493486"/>
            <a:ext cx="10992153" cy="5907314"/>
          </a:xfrm>
        </p:spPr>
        <p:txBody>
          <a:bodyPr>
            <a:normAutofit/>
          </a:bodyPr>
          <a:lstStyle/>
          <a:p>
            <a:r>
              <a:rPr lang="en-ID" sz="2000" b="1" i="0" dirty="0" err="1">
                <a:solidFill>
                  <a:srgbClr val="475261"/>
                </a:solidFill>
                <a:effectLst/>
                <a:latin typeface="Times New Roman" panose="02020603050405020304" pitchFamily="18" charset="0"/>
                <a:cs typeface="Times New Roman" panose="02020603050405020304" pitchFamily="18" charset="0"/>
              </a:rPr>
              <a:t>Kelebihan</a:t>
            </a:r>
            <a:r>
              <a:rPr lang="en-ID" sz="2000" b="1" i="0" dirty="0">
                <a:solidFill>
                  <a:srgbClr val="475261"/>
                </a:solidFill>
                <a:effectLst/>
                <a:latin typeface="Times New Roman" panose="02020603050405020304" pitchFamily="18" charset="0"/>
                <a:cs typeface="Times New Roman" panose="02020603050405020304" pitchFamily="18" charset="0"/>
              </a:rPr>
              <a:t> </a:t>
            </a:r>
            <a:r>
              <a:rPr lang="en-ID" sz="2000" b="1" i="0" dirty="0" err="1">
                <a:solidFill>
                  <a:srgbClr val="475261"/>
                </a:solidFill>
                <a:effectLst/>
                <a:latin typeface="Times New Roman" panose="02020603050405020304" pitchFamily="18" charset="0"/>
                <a:cs typeface="Times New Roman" panose="02020603050405020304" pitchFamily="18" charset="0"/>
              </a:rPr>
              <a:t>Sistem</a:t>
            </a:r>
            <a:r>
              <a:rPr lang="en-ID" sz="2000" b="1" i="0" dirty="0">
                <a:solidFill>
                  <a:srgbClr val="475261"/>
                </a:solidFill>
                <a:effectLst/>
                <a:latin typeface="Times New Roman" panose="02020603050405020304" pitchFamily="18" charset="0"/>
                <a:cs typeface="Times New Roman" panose="02020603050405020304" pitchFamily="18" charset="0"/>
              </a:rPr>
              <a:t> </a:t>
            </a:r>
            <a:r>
              <a:rPr lang="en-ID" sz="2000" b="1" i="0" dirty="0" err="1">
                <a:solidFill>
                  <a:srgbClr val="475261"/>
                </a:solidFill>
                <a:effectLst/>
                <a:latin typeface="Times New Roman" panose="02020603050405020304" pitchFamily="18" charset="0"/>
                <a:cs typeface="Times New Roman" panose="02020603050405020304" pitchFamily="18" charset="0"/>
              </a:rPr>
              <a:t>Pakar</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0" i="0" dirty="0" err="1">
                <a:solidFill>
                  <a:srgbClr val="475261"/>
                </a:solidFill>
                <a:effectLst/>
                <a:latin typeface="Times New Roman" panose="02020603050405020304" pitchFamily="18" charset="0"/>
                <a:cs typeface="Times New Roman" panose="02020603050405020304" pitchFamily="18" charset="0"/>
              </a:rPr>
              <a:t>Pembahasan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selanjutnya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masuk</a:t>
            </a:r>
            <a:r>
              <a:rPr lang="en-ID" sz="2000" b="0" i="0" dirty="0">
                <a:solidFill>
                  <a:srgbClr val="475261"/>
                </a:solidFill>
                <a:effectLst/>
                <a:latin typeface="Times New Roman" panose="02020603050405020304" pitchFamily="18" charset="0"/>
                <a:cs typeface="Times New Roman" panose="02020603050405020304" pitchFamily="18" charset="0"/>
              </a:rPr>
              <a:t> pada </a:t>
            </a:r>
            <a:r>
              <a:rPr lang="en-ID" sz="2000" b="0" i="0" dirty="0" err="1">
                <a:solidFill>
                  <a:srgbClr val="475261"/>
                </a:solidFill>
                <a:effectLst/>
                <a:latin typeface="Times New Roman" panose="02020603050405020304" pitchFamily="18" charset="0"/>
                <a:cs typeface="Times New Roman" panose="02020603050405020304" pitchFamily="18" charset="0"/>
              </a:rPr>
              <a:t>penyajian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informasi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seputar</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keunggulan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dari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sistem</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pakar</a:t>
            </a:r>
            <a:r>
              <a:rPr lang="en-ID" sz="2000" b="0" i="0" dirty="0">
                <a:solidFill>
                  <a:srgbClr val="475261"/>
                </a:solidFill>
                <a:effectLst/>
                <a:latin typeface="Times New Roman" panose="02020603050405020304" pitchFamily="18" charset="0"/>
                <a:cs typeface="Times New Roman" panose="02020603050405020304" pitchFamily="18" charset="0"/>
              </a:rPr>
              <a:t>.</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0" i="0" dirty="0" err="1">
                <a:solidFill>
                  <a:srgbClr val="475261"/>
                </a:solidFill>
                <a:effectLst/>
                <a:latin typeface="Times New Roman" panose="02020603050405020304" pitchFamily="18" charset="0"/>
                <a:cs typeface="Times New Roman" panose="02020603050405020304" pitchFamily="18" charset="0"/>
              </a:rPr>
              <a:t>Meningkatkan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produktivitas</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kerja</a:t>
            </a:r>
            <a:r>
              <a:rPr lang="en-ID" sz="2000" b="0" i="0" dirty="0">
                <a:solidFill>
                  <a:srgbClr val="475261"/>
                </a:solidFill>
                <a:effectLst/>
                <a:latin typeface="Times New Roman" panose="02020603050405020304" pitchFamily="18" charset="0"/>
                <a:cs typeface="Times New Roman" panose="02020603050405020304" pitchFamily="18" charset="0"/>
              </a:rPr>
              <a:t>, yang mana </a:t>
            </a:r>
            <a:r>
              <a:rPr lang="en-ID" sz="2000" b="0" i="0" dirty="0" err="1">
                <a:solidFill>
                  <a:srgbClr val="475261"/>
                </a:solidFill>
                <a:effectLst/>
                <a:latin typeface="Times New Roman" panose="02020603050405020304" pitchFamily="18" charset="0"/>
                <a:cs typeface="Times New Roman" panose="02020603050405020304" pitchFamily="18" charset="0"/>
              </a:rPr>
              <a:t>dapat</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membantu</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dalam</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menyelesaikan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setiap</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pekerjaan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dalam</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waktu</a:t>
            </a:r>
            <a:r>
              <a:rPr lang="en-ID" sz="2000" b="0" i="0" dirty="0">
                <a:solidFill>
                  <a:srgbClr val="475261"/>
                </a:solidFill>
                <a:effectLst/>
                <a:latin typeface="Times New Roman" panose="02020603050405020304" pitchFamily="18" charset="0"/>
                <a:cs typeface="Times New Roman" panose="02020603050405020304" pitchFamily="18" charset="0"/>
              </a:rPr>
              <a:t> yang </a:t>
            </a:r>
            <a:r>
              <a:rPr lang="en-ID" sz="2000" b="0" i="0" dirty="0" err="1">
                <a:solidFill>
                  <a:srgbClr val="475261"/>
                </a:solidFill>
                <a:effectLst/>
                <a:latin typeface="Times New Roman" panose="02020603050405020304" pitchFamily="18" charset="0"/>
                <a:cs typeface="Times New Roman" panose="02020603050405020304" pitchFamily="18" charset="0"/>
              </a:rPr>
              <a:t>lebih</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cepat</a:t>
            </a:r>
            <a:r>
              <a:rPr lang="en-ID" sz="2000" b="0" i="0" dirty="0">
                <a:solidFill>
                  <a:srgbClr val="475261"/>
                </a:solidFill>
                <a:effectLst/>
                <a:latin typeface="Times New Roman" panose="02020603050405020304" pitchFamily="18" charset="0"/>
                <a:cs typeface="Times New Roman" panose="02020603050405020304" pitchFamily="18" charset="0"/>
              </a:rPr>
              <a:t>.</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0" i="0" dirty="0">
                <a:solidFill>
                  <a:srgbClr val="475261"/>
                </a:solidFill>
                <a:effectLst/>
                <a:latin typeface="Times New Roman" panose="02020603050405020304" pitchFamily="18" charset="0"/>
                <a:cs typeface="Times New Roman" panose="02020603050405020304" pitchFamily="18" charset="0"/>
              </a:rPr>
              <a:t>Mampu </a:t>
            </a:r>
            <a:r>
              <a:rPr lang="en-ID" sz="2000" b="0" i="0" dirty="0" err="1">
                <a:solidFill>
                  <a:srgbClr val="475261"/>
                </a:solidFill>
                <a:effectLst/>
                <a:latin typeface="Times New Roman" panose="02020603050405020304" pitchFamily="18" charset="0"/>
                <a:cs typeface="Times New Roman" panose="02020603050405020304" pitchFamily="18" charset="0"/>
              </a:rPr>
              <a:t>meningkatkan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kualitas</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dari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sisi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pemberian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nasihat</a:t>
            </a:r>
            <a:r>
              <a:rPr lang="en-ID" sz="2000" b="0" i="0" dirty="0">
                <a:solidFill>
                  <a:srgbClr val="475261"/>
                </a:solidFill>
                <a:effectLst/>
                <a:latin typeface="Times New Roman" panose="02020603050405020304" pitchFamily="18" charset="0"/>
                <a:cs typeface="Times New Roman" panose="02020603050405020304" pitchFamily="18" charset="0"/>
              </a:rPr>
              <a:t> yang </a:t>
            </a:r>
            <a:r>
              <a:rPr lang="en-ID" sz="2000" b="0" i="0" dirty="0" err="1">
                <a:solidFill>
                  <a:srgbClr val="475261"/>
                </a:solidFill>
                <a:effectLst/>
                <a:latin typeface="Times New Roman" panose="02020603050405020304" pitchFamily="18" charset="0"/>
                <a:cs typeface="Times New Roman" panose="02020603050405020304" pitchFamily="18" charset="0"/>
              </a:rPr>
              <a:t>lebih</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konsisten</a:t>
            </a:r>
            <a:r>
              <a:rPr lang="en-ID" sz="2000" b="0" i="0" dirty="0">
                <a:solidFill>
                  <a:srgbClr val="475261"/>
                </a:solidFill>
                <a:effectLst/>
                <a:latin typeface="Times New Roman" panose="02020603050405020304" pitchFamily="18" charset="0"/>
                <a:cs typeface="Times New Roman" panose="02020603050405020304" pitchFamily="18" charset="0"/>
              </a:rPr>
              <a:t>.</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0" i="0" dirty="0" err="1">
                <a:solidFill>
                  <a:srgbClr val="475261"/>
                </a:solidFill>
                <a:effectLst/>
                <a:latin typeface="Times New Roman" panose="02020603050405020304" pitchFamily="18" charset="0"/>
                <a:cs typeface="Times New Roman" panose="02020603050405020304" pitchFamily="18" charset="0"/>
              </a:rPr>
              <a:t>Memiliki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tingkat</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keandalan</a:t>
            </a:r>
            <a:r>
              <a:rPr lang="en-ID" sz="2000" b="0" i="0" dirty="0">
                <a:solidFill>
                  <a:srgbClr val="475261"/>
                </a:solidFill>
                <a:effectLst/>
                <a:latin typeface="Times New Roman" panose="02020603050405020304" pitchFamily="18" charset="0"/>
                <a:cs typeface="Times New Roman" panose="02020603050405020304" pitchFamily="18" charset="0"/>
              </a:rPr>
              <a:t> yang </a:t>
            </a:r>
            <a:r>
              <a:rPr lang="en-ID" sz="2000" b="0" i="0" dirty="0" err="1">
                <a:solidFill>
                  <a:srgbClr val="475261"/>
                </a:solidFill>
                <a:effectLst/>
                <a:latin typeface="Times New Roman" panose="02020603050405020304" pitchFamily="18" charset="0"/>
                <a:cs typeface="Times New Roman" panose="02020603050405020304" pitchFamily="18" charset="0"/>
              </a:rPr>
              <a:t>relatif</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tinggi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serta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dapat</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bekerja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secara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1" dirty="0">
                <a:solidFill>
                  <a:srgbClr val="475261"/>
                </a:solidFill>
                <a:effectLst/>
                <a:latin typeface="Times New Roman" panose="02020603050405020304" pitchFamily="18" charset="0"/>
                <a:cs typeface="Times New Roman" panose="02020603050405020304" pitchFamily="18" charset="0"/>
              </a:rPr>
              <a:t>real time</a:t>
            </a:r>
            <a:r>
              <a:rPr lang="en-ID" sz="2000" b="0" i="0" dirty="0">
                <a:solidFill>
                  <a:srgbClr val="475261"/>
                </a:solidFill>
                <a:effectLst/>
                <a:latin typeface="Times New Roman" panose="02020603050405020304" pitchFamily="18" charset="0"/>
                <a:cs typeface="Times New Roman" panose="02020603050405020304" pitchFamily="18" charset="0"/>
              </a:rPr>
              <a:t>.</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1" i="0" dirty="0" err="1">
                <a:solidFill>
                  <a:srgbClr val="475261"/>
                </a:solidFill>
                <a:effectLst/>
                <a:latin typeface="Times New Roman" panose="02020603050405020304" pitchFamily="18" charset="0"/>
                <a:cs typeface="Times New Roman" panose="02020603050405020304" pitchFamily="18" charset="0"/>
              </a:rPr>
              <a:t>Kekurangan</a:t>
            </a:r>
            <a:r>
              <a:rPr lang="en-ID" sz="2000" b="1" i="0" dirty="0">
                <a:solidFill>
                  <a:srgbClr val="475261"/>
                </a:solidFill>
                <a:effectLst/>
                <a:latin typeface="Times New Roman" panose="02020603050405020304" pitchFamily="18" charset="0"/>
                <a:cs typeface="Times New Roman" panose="02020603050405020304" pitchFamily="18" charset="0"/>
              </a:rPr>
              <a:t> </a:t>
            </a:r>
            <a:r>
              <a:rPr lang="en-ID" sz="2000" b="1" i="0" dirty="0" err="1">
                <a:solidFill>
                  <a:srgbClr val="475261"/>
                </a:solidFill>
                <a:effectLst/>
                <a:latin typeface="Times New Roman" panose="02020603050405020304" pitchFamily="18" charset="0"/>
                <a:cs typeface="Times New Roman" panose="02020603050405020304" pitchFamily="18" charset="0"/>
              </a:rPr>
              <a:t>Sistem</a:t>
            </a:r>
            <a:r>
              <a:rPr lang="en-ID" sz="2000" b="1" i="0" dirty="0">
                <a:solidFill>
                  <a:srgbClr val="475261"/>
                </a:solidFill>
                <a:effectLst/>
                <a:latin typeface="Times New Roman" panose="02020603050405020304" pitchFamily="18" charset="0"/>
                <a:cs typeface="Times New Roman" panose="02020603050405020304" pitchFamily="18" charset="0"/>
              </a:rPr>
              <a:t> </a:t>
            </a:r>
            <a:r>
              <a:rPr lang="en-ID" sz="2000" b="1" i="0" dirty="0" err="1">
                <a:solidFill>
                  <a:srgbClr val="475261"/>
                </a:solidFill>
                <a:effectLst/>
                <a:latin typeface="Times New Roman" panose="02020603050405020304" pitchFamily="18" charset="0"/>
                <a:cs typeface="Times New Roman" panose="02020603050405020304" pitchFamily="18" charset="0"/>
              </a:rPr>
              <a:t>Pakar</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0" i="0" dirty="0" err="1">
                <a:solidFill>
                  <a:srgbClr val="475261"/>
                </a:solidFill>
                <a:effectLst/>
                <a:latin typeface="Times New Roman" panose="02020603050405020304" pitchFamily="18" charset="0"/>
                <a:cs typeface="Times New Roman" panose="02020603050405020304" pitchFamily="18" charset="0"/>
              </a:rPr>
              <a:t>Kekurangan</a:t>
            </a:r>
            <a:r>
              <a:rPr lang="en-ID" sz="2000" b="0" i="0" dirty="0">
                <a:solidFill>
                  <a:srgbClr val="475261"/>
                </a:solidFill>
                <a:effectLst/>
                <a:latin typeface="Times New Roman" panose="02020603050405020304" pitchFamily="18" charset="0"/>
                <a:cs typeface="Times New Roman" panose="02020603050405020304" pitchFamily="18" charset="0"/>
              </a:rPr>
              <a:t> yang </a:t>
            </a:r>
            <a:r>
              <a:rPr lang="en-ID" sz="2000" b="0" i="0" dirty="0" err="1">
                <a:solidFill>
                  <a:srgbClr val="475261"/>
                </a:solidFill>
                <a:effectLst/>
                <a:latin typeface="Times New Roman" panose="02020603050405020304" pitchFamily="18" charset="0"/>
                <a:cs typeface="Times New Roman" panose="02020603050405020304" pitchFamily="18" charset="0"/>
              </a:rPr>
              <a:t>dimiliki</a:t>
            </a:r>
            <a:r>
              <a:rPr lang="en-ID" sz="2000" b="0" i="0" dirty="0">
                <a:solidFill>
                  <a:srgbClr val="475261"/>
                </a:solidFill>
                <a:effectLst/>
                <a:latin typeface="Times New Roman" panose="02020603050405020304" pitchFamily="18" charset="0"/>
                <a:cs typeface="Times New Roman" panose="02020603050405020304" pitchFamily="18" charset="0"/>
              </a:rPr>
              <a:t> oleh </a:t>
            </a:r>
            <a:r>
              <a:rPr lang="en-ID" sz="2000" b="0" i="0" dirty="0" err="1">
                <a:solidFill>
                  <a:srgbClr val="475261"/>
                </a:solidFill>
                <a:effectLst/>
                <a:latin typeface="Times New Roman" panose="02020603050405020304" pitchFamily="18" charset="0"/>
                <a:cs typeface="Times New Roman" panose="02020603050405020304" pitchFamily="18" charset="0"/>
              </a:rPr>
              <a:t>sistem</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pakar</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adalah</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sebagai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berikut</a:t>
            </a:r>
            <a:r>
              <a:rPr lang="en-ID" sz="2000" b="0" i="0" dirty="0">
                <a:solidFill>
                  <a:srgbClr val="475261"/>
                </a:solidFill>
                <a:effectLst/>
                <a:latin typeface="Times New Roman" panose="02020603050405020304" pitchFamily="18" charset="0"/>
                <a:cs typeface="Times New Roman" panose="02020603050405020304" pitchFamily="18" charset="0"/>
              </a:rPr>
              <a:t>.</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0" i="0" dirty="0" err="1">
                <a:solidFill>
                  <a:srgbClr val="475261"/>
                </a:solidFill>
                <a:effectLst/>
                <a:latin typeface="Times New Roman" panose="02020603050405020304" pitchFamily="18" charset="0"/>
                <a:cs typeface="Times New Roman" panose="02020603050405020304" pitchFamily="18" charset="0"/>
              </a:rPr>
              <a:t>Terdapat</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kendala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dalam</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mendapatkan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pengalaman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atau</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1" dirty="0">
                <a:solidFill>
                  <a:srgbClr val="475261"/>
                </a:solidFill>
                <a:effectLst/>
                <a:latin typeface="Times New Roman" panose="02020603050405020304" pitchFamily="18" charset="0"/>
                <a:cs typeface="Times New Roman" panose="02020603050405020304" pitchFamily="18" charset="0"/>
              </a:rPr>
              <a:t>insight</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baru</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dengan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menggunakan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berbagai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pendekatan</a:t>
            </a:r>
            <a:r>
              <a:rPr lang="en-ID" sz="2000" b="0" i="0" dirty="0">
                <a:solidFill>
                  <a:srgbClr val="475261"/>
                </a:solidFill>
                <a:effectLst/>
                <a:latin typeface="Times New Roman" panose="02020603050405020304" pitchFamily="18" charset="0"/>
                <a:cs typeface="Times New Roman" panose="02020603050405020304" pitchFamily="18" charset="0"/>
              </a:rPr>
              <a:t> yang </a:t>
            </a:r>
            <a:r>
              <a:rPr lang="en-ID" sz="2000" b="0" i="0" dirty="0" err="1">
                <a:solidFill>
                  <a:srgbClr val="475261"/>
                </a:solidFill>
                <a:effectLst/>
                <a:latin typeface="Times New Roman" panose="02020603050405020304" pitchFamily="18" charset="0"/>
                <a:cs typeface="Times New Roman" panose="02020603050405020304" pitchFamily="18" charset="0"/>
              </a:rPr>
              <a:t>dimiliki</a:t>
            </a:r>
            <a:r>
              <a:rPr lang="en-ID" sz="2000" b="0" i="0" dirty="0">
                <a:solidFill>
                  <a:srgbClr val="475261"/>
                </a:solidFill>
                <a:effectLst/>
                <a:latin typeface="Times New Roman" panose="02020603050405020304" pitchFamily="18" charset="0"/>
                <a:cs typeface="Times New Roman" panose="02020603050405020304" pitchFamily="18" charset="0"/>
              </a:rPr>
              <a:t> oleh </a:t>
            </a:r>
            <a:r>
              <a:rPr lang="en-ID" sz="2000" b="0" i="0" dirty="0" err="1">
                <a:solidFill>
                  <a:srgbClr val="475261"/>
                </a:solidFill>
                <a:effectLst/>
                <a:latin typeface="Times New Roman" panose="02020603050405020304" pitchFamily="18" charset="0"/>
                <a:cs typeface="Times New Roman" panose="02020603050405020304" pitchFamily="18" charset="0"/>
              </a:rPr>
              <a:t>beberapa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pakar</a:t>
            </a:r>
            <a:r>
              <a:rPr lang="en-ID" sz="2000" b="0" i="0" dirty="0">
                <a:solidFill>
                  <a:srgbClr val="475261"/>
                </a:solidFill>
                <a:effectLst/>
                <a:latin typeface="Times New Roman" panose="02020603050405020304" pitchFamily="18" charset="0"/>
                <a:cs typeface="Times New Roman" panose="02020603050405020304" pitchFamily="18" charset="0"/>
              </a:rPr>
              <a:t>.</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0" i="0" dirty="0">
                <a:solidFill>
                  <a:srgbClr val="475261"/>
                </a:solidFill>
                <a:effectLst/>
                <a:latin typeface="Times New Roman" panose="02020603050405020304" pitchFamily="18" charset="0"/>
                <a:cs typeface="Times New Roman" panose="02020603050405020304" pitchFamily="18" charset="0"/>
              </a:rPr>
              <a:t>Di </a:t>
            </a:r>
            <a:r>
              <a:rPr lang="en-ID" sz="2000" b="0" i="0" dirty="0" err="1">
                <a:solidFill>
                  <a:srgbClr val="475261"/>
                </a:solidFill>
                <a:effectLst/>
                <a:latin typeface="Times New Roman" panose="02020603050405020304" pitchFamily="18" charset="0"/>
                <a:cs typeface="Times New Roman" panose="02020603050405020304" pitchFamily="18" charset="0"/>
              </a:rPr>
              <a:t>dalam</a:t>
            </a:r>
            <a:r>
              <a:rPr lang="en-ID" sz="2000" b="0" i="0" dirty="0">
                <a:solidFill>
                  <a:srgbClr val="475261"/>
                </a:solidFill>
                <a:effectLst/>
                <a:latin typeface="Times New Roman" panose="02020603050405020304" pitchFamily="18" charset="0"/>
                <a:cs typeface="Times New Roman" panose="02020603050405020304" pitchFamily="18" charset="0"/>
              </a:rPr>
              <a:t> proses </a:t>
            </a:r>
            <a:r>
              <a:rPr lang="en-ID" sz="2000" b="0" i="0" dirty="0" err="1">
                <a:solidFill>
                  <a:srgbClr val="475261"/>
                </a:solidFill>
                <a:effectLst/>
                <a:latin typeface="Times New Roman" panose="02020603050405020304" pitchFamily="18" charset="0"/>
                <a:cs typeface="Times New Roman" panose="02020603050405020304" pitchFamily="18" charset="0"/>
              </a:rPr>
              <a:t>pembuatan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pakar</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sendiri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memerlukan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biaya</a:t>
            </a:r>
            <a:r>
              <a:rPr lang="en-ID" sz="2000" b="0" i="0" dirty="0">
                <a:solidFill>
                  <a:srgbClr val="475261"/>
                </a:solidFill>
                <a:effectLst/>
                <a:latin typeface="Times New Roman" panose="02020603050405020304" pitchFamily="18" charset="0"/>
                <a:cs typeface="Times New Roman" panose="02020603050405020304" pitchFamily="18" charset="0"/>
              </a:rPr>
              <a:t> yang </a:t>
            </a:r>
            <a:r>
              <a:rPr lang="en-ID" sz="2000" b="0" i="0" dirty="0" err="1">
                <a:solidFill>
                  <a:srgbClr val="475261"/>
                </a:solidFill>
                <a:effectLst/>
                <a:latin typeface="Times New Roman" panose="02020603050405020304" pitchFamily="18" charset="0"/>
                <a:cs typeface="Times New Roman" panose="02020603050405020304" pitchFamily="18" charset="0"/>
              </a:rPr>
              <a:t>besar</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dengan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tetap</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memperhatikan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faktor</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kualitas</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dari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pengetahuan</a:t>
            </a:r>
            <a:r>
              <a:rPr lang="en-ID" sz="2000" b="0" i="0" dirty="0">
                <a:solidFill>
                  <a:srgbClr val="475261"/>
                </a:solidFill>
                <a:effectLst/>
                <a:latin typeface="Times New Roman" panose="02020603050405020304" pitchFamily="18" charset="0"/>
                <a:cs typeface="Times New Roman" panose="02020603050405020304" pitchFamily="18" charset="0"/>
              </a:rPr>
              <a:t> yang </a:t>
            </a:r>
            <a:r>
              <a:rPr lang="en-ID" sz="2000" b="0" i="0" dirty="0" err="1">
                <a:solidFill>
                  <a:srgbClr val="475261"/>
                </a:solidFill>
                <a:effectLst/>
                <a:latin typeface="Times New Roman" panose="02020603050405020304" pitchFamily="18" charset="0"/>
                <a:cs typeface="Times New Roman" panose="02020603050405020304" pitchFamily="18" charset="0"/>
              </a:rPr>
              <a:t>dihasilkan</a:t>
            </a:r>
            <a:r>
              <a:rPr lang="en-ID" sz="2000" b="0" i="0" dirty="0">
                <a:solidFill>
                  <a:srgbClr val="475261"/>
                </a:solidFill>
                <a:effectLst/>
                <a:latin typeface="Times New Roman" panose="02020603050405020304" pitchFamily="18" charset="0"/>
                <a:cs typeface="Times New Roman" panose="02020603050405020304" pitchFamily="18" charset="0"/>
              </a:rPr>
              <a:t>.</a:t>
            </a:r>
            <a:br>
              <a:rPr lang="en-ID" sz="2000" b="0" i="0" dirty="0">
                <a:solidFill>
                  <a:srgbClr val="475261"/>
                </a:solidFill>
                <a:effectLst/>
                <a:latin typeface="Times New Roman" panose="02020603050405020304" pitchFamily="18" charset="0"/>
                <a:cs typeface="Times New Roman" panose="02020603050405020304" pitchFamily="18" charset="0"/>
              </a:rPr>
            </a:br>
            <a:r>
              <a:rPr lang="en-ID" sz="2000" b="0" i="0" dirty="0">
                <a:solidFill>
                  <a:srgbClr val="475261"/>
                </a:solidFill>
                <a:effectLst/>
                <a:latin typeface="Times New Roman" panose="02020603050405020304" pitchFamily="18" charset="0"/>
                <a:cs typeface="Times New Roman" panose="02020603050405020304" pitchFamily="18" charset="0"/>
              </a:rPr>
              <a:t>Hasil </a:t>
            </a:r>
            <a:r>
              <a:rPr lang="en-ID" sz="2000" b="0" i="0" dirty="0" err="1">
                <a:solidFill>
                  <a:srgbClr val="475261"/>
                </a:solidFill>
                <a:effectLst/>
                <a:latin typeface="Times New Roman" panose="02020603050405020304" pitchFamily="18" charset="0"/>
                <a:cs typeface="Times New Roman" panose="02020603050405020304" pitchFamily="18" charset="0"/>
              </a:rPr>
              <a:t>tingkat</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evaluasi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dari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1" dirty="0">
                <a:solidFill>
                  <a:srgbClr val="475261"/>
                </a:solidFill>
                <a:effectLst/>
                <a:latin typeface="Times New Roman" panose="02020603050405020304" pitchFamily="18" charset="0"/>
                <a:cs typeface="Times New Roman" panose="02020603050405020304" pitchFamily="18" charset="0"/>
              </a:rPr>
              <a:t>expert system </a:t>
            </a:r>
            <a:r>
              <a:rPr lang="en-ID" sz="2000" b="0" i="0" dirty="0" err="1">
                <a:solidFill>
                  <a:srgbClr val="475261"/>
                </a:solidFill>
                <a:effectLst/>
                <a:latin typeface="Times New Roman" panose="02020603050405020304" pitchFamily="18" charset="0"/>
                <a:cs typeface="Times New Roman" panose="02020603050405020304" pitchFamily="18" charset="0"/>
              </a:rPr>
              <a:t>tidaklah</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bernilai</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kebenaran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mutlak</a:t>
            </a:r>
            <a:r>
              <a:rPr lang="en-ID" sz="2000" b="0" i="0" dirty="0">
                <a:solidFill>
                  <a:srgbClr val="475261"/>
                </a:solidFill>
                <a:effectLst/>
                <a:latin typeface="Times New Roman" panose="02020603050405020304" pitchFamily="18" charset="0"/>
                <a:cs typeface="Times New Roman" panose="02020603050405020304" pitchFamily="18" charset="0"/>
              </a:rPr>
              <a:t> 100%, </a:t>
            </a:r>
            <a:r>
              <a:rPr lang="en-ID" sz="2000" b="0" i="0" dirty="0" err="1">
                <a:solidFill>
                  <a:srgbClr val="475261"/>
                </a:solidFill>
                <a:effectLst/>
                <a:latin typeface="Times New Roman" panose="02020603050405020304" pitchFamily="18" charset="0"/>
                <a:cs typeface="Times New Roman" panose="02020603050405020304" pitchFamily="18" charset="0"/>
              </a:rPr>
              <a:t>namun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masih</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memerlukan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tahap</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pengujian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secara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berkala</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untuk</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dapat</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menghasilkan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kesimpulan</a:t>
            </a:r>
            <a:r>
              <a:rPr lang="en-ID" sz="2000" b="0" i="0" dirty="0">
                <a:solidFill>
                  <a:srgbClr val="475261"/>
                </a:solidFill>
                <a:effectLst/>
                <a:latin typeface="Times New Roman" panose="02020603050405020304" pitchFamily="18" charset="0"/>
                <a:cs typeface="Times New Roman" panose="02020603050405020304" pitchFamily="18" charset="0"/>
              </a:rPr>
              <a:t> </a:t>
            </a:r>
            <a:r>
              <a:rPr lang="en-ID" sz="2000" b="0" i="0" dirty="0" err="1">
                <a:solidFill>
                  <a:srgbClr val="475261"/>
                </a:solidFill>
                <a:effectLst/>
                <a:latin typeface="Times New Roman" panose="02020603050405020304" pitchFamily="18" charset="0"/>
                <a:cs typeface="Times New Roman" panose="02020603050405020304" pitchFamily="18" charset="0"/>
              </a:rPr>
              <a:t>terbaik</a:t>
            </a:r>
            <a:r>
              <a:rPr lang="en-ID" sz="2000" b="0" i="0" dirty="0">
                <a:solidFill>
                  <a:srgbClr val="475261"/>
                </a:solidFill>
                <a:effectLst/>
                <a:latin typeface="Times New Roman" panose="02020603050405020304" pitchFamily="18" charset="0"/>
                <a:cs typeface="Times New Roman" panose="02020603050405020304" pitchFamily="18" charset="0"/>
              </a:rPr>
              <a:t>.</a:t>
            </a:r>
            <a:br>
              <a:rPr lang="en-ID" sz="2000" b="0" i="0" dirty="0">
                <a:solidFill>
                  <a:srgbClr val="475261"/>
                </a:solidFill>
                <a:effectLst/>
                <a:latin typeface="Times New Roman" panose="02020603050405020304" pitchFamily="18" charset="0"/>
                <a:cs typeface="Times New Roman" panose="02020603050405020304" pitchFamily="18" charset="0"/>
              </a:rPr>
            </a:br>
            <a:endParaRPr lang="en-ID" sz="2000" dirty="0"/>
          </a:p>
        </p:txBody>
      </p:sp>
    </p:spTree>
    <p:extLst>
      <p:ext uri="{BB962C8B-B14F-4D97-AF65-F5344CB8AC3E}">
        <p14:creationId xmlns:p14="http://schemas.microsoft.com/office/powerpoint/2010/main" val="680084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0F8F-B1C9-0797-5970-B0D44F2D85F4}"/>
              </a:ext>
            </a:extLst>
          </p:cNvPr>
          <p:cNvSpPr>
            <a:spLocks noGrp="1"/>
          </p:cNvSpPr>
          <p:nvPr>
            <p:ph type="title"/>
          </p:nvPr>
        </p:nvSpPr>
        <p:spPr>
          <a:xfrm>
            <a:off x="677333" y="232229"/>
            <a:ext cx="10992153" cy="6168571"/>
          </a:xfrm>
        </p:spPr>
        <p:txBody>
          <a:bodyPr>
            <a:noAutofit/>
          </a:bodyPr>
          <a:lstStyle/>
          <a:p>
            <a:pPr algn="l" rtl="0"/>
            <a:r>
              <a:rPr lang="en-ID" sz="2000" b="1" dirty="0">
                <a:solidFill>
                  <a:srgbClr val="555555"/>
                </a:solidFill>
                <a:latin typeface="Times New Roman" panose="02020603050405020304" pitchFamily="18" charset="0"/>
                <a:cs typeface="Times New Roman" panose="02020603050405020304" pitchFamily="18" charset="0"/>
              </a:rPr>
              <a:t>Computer V</a:t>
            </a:r>
            <a:r>
              <a:rPr lang="en-ID" sz="2000" b="1" dirty="0">
                <a:solidFill>
                  <a:srgbClr val="555555"/>
                </a:solidFill>
                <a:effectLst/>
                <a:latin typeface="Times New Roman" panose="02020603050405020304" pitchFamily="18" charset="0"/>
                <a:cs typeface="Times New Roman" panose="02020603050405020304" pitchFamily="18" charset="0"/>
              </a:rPr>
              <a:t>ision</a:t>
            </a:r>
            <a:br>
              <a:rPr lang="en-ID" sz="2000" b="1" dirty="0">
                <a:solidFill>
                  <a:srgbClr val="555555"/>
                </a:solidFill>
                <a:effectLst/>
                <a:latin typeface="Times New Roman" panose="02020603050405020304" pitchFamily="18" charset="0"/>
                <a:cs typeface="Times New Roman" panose="02020603050405020304" pitchFamily="18" charset="0"/>
              </a:rPr>
            </a:br>
            <a:r>
              <a:rPr lang="en-ID" sz="2000" b="0" i="0" dirty="0">
                <a:solidFill>
                  <a:srgbClr val="333333"/>
                </a:solidFill>
                <a:effectLst/>
                <a:latin typeface="Times New Roman" panose="02020603050405020304" pitchFamily="18" charset="0"/>
                <a:cs typeface="Times New Roman" panose="02020603050405020304" pitchFamily="18" charset="0"/>
              </a:rPr>
              <a:t>Computer Vision </a:t>
            </a:r>
            <a:r>
              <a:rPr lang="en-ID" sz="2000" b="0" i="0" dirty="0" err="1">
                <a:solidFill>
                  <a:srgbClr val="333333"/>
                </a:solidFill>
                <a:effectLst/>
                <a:latin typeface="Times New Roman" panose="02020603050405020304" pitchFamily="18" charset="0"/>
                <a:cs typeface="Times New Roman" panose="02020603050405020304" pitchFamily="18" charset="0"/>
              </a:rPr>
              <a:t>merupakan</a:t>
            </a:r>
            <a:r>
              <a:rPr lang="en-ID" sz="2000" b="0" i="0" dirty="0">
                <a:solidFill>
                  <a:srgbClr val="333333"/>
                </a:solidFill>
                <a:effectLst/>
                <a:latin typeface="Times New Roman" panose="02020603050405020304" pitchFamily="18" charset="0"/>
                <a:cs typeface="Times New Roman" panose="02020603050405020304" pitchFamily="18" charset="0"/>
              </a:rPr>
              <a:t> salah </a:t>
            </a:r>
            <a:r>
              <a:rPr lang="en-ID" sz="2000" b="0" i="0" dirty="0" err="1">
                <a:solidFill>
                  <a:srgbClr val="333333"/>
                </a:solidFill>
                <a:effectLst/>
                <a:latin typeface="Times New Roman" panose="02020603050405020304" pitchFamily="18" charset="0"/>
                <a:cs typeface="Times New Roman" panose="02020603050405020304" pitchFamily="18" charset="0"/>
              </a:rPr>
              <a:t>satu</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bagian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dari</a:t>
            </a:r>
            <a:r>
              <a:rPr lang="en-ID" sz="2000" b="0" i="0" dirty="0">
                <a:solidFill>
                  <a:srgbClr val="333333"/>
                </a:solidFill>
                <a:effectLst/>
                <a:latin typeface="Times New Roman" panose="02020603050405020304" pitchFamily="18" charset="0"/>
                <a:cs typeface="Times New Roman" panose="02020603050405020304" pitchFamily="18" charset="0"/>
              </a:rPr>
              <a:t> Artificial Intelligence. Computer Vision </a:t>
            </a:r>
            <a:r>
              <a:rPr lang="en-ID" sz="2000" b="0" i="0" dirty="0" err="1">
                <a:solidFill>
                  <a:srgbClr val="333333"/>
                </a:solidFill>
                <a:effectLst/>
                <a:latin typeface="Times New Roman" panose="02020603050405020304" pitchFamily="18" charset="0"/>
                <a:cs typeface="Times New Roman" panose="02020603050405020304" pitchFamily="18" charset="0"/>
              </a:rPr>
              <a:t>merupakan</a:t>
            </a:r>
            <a:r>
              <a:rPr lang="en-ID" sz="2000" b="0" i="0" dirty="0">
                <a:solidFill>
                  <a:srgbClr val="333333"/>
                </a:solidFill>
                <a:effectLst/>
                <a:latin typeface="Times New Roman" panose="02020603050405020304" pitchFamily="18" charset="0"/>
                <a:cs typeface="Times New Roman" panose="02020603050405020304" pitchFamily="18" charset="0"/>
              </a:rPr>
              <a:t> salah </a:t>
            </a:r>
            <a:r>
              <a:rPr lang="en-ID" sz="2000" b="0" i="0" dirty="0" err="1">
                <a:solidFill>
                  <a:srgbClr val="333333"/>
                </a:solidFill>
                <a:effectLst/>
                <a:latin typeface="Times New Roman" panose="02020603050405020304" pitchFamily="18" charset="0"/>
                <a:cs typeface="Times New Roman" panose="02020603050405020304" pitchFamily="18" charset="0"/>
              </a:rPr>
              <a:t>satu</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teknologi</a:t>
            </a:r>
            <a:r>
              <a:rPr lang="en-ID" sz="2000" b="0" i="0" dirty="0">
                <a:solidFill>
                  <a:srgbClr val="333333"/>
                </a:solidFill>
                <a:effectLst/>
                <a:latin typeface="Times New Roman" panose="02020603050405020304" pitchFamily="18" charset="0"/>
                <a:cs typeface="Times New Roman" panose="02020603050405020304" pitchFamily="18" charset="0"/>
              </a:rPr>
              <a:t> yang </a:t>
            </a:r>
            <a:r>
              <a:rPr lang="en-ID" sz="2000" b="0" i="0" dirty="0" err="1">
                <a:solidFill>
                  <a:srgbClr val="333333"/>
                </a:solidFill>
                <a:effectLst/>
                <a:latin typeface="Times New Roman" panose="02020603050405020304" pitchFamily="18" charset="0"/>
                <a:cs typeface="Times New Roman" panose="02020603050405020304" pitchFamily="18" charset="0"/>
              </a:rPr>
              <a:t>memungkinkan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komputer</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untuk</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melihat</a:t>
            </a:r>
            <a:r>
              <a:rPr lang="en-ID" sz="2000" b="0" i="0" dirty="0">
                <a:solidFill>
                  <a:srgbClr val="333333"/>
                </a:solidFill>
                <a:effectLst/>
                <a:latin typeface="Times New Roman" panose="02020603050405020304" pitchFamily="18" charset="0"/>
                <a:cs typeface="Times New Roman" panose="02020603050405020304" pitchFamily="18" charset="0"/>
              </a:rPr>
              <a:t> dan </a:t>
            </a:r>
            <a:r>
              <a:rPr lang="en-ID" sz="2000" b="0" i="0" dirty="0" err="1">
                <a:solidFill>
                  <a:srgbClr val="333333"/>
                </a:solidFill>
                <a:effectLst/>
                <a:latin typeface="Times New Roman" panose="02020603050405020304" pitchFamily="18" charset="0"/>
                <a:cs typeface="Times New Roman" panose="02020603050405020304" pitchFamily="18" charset="0"/>
              </a:rPr>
              <a:t>mengenali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objek</a:t>
            </a:r>
            <a:r>
              <a:rPr lang="en-ID" sz="2000" b="0" i="0" dirty="0">
                <a:solidFill>
                  <a:srgbClr val="333333"/>
                </a:solidFill>
                <a:effectLst/>
                <a:latin typeface="Times New Roman" panose="02020603050405020304" pitchFamily="18" charset="0"/>
                <a:cs typeface="Times New Roman" panose="02020603050405020304" pitchFamily="18" charset="0"/>
              </a:rPr>
              <a:t> yang </a:t>
            </a:r>
            <a:r>
              <a:rPr lang="en-ID" sz="2000" b="0" i="0" dirty="0" err="1">
                <a:solidFill>
                  <a:srgbClr val="333333"/>
                </a:solidFill>
                <a:effectLst/>
                <a:latin typeface="Times New Roman" panose="02020603050405020304" pitchFamily="18" charset="0"/>
                <a:cs typeface="Times New Roman" panose="02020603050405020304" pitchFamily="18" charset="0"/>
              </a:rPr>
              <a:t>ada</a:t>
            </a:r>
            <a:r>
              <a:rPr lang="en-ID" sz="2000" b="0" i="0" dirty="0">
                <a:solidFill>
                  <a:srgbClr val="333333"/>
                </a:solidFill>
                <a:effectLst/>
                <a:latin typeface="Times New Roman" panose="02020603050405020304" pitchFamily="18" charset="0"/>
                <a:cs typeface="Times New Roman" panose="02020603050405020304" pitchFamily="18" charset="0"/>
              </a:rPr>
              <a:t> di </a:t>
            </a:r>
            <a:r>
              <a:rPr lang="en-ID" sz="2000" b="0" i="0" dirty="0" err="1">
                <a:solidFill>
                  <a:srgbClr val="333333"/>
                </a:solidFill>
                <a:effectLst/>
                <a:latin typeface="Times New Roman" panose="02020603050405020304" pitchFamily="18" charset="0"/>
                <a:cs typeface="Times New Roman" panose="02020603050405020304" pitchFamily="18" charset="0"/>
              </a:rPr>
              <a:t>sekitarnya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layaknya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manusia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Dalam</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perkembangan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teknologi</a:t>
            </a:r>
            <a:r>
              <a:rPr lang="en-ID" sz="2000" b="0" i="0" dirty="0">
                <a:solidFill>
                  <a:srgbClr val="333333"/>
                </a:solidFill>
                <a:effectLst/>
                <a:latin typeface="Times New Roman" panose="02020603050405020304" pitchFamily="18" charset="0"/>
                <a:cs typeface="Times New Roman" panose="02020603050405020304" pitchFamily="18" charset="0"/>
              </a:rPr>
              <a:t> yang </a:t>
            </a:r>
            <a:r>
              <a:rPr lang="en-ID" sz="2000" b="0" i="0" dirty="0" err="1">
                <a:solidFill>
                  <a:srgbClr val="333333"/>
                </a:solidFill>
                <a:effectLst/>
                <a:latin typeface="Times New Roman" panose="02020603050405020304" pitchFamily="18" charset="0"/>
                <a:cs typeface="Times New Roman" panose="02020603050405020304" pitchFamily="18" charset="0"/>
              </a:rPr>
              <a:t>semakin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pesat</a:t>
            </a:r>
            <a:r>
              <a:rPr lang="en-ID" sz="2000" b="0" i="0" dirty="0">
                <a:solidFill>
                  <a:srgbClr val="333333"/>
                </a:solidFill>
                <a:effectLst/>
                <a:latin typeface="Times New Roman" panose="02020603050405020304" pitchFamily="18" charset="0"/>
                <a:cs typeface="Times New Roman" panose="02020603050405020304" pitchFamily="18" charset="0"/>
              </a:rPr>
              <a:t>, Computer Vision </a:t>
            </a:r>
            <a:r>
              <a:rPr lang="en-ID" sz="2000" b="0" i="0" dirty="0" err="1">
                <a:solidFill>
                  <a:srgbClr val="333333"/>
                </a:solidFill>
                <a:effectLst/>
                <a:latin typeface="Times New Roman" panose="02020603050405020304" pitchFamily="18" charset="0"/>
                <a:cs typeface="Times New Roman" panose="02020603050405020304" pitchFamily="18" charset="0"/>
              </a:rPr>
              <a:t>menjadi</a:t>
            </a:r>
            <a:r>
              <a:rPr lang="en-ID" sz="2000" b="0" i="0" dirty="0">
                <a:solidFill>
                  <a:srgbClr val="333333"/>
                </a:solidFill>
                <a:effectLst/>
                <a:latin typeface="Times New Roman" panose="02020603050405020304" pitchFamily="18" charset="0"/>
                <a:cs typeface="Times New Roman" panose="02020603050405020304" pitchFamily="18" charset="0"/>
              </a:rPr>
              <a:t> salah </a:t>
            </a:r>
            <a:r>
              <a:rPr lang="en-ID" sz="2000" b="0" i="0" dirty="0" err="1">
                <a:solidFill>
                  <a:srgbClr val="333333"/>
                </a:solidFill>
                <a:effectLst/>
                <a:latin typeface="Times New Roman" panose="02020603050405020304" pitchFamily="18" charset="0"/>
                <a:cs typeface="Times New Roman" panose="02020603050405020304" pitchFamily="18" charset="0"/>
              </a:rPr>
              <a:t>satu</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teknologi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baru</a:t>
            </a:r>
            <a:r>
              <a:rPr lang="en-ID" sz="2000" b="0" i="0" dirty="0">
                <a:solidFill>
                  <a:srgbClr val="333333"/>
                </a:solidFill>
                <a:effectLst/>
                <a:latin typeface="Times New Roman" panose="02020603050405020304" pitchFamily="18" charset="0"/>
                <a:cs typeface="Times New Roman" panose="02020603050405020304" pitchFamily="18" charset="0"/>
              </a:rPr>
              <a:t> yang </a:t>
            </a:r>
            <a:r>
              <a:rPr lang="en-ID" sz="2000" b="0" i="0" dirty="0" err="1">
                <a:solidFill>
                  <a:srgbClr val="333333"/>
                </a:solidFill>
                <a:effectLst/>
                <a:latin typeface="Times New Roman" panose="02020603050405020304" pitchFamily="18" charset="0"/>
                <a:cs typeface="Times New Roman" panose="02020603050405020304" pitchFamily="18" charset="0"/>
              </a:rPr>
              <a:t>dimanfaatkan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untuk</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dikombinasikan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dengan</a:t>
            </a:r>
            <a:r>
              <a:rPr lang="en-ID" sz="2000" b="0" i="0" dirty="0">
                <a:solidFill>
                  <a:srgbClr val="333333"/>
                </a:solidFill>
                <a:effectLst/>
                <a:latin typeface="Times New Roman" panose="02020603050405020304" pitchFamily="18" charset="0"/>
                <a:cs typeface="Times New Roman" panose="02020603050405020304" pitchFamily="18" charset="0"/>
              </a:rPr>
              <a:t> Data Science </a:t>
            </a:r>
            <a:r>
              <a:rPr lang="en-ID" sz="2000" b="0" i="0" dirty="0" err="1">
                <a:solidFill>
                  <a:srgbClr val="333333"/>
                </a:solidFill>
                <a:effectLst/>
                <a:latin typeface="Times New Roman" panose="02020603050405020304" pitchFamily="18" charset="0"/>
                <a:cs typeface="Times New Roman" panose="02020603050405020304" pitchFamily="18" charset="0"/>
              </a:rPr>
              <a:t>dengan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bantuan</a:t>
            </a:r>
            <a:r>
              <a:rPr lang="en-ID" sz="2000" b="0" i="0" dirty="0">
                <a:solidFill>
                  <a:srgbClr val="333333"/>
                </a:solidFill>
                <a:effectLst/>
                <a:latin typeface="Times New Roman" panose="02020603050405020304" pitchFamily="18" charset="0"/>
                <a:cs typeface="Times New Roman" panose="02020603050405020304" pitchFamily="18" charset="0"/>
              </a:rPr>
              <a:t> Deep Learning. </a:t>
            </a:r>
            <a:r>
              <a:rPr lang="en-ID" sz="2000" b="0" i="0" dirty="0" err="1">
                <a:solidFill>
                  <a:srgbClr val="333333"/>
                </a:solidFill>
                <a:effectLst/>
                <a:latin typeface="Times New Roman" panose="02020603050405020304" pitchFamily="18" charset="0"/>
                <a:cs typeface="Times New Roman" panose="02020603050405020304" pitchFamily="18" charset="0"/>
              </a:rPr>
              <a:t>Sehingga</a:t>
            </a:r>
            <a:r>
              <a:rPr lang="en-ID" sz="2000" b="0" i="0" dirty="0">
                <a:solidFill>
                  <a:srgbClr val="333333"/>
                </a:solidFill>
                <a:effectLst/>
                <a:latin typeface="Times New Roman" panose="02020603050405020304" pitchFamily="18" charset="0"/>
                <a:cs typeface="Times New Roman" panose="02020603050405020304" pitchFamily="18" charset="0"/>
              </a:rPr>
              <a:t> proses </a:t>
            </a:r>
            <a:r>
              <a:rPr lang="en-ID" sz="2000" b="0" i="0" dirty="0" err="1">
                <a:solidFill>
                  <a:srgbClr val="333333"/>
                </a:solidFill>
                <a:effectLst/>
                <a:latin typeface="Times New Roman" panose="02020603050405020304" pitchFamily="18" charset="0"/>
                <a:cs typeface="Times New Roman" panose="02020603050405020304" pitchFamily="18" charset="0"/>
              </a:rPr>
              <a:t>pengenalan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wajah</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menjadi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lebih</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mudah</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dilakukan</a:t>
            </a:r>
            <a:r>
              <a:rPr lang="en-ID" sz="2000" b="0" i="0" dirty="0">
                <a:solidFill>
                  <a:srgbClr val="333333"/>
                </a:solidFill>
                <a:effectLst/>
                <a:latin typeface="Times New Roman" panose="02020603050405020304" pitchFamily="18" charset="0"/>
                <a:cs typeface="Times New Roman" panose="02020603050405020304" pitchFamily="18" charset="0"/>
              </a:rPr>
              <a:t>.</a:t>
            </a:r>
            <a:br>
              <a:rPr lang="en-ID" sz="2000" b="0" i="0" dirty="0">
                <a:solidFill>
                  <a:srgbClr val="333333"/>
                </a:solidFill>
                <a:effectLst/>
                <a:latin typeface="Times New Roman" panose="02020603050405020304" pitchFamily="18" charset="0"/>
                <a:cs typeface="Times New Roman" panose="02020603050405020304" pitchFamily="18" charset="0"/>
              </a:rPr>
            </a:br>
            <a:r>
              <a:rPr lang="en-ID" sz="2000" b="1" i="0" dirty="0">
                <a:solidFill>
                  <a:srgbClr val="333333"/>
                </a:solidFill>
                <a:effectLst/>
                <a:latin typeface="Times New Roman" panose="02020603050405020304" pitchFamily="18" charset="0"/>
                <a:cs typeface="Times New Roman" panose="02020603050405020304" pitchFamily="18" charset="0"/>
              </a:rPr>
              <a:t>1. Cara </a:t>
            </a:r>
            <a:r>
              <a:rPr lang="en-ID" sz="2000" b="1" i="0" dirty="0" err="1">
                <a:solidFill>
                  <a:srgbClr val="333333"/>
                </a:solidFill>
                <a:effectLst/>
                <a:latin typeface="Times New Roman" panose="02020603050405020304" pitchFamily="18" charset="0"/>
                <a:cs typeface="Times New Roman" panose="02020603050405020304" pitchFamily="18" charset="0"/>
              </a:rPr>
              <a:t>Kerja</a:t>
            </a:r>
            <a:r>
              <a:rPr lang="en-ID" sz="2000" b="1" i="0" dirty="0">
                <a:solidFill>
                  <a:srgbClr val="333333"/>
                </a:solidFill>
                <a:effectLst/>
                <a:latin typeface="Times New Roman" panose="02020603050405020304" pitchFamily="18" charset="0"/>
                <a:cs typeface="Times New Roman" panose="02020603050405020304" pitchFamily="18" charset="0"/>
              </a:rPr>
              <a:t> Computer Vision</a:t>
            </a:r>
            <a:br>
              <a:rPr lang="en-ID" sz="2000" b="1" i="0" dirty="0">
                <a:solidFill>
                  <a:srgbClr val="333333"/>
                </a:solidFill>
                <a:effectLst/>
                <a:latin typeface="Times New Roman" panose="02020603050405020304" pitchFamily="18" charset="0"/>
                <a:cs typeface="Times New Roman" panose="02020603050405020304" pitchFamily="18" charset="0"/>
              </a:rPr>
            </a:br>
            <a:r>
              <a:rPr lang="en-ID" sz="2000" b="0" i="0" dirty="0">
                <a:solidFill>
                  <a:srgbClr val="333333"/>
                </a:solidFill>
                <a:effectLst/>
                <a:latin typeface="Times New Roman" panose="02020603050405020304" pitchFamily="18" charset="0"/>
                <a:cs typeface="Times New Roman" panose="02020603050405020304" pitchFamily="18" charset="0"/>
              </a:rPr>
              <a:t>Computer vision </a:t>
            </a:r>
            <a:r>
              <a:rPr lang="en-ID" sz="2000" b="0" i="0" dirty="0" err="1">
                <a:solidFill>
                  <a:srgbClr val="333333"/>
                </a:solidFill>
                <a:effectLst/>
                <a:latin typeface="Times New Roman" panose="02020603050405020304" pitchFamily="18" charset="0"/>
                <a:cs typeface="Times New Roman" panose="02020603050405020304" pitchFamily="18" charset="0"/>
              </a:rPr>
              <a:t>akan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memecah</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gambar</a:t>
            </a:r>
            <a:r>
              <a:rPr lang="en-ID" sz="2000" b="0" i="0" dirty="0">
                <a:solidFill>
                  <a:srgbClr val="333333"/>
                </a:solidFill>
                <a:effectLst/>
                <a:latin typeface="Times New Roman" panose="02020603050405020304" pitchFamily="18" charset="0"/>
                <a:cs typeface="Times New Roman" panose="02020603050405020304" pitchFamily="18" charset="0"/>
              </a:rPr>
              <a:t> yang </a:t>
            </a:r>
            <a:r>
              <a:rPr lang="en-ID" sz="2000" b="0" i="0" dirty="0" err="1">
                <a:solidFill>
                  <a:srgbClr val="333333"/>
                </a:solidFill>
                <a:effectLst/>
                <a:latin typeface="Times New Roman" panose="02020603050405020304" pitchFamily="18" charset="0"/>
                <a:cs typeface="Times New Roman" panose="02020603050405020304" pitchFamily="18" charset="0"/>
              </a:rPr>
              <a:t>ada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menjadi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banyak</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bagian-bagian</a:t>
            </a:r>
            <a:r>
              <a:rPr lang="en-ID" sz="2000" b="0" i="0" dirty="0">
                <a:solidFill>
                  <a:srgbClr val="333333"/>
                </a:solidFill>
                <a:effectLst/>
                <a:latin typeface="Times New Roman" panose="02020603050405020304" pitchFamily="18" charset="0"/>
                <a:cs typeface="Times New Roman" panose="02020603050405020304" pitchFamily="18" charset="0"/>
              </a:rPr>
              <a:t> yang </a:t>
            </a:r>
            <a:r>
              <a:rPr lang="en-ID" sz="2000" b="0" i="0" dirty="0" err="1">
                <a:solidFill>
                  <a:srgbClr val="333333"/>
                </a:solidFill>
                <a:effectLst/>
                <a:latin typeface="Times New Roman" panose="02020603050405020304" pitchFamily="18" charset="0"/>
                <a:cs typeface="Times New Roman" panose="02020603050405020304" pitchFamily="18" charset="0"/>
              </a:rPr>
              <a:t>berbeda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Jaringan</a:t>
            </a:r>
            <a:r>
              <a:rPr lang="en-ID" sz="2000" b="0" i="0" dirty="0">
                <a:solidFill>
                  <a:srgbClr val="333333"/>
                </a:solidFill>
                <a:effectLst/>
                <a:latin typeface="Times New Roman" panose="02020603050405020304" pitchFamily="18" charset="0"/>
                <a:cs typeface="Times New Roman" panose="02020603050405020304" pitchFamily="18" charset="0"/>
              </a:rPr>
              <a:t> neutron </a:t>
            </a:r>
            <a:r>
              <a:rPr lang="en-ID" sz="2000" b="0" i="0" dirty="0" err="1">
                <a:solidFill>
                  <a:srgbClr val="333333"/>
                </a:solidFill>
                <a:effectLst/>
                <a:latin typeface="Times New Roman" panose="02020603050405020304" pitchFamily="18" charset="0"/>
                <a:cs typeface="Times New Roman" panose="02020603050405020304" pitchFamily="18" charset="0"/>
              </a:rPr>
              <a:t>akan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mengidentifikasi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setiap</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bagian-bagian</a:t>
            </a:r>
            <a:r>
              <a:rPr lang="en-ID" sz="2000" b="0" i="0" dirty="0">
                <a:solidFill>
                  <a:srgbClr val="333333"/>
                </a:solidFill>
                <a:effectLst/>
                <a:latin typeface="Times New Roman" panose="02020603050405020304" pitchFamily="18" charset="0"/>
                <a:cs typeface="Times New Roman" panose="02020603050405020304" pitchFamily="18" charset="0"/>
              </a:rPr>
              <a:t> yang </a:t>
            </a:r>
            <a:r>
              <a:rPr lang="en-ID" sz="2000" b="0" i="0" dirty="0" err="1">
                <a:solidFill>
                  <a:srgbClr val="333333"/>
                </a:solidFill>
                <a:effectLst/>
                <a:latin typeface="Times New Roman" panose="02020603050405020304" pitchFamily="18" charset="0"/>
                <a:cs typeface="Times New Roman" panose="02020603050405020304" pitchFamily="18" charset="0"/>
              </a:rPr>
              <a:t>ada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barulah</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kemudian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menggabungkannya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menjadi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satu</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bagian</a:t>
            </a:r>
            <a:r>
              <a:rPr lang="en-ID" sz="2000" b="0" i="0" dirty="0">
                <a:solidFill>
                  <a:srgbClr val="333333"/>
                </a:solidFill>
                <a:effectLst/>
                <a:latin typeface="Times New Roman" panose="02020603050405020304" pitchFamily="18" charset="0"/>
                <a:cs typeface="Times New Roman" panose="02020603050405020304" pitchFamily="18" charset="0"/>
              </a:rPr>
              <a:t> yang </a:t>
            </a:r>
            <a:r>
              <a:rPr lang="en-ID" sz="2000" b="0" i="0" dirty="0" err="1">
                <a:solidFill>
                  <a:srgbClr val="333333"/>
                </a:solidFill>
                <a:effectLst/>
                <a:latin typeface="Times New Roman" panose="02020603050405020304" pitchFamily="18" charset="0"/>
                <a:cs typeface="Times New Roman" panose="02020603050405020304" pitchFamily="18" charset="0"/>
              </a:rPr>
              <a:t>utuh</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Secara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otomatis</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komputer</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akan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melabeli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gambar</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tersebut</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Itulah</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mengapa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semakin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banyak</a:t>
            </a:r>
            <a:r>
              <a:rPr lang="en-ID" sz="2000" b="0" i="0" dirty="0">
                <a:solidFill>
                  <a:srgbClr val="333333"/>
                </a:solidFill>
                <a:effectLst/>
                <a:latin typeface="Times New Roman" panose="02020603050405020304" pitchFamily="18" charset="0"/>
                <a:cs typeface="Times New Roman" panose="02020603050405020304" pitchFamily="18" charset="0"/>
              </a:rPr>
              <a:t> data yang </a:t>
            </a:r>
            <a:r>
              <a:rPr lang="en-ID" sz="2000" b="0" i="0" dirty="0" err="1">
                <a:solidFill>
                  <a:srgbClr val="333333"/>
                </a:solidFill>
                <a:effectLst/>
                <a:latin typeface="Times New Roman" panose="02020603050405020304" pitchFamily="18" charset="0"/>
                <a:cs typeface="Times New Roman" panose="02020603050405020304" pitchFamily="18" charset="0"/>
              </a:rPr>
              <a:t>dijadikan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bahan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pembelajaran</a:t>
            </a:r>
            <a:r>
              <a:rPr lang="en-ID" sz="2000" b="0" i="0" dirty="0">
                <a:solidFill>
                  <a:srgbClr val="333333"/>
                </a:solidFill>
                <a:effectLst/>
                <a:latin typeface="Times New Roman" panose="02020603050405020304" pitchFamily="18" charset="0"/>
                <a:cs typeface="Times New Roman" panose="02020603050405020304" pitchFamily="18" charset="0"/>
              </a:rPr>
              <a:t> oleh </a:t>
            </a:r>
            <a:r>
              <a:rPr lang="en-ID" sz="2000" b="0" i="0" dirty="0" err="1">
                <a:solidFill>
                  <a:srgbClr val="333333"/>
                </a:solidFill>
                <a:effectLst/>
                <a:latin typeface="Times New Roman" panose="02020603050405020304" pitchFamily="18" charset="0"/>
                <a:cs typeface="Times New Roman" panose="02020603050405020304" pitchFamily="18" charset="0"/>
              </a:rPr>
              <a:t>komputer</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kemampuan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untuk</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memprediksi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gambar</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tersebut</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secara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benar</a:t>
            </a:r>
            <a:r>
              <a:rPr lang="en-ID" sz="2000" b="0" i="0" dirty="0">
                <a:solidFill>
                  <a:srgbClr val="333333"/>
                </a:solidFill>
                <a:effectLst/>
                <a:latin typeface="Times New Roman" panose="02020603050405020304" pitchFamily="18" charset="0"/>
                <a:cs typeface="Times New Roman" panose="02020603050405020304" pitchFamily="18" charset="0"/>
              </a:rPr>
              <a:t> juga </a:t>
            </a:r>
            <a:r>
              <a:rPr lang="en-ID" sz="2000" b="0" i="0" dirty="0" err="1">
                <a:solidFill>
                  <a:srgbClr val="333333"/>
                </a:solidFill>
                <a:effectLst/>
                <a:latin typeface="Times New Roman" panose="02020603050405020304" pitchFamily="18" charset="0"/>
                <a:cs typeface="Times New Roman" panose="02020603050405020304" pitchFamily="18" charset="0"/>
              </a:rPr>
              <a:t>akan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meningkat</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Komputer</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akan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memanfaatkan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algoritma</a:t>
            </a:r>
            <a:r>
              <a:rPr lang="en-ID" sz="2000" b="0" i="0" dirty="0">
                <a:solidFill>
                  <a:srgbClr val="333333"/>
                </a:solidFill>
                <a:effectLst/>
                <a:latin typeface="Times New Roman" panose="02020603050405020304" pitchFamily="18" charset="0"/>
                <a:cs typeface="Times New Roman" panose="02020603050405020304" pitchFamily="18" charset="0"/>
              </a:rPr>
              <a:t> yang </a:t>
            </a:r>
            <a:r>
              <a:rPr lang="en-ID" sz="2000" b="0" i="0" dirty="0" err="1">
                <a:solidFill>
                  <a:srgbClr val="333333"/>
                </a:solidFill>
                <a:effectLst/>
                <a:latin typeface="Times New Roman" panose="02020603050405020304" pitchFamily="18" charset="0"/>
                <a:cs typeface="Times New Roman" panose="02020603050405020304" pitchFamily="18" charset="0"/>
              </a:rPr>
              <a:t>mampu</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untuk</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menganalisis</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warna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bentuk</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jarak</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antar</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objek</a:t>
            </a:r>
            <a:r>
              <a:rPr lang="en-ID" sz="2000" b="0" i="0" dirty="0">
                <a:solidFill>
                  <a:srgbClr val="333333"/>
                </a:solidFill>
                <a:effectLst/>
                <a:latin typeface="Times New Roman" panose="02020603050405020304" pitchFamily="18" charset="0"/>
                <a:cs typeface="Times New Roman" panose="02020603050405020304" pitchFamily="18" charset="0"/>
              </a:rPr>
              <a:t>, dan </a:t>
            </a:r>
            <a:r>
              <a:rPr lang="en-ID" sz="2000" b="0" i="0" dirty="0" err="1">
                <a:solidFill>
                  <a:srgbClr val="333333"/>
                </a:solidFill>
                <a:effectLst/>
                <a:latin typeface="Times New Roman" panose="02020603050405020304" pitchFamily="18" charset="0"/>
                <a:cs typeface="Times New Roman" panose="02020603050405020304" pitchFamily="18" charset="0"/>
              </a:rPr>
              <a:t>seterusnya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hingga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komputer</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mampu</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melabeli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seluruh</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objek</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sebagai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benda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tertentu</a:t>
            </a:r>
            <a:r>
              <a:rPr lang="en-ID" sz="2000" b="0" i="0" dirty="0">
                <a:solidFill>
                  <a:srgbClr val="333333"/>
                </a:solidFill>
                <a:effectLst/>
                <a:latin typeface="Times New Roman" panose="02020603050405020304" pitchFamily="18" charset="0"/>
                <a:cs typeface="Times New Roman" panose="02020603050405020304" pitchFamily="18" charset="0"/>
              </a:rPr>
              <a:t>.</a:t>
            </a:r>
            <a:br>
              <a:rPr lang="en-ID" sz="2000" b="0" i="0" dirty="0">
                <a:solidFill>
                  <a:srgbClr val="333333"/>
                </a:solidFill>
                <a:effectLst/>
                <a:latin typeface="Times New Roman" panose="02020603050405020304" pitchFamily="18" charset="0"/>
                <a:cs typeface="Times New Roman" panose="02020603050405020304" pitchFamily="18" charset="0"/>
              </a:rPr>
            </a:br>
            <a:r>
              <a:rPr lang="en-ID" sz="2000" b="0" i="0" dirty="0" err="1">
                <a:solidFill>
                  <a:srgbClr val="333333"/>
                </a:solidFill>
                <a:effectLst/>
                <a:latin typeface="Times New Roman" panose="02020603050405020304" pitchFamily="18" charset="0"/>
                <a:cs typeface="Times New Roman" panose="02020603050405020304" pitchFamily="18" charset="0"/>
              </a:rPr>
              <a:t>Meskipun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objek</a:t>
            </a:r>
            <a:r>
              <a:rPr lang="en-ID" sz="2000" b="0" i="0" dirty="0">
                <a:solidFill>
                  <a:srgbClr val="333333"/>
                </a:solidFill>
                <a:effectLst/>
                <a:latin typeface="Times New Roman" panose="02020603050405020304" pitchFamily="18" charset="0"/>
                <a:cs typeface="Times New Roman" panose="02020603050405020304" pitchFamily="18" charset="0"/>
              </a:rPr>
              <a:t> yang </a:t>
            </a:r>
            <a:r>
              <a:rPr lang="en-ID" sz="2000" b="0" i="0" dirty="0" err="1">
                <a:solidFill>
                  <a:srgbClr val="333333"/>
                </a:solidFill>
                <a:effectLst/>
                <a:latin typeface="Times New Roman" panose="02020603050405020304" pitchFamily="18" charset="0"/>
                <a:cs typeface="Times New Roman" panose="02020603050405020304" pitchFamily="18" charset="0"/>
              </a:rPr>
              <a:t>dimasukkan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merupakan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objek</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tiga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dimensi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namun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komputer</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tetap</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akan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mendefinisikannya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sebagai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objek</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dua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dimensi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karena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keterbatasan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kemampuannya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dalam</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mengingat</a:t>
            </a:r>
            <a:r>
              <a:rPr lang="en-ID" sz="2000" b="0" i="0" dirty="0">
                <a:solidFill>
                  <a:srgbClr val="333333"/>
                </a:solidFill>
                <a:effectLst/>
                <a:latin typeface="Times New Roman" panose="02020603050405020304" pitchFamily="18" charset="0"/>
                <a:cs typeface="Times New Roman" panose="02020603050405020304" pitchFamily="18" charset="0"/>
              </a:rPr>
              <a:t> garis-garis linear </a:t>
            </a:r>
            <a:r>
              <a:rPr lang="en-ID" sz="2000" b="0" i="0" dirty="0" err="1">
                <a:solidFill>
                  <a:srgbClr val="333333"/>
                </a:solidFill>
                <a:effectLst/>
                <a:latin typeface="Times New Roman" panose="02020603050405020304" pitchFamily="18" charset="0"/>
                <a:cs typeface="Times New Roman" panose="02020603050405020304" pitchFamily="18" charset="0"/>
              </a:rPr>
              <a:t>dalam</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satu</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bidang</a:t>
            </a:r>
            <a:r>
              <a:rPr lang="en-ID" sz="2000" b="0" i="0" dirty="0">
                <a:solidFill>
                  <a:srgbClr val="333333"/>
                </a:solidFill>
                <a:effectLst/>
                <a:latin typeface="Times New Roman" panose="02020603050405020304" pitchFamily="18" charset="0"/>
                <a:cs typeface="Times New Roman" panose="02020603050405020304" pitchFamily="18" charset="0"/>
              </a:rPr>
              <a:t>. Gambar </a:t>
            </a:r>
            <a:r>
              <a:rPr lang="en-ID" sz="2000" b="0" i="0" dirty="0" err="1">
                <a:solidFill>
                  <a:srgbClr val="333333"/>
                </a:solidFill>
                <a:effectLst/>
                <a:latin typeface="Times New Roman" panose="02020603050405020304" pitchFamily="18" charset="0"/>
                <a:cs typeface="Times New Roman" panose="02020603050405020304" pitchFamily="18" charset="0"/>
              </a:rPr>
              <a:t>dua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dimensi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ini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kemudian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akan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diterjemahkan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sebagai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angka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begitu</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dijumlahkan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akan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membentuk</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nilai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tertentu</a:t>
            </a:r>
            <a:r>
              <a:rPr lang="en-ID" sz="2000" b="0" i="0" dirty="0">
                <a:solidFill>
                  <a:srgbClr val="333333"/>
                </a:solidFill>
                <a:effectLst/>
                <a:latin typeface="Times New Roman" panose="02020603050405020304" pitchFamily="18" charset="0"/>
                <a:cs typeface="Times New Roman" panose="02020603050405020304" pitchFamily="18" charset="0"/>
              </a:rPr>
              <a:t> yang </a:t>
            </a:r>
            <a:r>
              <a:rPr lang="en-ID" sz="2000" b="0" i="0" dirty="0" err="1">
                <a:solidFill>
                  <a:srgbClr val="333333"/>
                </a:solidFill>
                <a:effectLst/>
                <a:latin typeface="Times New Roman" panose="02020603050405020304" pitchFamily="18" charset="0"/>
                <a:cs typeface="Times New Roman" panose="02020603050405020304" pitchFamily="18" charset="0"/>
              </a:rPr>
              <a:t>merepresentasikan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kode</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warna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Setiap</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piksel</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akan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mengandung</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tiga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warna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utama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yaitu</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merah</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hijau</a:t>
            </a:r>
            <a:r>
              <a:rPr lang="en-ID" sz="2000" b="0" i="0" dirty="0">
                <a:solidFill>
                  <a:srgbClr val="333333"/>
                </a:solidFill>
                <a:effectLst/>
                <a:latin typeface="Times New Roman" panose="02020603050405020304" pitchFamily="18" charset="0"/>
                <a:cs typeface="Times New Roman" panose="02020603050405020304" pitchFamily="18" charset="0"/>
              </a:rPr>
              <a:t>, dan </a:t>
            </a:r>
            <a:r>
              <a:rPr lang="en-ID" sz="2000" b="0" i="0" dirty="0" err="1">
                <a:solidFill>
                  <a:srgbClr val="333333"/>
                </a:solidFill>
                <a:effectLst/>
                <a:latin typeface="Times New Roman" panose="02020603050405020304" pitchFamily="18" charset="0"/>
                <a:cs typeface="Times New Roman" panose="02020603050405020304" pitchFamily="18" charset="0"/>
              </a:rPr>
              <a:t>biru</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Identifikasi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warna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menjadi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hal</a:t>
            </a:r>
            <a:r>
              <a:rPr lang="en-ID" sz="2000" b="0" i="0" dirty="0">
                <a:solidFill>
                  <a:srgbClr val="333333"/>
                </a:solidFill>
                <a:effectLst/>
                <a:latin typeface="Times New Roman" panose="02020603050405020304" pitchFamily="18" charset="0"/>
                <a:cs typeface="Times New Roman" panose="02020603050405020304" pitchFamily="18" charset="0"/>
              </a:rPr>
              <a:t> yang </a:t>
            </a:r>
            <a:r>
              <a:rPr lang="en-ID" sz="2000" b="0" i="0" dirty="0" err="1">
                <a:solidFill>
                  <a:srgbClr val="333333"/>
                </a:solidFill>
                <a:effectLst/>
                <a:latin typeface="Times New Roman" panose="02020603050405020304" pitchFamily="18" charset="0"/>
                <a:cs typeface="Times New Roman" panose="02020603050405020304" pitchFamily="18" charset="0"/>
              </a:rPr>
              <a:t>cukup</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penting</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untuk</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memberikan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penjelasan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mendetail</a:t>
            </a:r>
            <a:br>
              <a:rPr lang="en-ID" sz="2000" b="0" i="0" dirty="0">
                <a:solidFill>
                  <a:srgbClr val="333333"/>
                </a:solidFill>
                <a:effectLst/>
                <a:latin typeface="Times New Roman" panose="02020603050405020304" pitchFamily="18" charset="0"/>
                <a:cs typeface="Times New Roman" panose="02020603050405020304" pitchFamily="18" charset="0"/>
              </a:rPr>
            </a:br>
            <a:br>
              <a:rPr lang="en-ID" sz="2000" b="0" i="0" dirty="0">
                <a:solidFill>
                  <a:srgbClr val="333333"/>
                </a:solidFill>
                <a:effectLst/>
                <a:latin typeface="Times New Roman" panose="02020603050405020304" pitchFamily="18" charset="0"/>
                <a:cs typeface="Times New Roman" panose="02020603050405020304" pitchFamily="18" charset="0"/>
              </a:rPr>
            </a:br>
            <a:br>
              <a:rPr lang="en-ID" sz="2000" b="0" i="0" dirty="0">
                <a:solidFill>
                  <a:srgbClr val="333333"/>
                </a:solidFill>
                <a:effectLst/>
                <a:latin typeface="Times New Roman" panose="02020603050405020304" pitchFamily="18" charset="0"/>
                <a:cs typeface="Times New Roman" panose="02020603050405020304" pitchFamily="18" charset="0"/>
              </a:rPr>
            </a:br>
            <a:endParaRPr lang="en-ID"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1802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0F8F-B1C9-0797-5970-B0D44F2D85F4}"/>
              </a:ext>
            </a:extLst>
          </p:cNvPr>
          <p:cNvSpPr>
            <a:spLocks noGrp="1"/>
          </p:cNvSpPr>
          <p:nvPr>
            <p:ph type="title"/>
          </p:nvPr>
        </p:nvSpPr>
        <p:spPr>
          <a:xfrm>
            <a:off x="677333" y="493486"/>
            <a:ext cx="10992153" cy="5907314"/>
          </a:xfrm>
        </p:spPr>
        <p:txBody>
          <a:bodyPr>
            <a:noAutofit/>
          </a:bodyPr>
          <a:lstStyle/>
          <a:p>
            <a:pPr algn="l" rtl="0"/>
            <a:r>
              <a:rPr lang="en-ID" sz="2000" b="0" i="0" dirty="0" err="1">
                <a:solidFill>
                  <a:srgbClr val="333333"/>
                </a:solidFill>
                <a:effectLst/>
                <a:latin typeface="Times New Roman" panose="02020603050405020304" pitchFamily="18" charset="0"/>
                <a:cs typeface="Times New Roman" panose="02020603050405020304" pitchFamily="18" charset="0"/>
              </a:rPr>
              <a:t>Secara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umum</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teknik</a:t>
            </a:r>
            <a:r>
              <a:rPr lang="en-ID" sz="2000" b="0" i="0" dirty="0">
                <a:solidFill>
                  <a:srgbClr val="333333"/>
                </a:solidFill>
                <a:effectLst/>
                <a:latin typeface="Times New Roman" panose="02020603050405020304" pitchFamily="18" charset="0"/>
                <a:cs typeface="Times New Roman" panose="02020603050405020304" pitchFamily="18" charset="0"/>
              </a:rPr>
              <a:t> yang </a:t>
            </a:r>
            <a:r>
              <a:rPr lang="en-ID" sz="2000" b="0" i="0" dirty="0" err="1">
                <a:solidFill>
                  <a:srgbClr val="333333"/>
                </a:solidFill>
                <a:effectLst/>
                <a:latin typeface="Times New Roman" panose="02020603050405020304" pitchFamily="18" charset="0"/>
                <a:cs typeface="Times New Roman" panose="02020603050405020304" pitchFamily="18" charset="0"/>
              </a:rPr>
              <a:t>digunakan</a:t>
            </a:r>
            <a:r>
              <a:rPr lang="en-ID" sz="2000" b="0" i="0" dirty="0">
                <a:solidFill>
                  <a:srgbClr val="333333"/>
                </a:solidFill>
                <a:effectLst/>
                <a:latin typeface="Times New Roman" panose="02020603050405020304" pitchFamily="18" charset="0"/>
                <a:cs typeface="Times New Roman" panose="02020603050405020304" pitchFamily="18" charset="0"/>
              </a:rPr>
              <a:t> oleh Computer Vision </a:t>
            </a:r>
            <a:r>
              <a:rPr lang="en-ID" sz="2000" b="0" i="0" dirty="0" err="1">
                <a:solidFill>
                  <a:srgbClr val="333333"/>
                </a:solidFill>
                <a:effectLst/>
                <a:latin typeface="Times New Roman" panose="02020603050405020304" pitchFamily="18" charset="0"/>
                <a:cs typeface="Times New Roman" panose="02020603050405020304" pitchFamily="18" charset="0"/>
              </a:rPr>
              <a:t>dalam</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memproses</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satu</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atau</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sekumpulan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gambar</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dapat</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dibagi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menjadi</a:t>
            </a:r>
            <a:r>
              <a:rPr lang="en-ID" sz="2000" b="0" i="0" dirty="0">
                <a:solidFill>
                  <a:srgbClr val="333333"/>
                </a:solidFill>
                <a:effectLst/>
                <a:latin typeface="Times New Roman" panose="02020603050405020304" pitchFamily="18" charset="0"/>
                <a:cs typeface="Times New Roman" panose="02020603050405020304" pitchFamily="18" charset="0"/>
              </a:rPr>
              <a:t> 5 </a:t>
            </a:r>
            <a:r>
              <a:rPr lang="en-ID" sz="2000" b="0" i="0" dirty="0" err="1">
                <a:solidFill>
                  <a:srgbClr val="333333"/>
                </a:solidFill>
                <a:effectLst/>
                <a:latin typeface="Times New Roman" panose="02020603050405020304" pitchFamily="18" charset="0"/>
                <a:cs typeface="Times New Roman" panose="02020603050405020304" pitchFamily="18" charset="0"/>
              </a:rPr>
              <a:t>jenis</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yaitu</a:t>
            </a:r>
            <a:r>
              <a:rPr lang="en-ID" sz="2000" b="0" i="0" dirty="0">
                <a:solidFill>
                  <a:srgbClr val="333333"/>
                </a:solidFill>
                <a:effectLst/>
                <a:latin typeface="Times New Roman" panose="02020603050405020304" pitchFamily="18" charset="0"/>
                <a:cs typeface="Times New Roman" panose="02020603050405020304" pitchFamily="18" charset="0"/>
              </a:rPr>
              <a:t>:</a:t>
            </a:r>
            <a:br>
              <a:rPr lang="en-ID" sz="2000" b="0" i="0" dirty="0">
                <a:solidFill>
                  <a:srgbClr val="333333"/>
                </a:solidFill>
                <a:effectLst/>
                <a:latin typeface="Times New Roman" panose="02020603050405020304" pitchFamily="18" charset="0"/>
                <a:cs typeface="Times New Roman" panose="02020603050405020304" pitchFamily="18" charset="0"/>
              </a:rPr>
            </a:br>
            <a:r>
              <a:rPr lang="en-ID" sz="2000" b="0" i="0" dirty="0">
                <a:solidFill>
                  <a:srgbClr val="333333"/>
                </a:solidFill>
                <a:effectLst/>
                <a:latin typeface="Times New Roman" panose="02020603050405020304" pitchFamily="18" charset="0"/>
                <a:cs typeface="Times New Roman" panose="02020603050405020304" pitchFamily="18" charset="0"/>
              </a:rPr>
              <a:t>*Image Classification, </a:t>
            </a:r>
            <a:r>
              <a:rPr lang="en-ID" sz="2000" b="0" i="0" dirty="0" err="1">
                <a:solidFill>
                  <a:srgbClr val="333333"/>
                </a:solidFill>
                <a:effectLst/>
                <a:latin typeface="Times New Roman" panose="02020603050405020304" pitchFamily="18" charset="0"/>
                <a:cs typeface="Times New Roman" panose="02020603050405020304" pitchFamily="18" charset="0"/>
              </a:rPr>
              <a:t>komputer</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akan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membuat</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gambar</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dapat</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mengklasifikasikan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dirinya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masuk</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ke</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kelas</a:t>
            </a:r>
            <a:r>
              <a:rPr lang="en-ID" sz="2000" b="0" i="0" dirty="0">
                <a:solidFill>
                  <a:srgbClr val="333333"/>
                </a:solidFill>
                <a:effectLst/>
                <a:latin typeface="Times New Roman" panose="02020603050405020304" pitchFamily="18" charset="0"/>
                <a:cs typeface="Times New Roman" panose="02020603050405020304" pitchFamily="18" charset="0"/>
              </a:rPr>
              <a:t> yang mana.</a:t>
            </a:r>
            <a:br>
              <a:rPr lang="en-ID" sz="2000" b="0" i="0" dirty="0">
                <a:solidFill>
                  <a:srgbClr val="333333"/>
                </a:solidFill>
                <a:effectLst/>
                <a:latin typeface="Times New Roman" panose="02020603050405020304" pitchFamily="18" charset="0"/>
                <a:cs typeface="Times New Roman" panose="02020603050405020304" pitchFamily="18" charset="0"/>
              </a:rPr>
            </a:br>
            <a:r>
              <a:rPr lang="en-ID" sz="2000" b="0" i="0" dirty="0">
                <a:solidFill>
                  <a:srgbClr val="333333"/>
                </a:solidFill>
                <a:effectLst/>
                <a:latin typeface="Times New Roman" panose="02020603050405020304" pitchFamily="18" charset="0"/>
                <a:cs typeface="Times New Roman" panose="02020603050405020304" pitchFamily="18" charset="0"/>
              </a:rPr>
              <a:t>*Object Detection, </a:t>
            </a:r>
            <a:r>
              <a:rPr lang="en-ID" sz="2000" b="0" i="0" dirty="0" err="1">
                <a:solidFill>
                  <a:srgbClr val="333333"/>
                </a:solidFill>
                <a:effectLst/>
                <a:latin typeface="Times New Roman" panose="02020603050405020304" pitchFamily="18" charset="0"/>
                <a:cs typeface="Times New Roman" panose="02020603050405020304" pitchFamily="18" charset="0"/>
              </a:rPr>
              <a:t>digunakan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untuk</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mendeteksi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keberadaan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suatu</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gambar</a:t>
            </a:r>
            <a:r>
              <a:rPr lang="en-ID" sz="2000" b="0" i="0" dirty="0">
                <a:solidFill>
                  <a:srgbClr val="333333"/>
                </a:solidFill>
                <a:effectLst/>
                <a:latin typeface="Times New Roman" panose="02020603050405020304" pitchFamily="18" charset="0"/>
                <a:cs typeface="Times New Roman" panose="02020603050405020304" pitchFamily="18" charset="0"/>
              </a:rPr>
              <a:t>. Bisa juga </a:t>
            </a:r>
            <a:r>
              <a:rPr lang="en-ID" sz="2000" b="0" i="0" dirty="0" err="1">
                <a:solidFill>
                  <a:srgbClr val="333333"/>
                </a:solidFill>
                <a:effectLst/>
                <a:latin typeface="Times New Roman" panose="02020603050405020304" pitchFamily="18" charset="0"/>
                <a:cs typeface="Times New Roman" panose="02020603050405020304" pitchFamily="18" charset="0"/>
              </a:rPr>
              <a:t>dikombinasikan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dengan</a:t>
            </a:r>
            <a:r>
              <a:rPr lang="en-ID" sz="2000" b="0" i="0" dirty="0">
                <a:solidFill>
                  <a:srgbClr val="333333"/>
                </a:solidFill>
                <a:effectLst/>
                <a:latin typeface="Times New Roman" panose="02020603050405020304" pitchFamily="18" charset="0"/>
                <a:cs typeface="Times New Roman" panose="02020603050405020304" pitchFamily="18" charset="0"/>
              </a:rPr>
              <a:t> image classification.</a:t>
            </a:r>
            <a:br>
              <a:rPr lang="en-ID" sz="2000" b="0" i="0" dirty="0">
                <a:solidFill>
                  <a:srgbClr val="333333"/>
                </a:solidFill>
                <a:effectLst/>
                <a:latin typeface="Times New Roman" panose="02020603050405020304" pitchFamily="18" charset="0"/>
                <a:cs typeface="Times New Roman" panose="02020603050405020304" pitchFamily="18" charset="0"/>
              </a:rPr>
            </a:br>
            <a:r>
              <a:rPr lang="en-ID" sz="2000" b="0" i="0" dirty="0">
                <a:solidFill>
                  <a:srgbClr val="333333"/>
                </a:solidFill>
                <a:effectLst/>
                <a:latin typeface="Times New Roman" panose="02020603050405020304" pitchFamily="18" charset="0"/>
                <a:cs typeface="Times New Roman" panose="02020603050405020304" pitchFamily="18" charset="0"/>
              </a:rPr>
              <a:t>*Object Tracking, </a:t>
            </a:r>
            <a:r>
              <a:rPr lang="en-ID" sz="2000" b="0" i="0" dirty="0" err="1">
                <a:solidFill>
                  <a:srgbClr val="333333"/>
                </a:solidFill>
                <a:effectLst/>
                <a:latin typeface="Times New Roman" panose="02020603050405020304" pitchFamily="18" charset="0"/>
                <a:cs typeface="Times New Roman" panose="02020603050405020304" pitchFamily="18" charset="0"/>
              </a:rPr>
              <a:t>biasanya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akan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digunakan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untuk</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melakukan</a:t>
            </a:r>
            <a:r>
              <a:rPr lang="en-ID" sz="2000" b="0" i="0" dirty="0">
                <a:solidFill>
                  <a:srgbClr val="333333"/>
                </a:solidFill>
                <a:effectLst/>
                <a:latin typeface="Times New Roman" panose="02020603050405020304" pitchFamily="18" charset="0"/>
                <a:cs typeface="Times New Roman" panose="02020603050405020304" pitchFamily="18" charset="0"/>
              </a:rPr>
              <a:t> tracking </a:t>
            </a:r>
            <a:r>
              <a:rPr lang="en-ID" sz="2000" b="0" i="0" dirty="0" err="1">
                <a:solidFill>
                  <a:srgbClr val="333333"/>
                </a:solidFill>
                <a:effectLst/>
                <a:latin typeface="Times New Roman" panose="02020603050405020304" pitchFamily="18" charset="0"/>
                <a:cs typeface="Times New Roman" panose="02020603050405020304" pitchFamily="18" charset="0"/>
              </a:rPr>
              <a:t>posisi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objek</a:t>
            </a:r>
            <a:r>
              <a:rPr lang="en-ID" sz="2000" b="0" i="0" dirty="0">
                <a:solidFill>
                  <a:srgbClr val="333333"/>
                </a:solidFill>
                <a:effectLst/>
                <a:latin typeface="Times New Roman" panose="02020603050405020304" pitchFamily="18" charset="0"/>
                <a:cs typeface="Times New Roman" panose="02020603050405020304" pitchFamily="18" charset="0"/>
              </a:rPr>
              <a:t> pada data </a:t>
            </a:r>
            <a:r>
              <a:rPr lang="en-ID" sz="2000" b="0" i="0" dirty="0" err="1">
                <a:solidFill>
                  <a:srgbClr val="333333"/>
                </a:solidFill>
                <a:effectLst/>
                <a:latin typeface="Times New Roman" panose="02020603050405020304" pitchFamily="18" charset="0"/>
                <a:cs typeface="Times New Roman" panose="02020603050405020304" pitchFamily="18" charset="0"/>
              </a:rPr>
              <a:t>berupa</a:t>
            </a:r>
            <a:r>
              <a:rPr lang="en-ID" sz="2000" b="0" i="0" dirty="0">
                <a:solidFill>
                  <a:srgbClr val="333333"/>
                </a:solidFill>
                <a:effectLst/>
                <a:latin typeface="Times New Roman" panose="02020603050405020304" pitchFamily="18" charset="0"/>
                <a:cs typeface="Times New Roman" panose="02020603050405020304" pitchFamily="18" charset="0"/>
              </a:rPr>
              <a:t> video </a:t>
            </a:r>
            <a:r>
              <a:rPr lang="en-ID" sz="2000" b="0" i="0" dirty="0" err="1">
                <a:solidFill>
                  <a:srgbClr val="333333"/>
                </a:solidFill>
                <a:effectLst/>
                <a:latin typeface="Times New Roman" panose="02020603050405020304" pitchFamily="18" charset="0"/>
                <a:cs typeface="Times New Roman" panose="02020603050405020304" pitchFamily="18" charset="0"/>
              </a:rPr>
              <a:t>baik</a:t>
            </a:r>
            <a:r>
              <a:rPr lang="en-ID" sz="2000" b="0" i="0" dirty="0">
                <a:solidFill>
                  <a:srgbClr val="333333"/>
                </a:solidFill>
                <a:effectLst/>
                <a:latin typeface="Times New Roman" panose="02020603050405020304" pitchFamily="18" charset="0"/>
                <a:cs typeface="Times New Roman" panose="02020603050405020304" pitchFamily="18" charset="0"/>
              </a:rPr>
              <a:t> yang </a:t>
            </a:r>
            <a:r>
              <a:rPr lang="en-ID" sz="2000" b="0" i="0" dirty="0" err="1">
                <a:solidFill>
                  <a:srgbClr val="333333"/>
                </a:solidFill>
                <a:effectLst/>
                <a:latin typeface="Times New Roman" panose="02020603050405020304" pitchFamily="18" charset="0"/>
                <a:cs typeface="Times New Roman" panose="02020603050405020304" pitchFamily="18" charset="0"/>
              </a:rPr>
              <a:t>bersifat</a:t>
            </a:r>
            <a:r>
              <a:rPr lang="en-ID" sz="2000" b="0" i="0" dirty="0">
                <a:solidFill>
                  <a:srgbClr val="333333"/>
                </a:solidFill>
                <a:effectLst/>
                <a:latin typeface="Times New Roman" panose="02020603050405020304" pitchFamily="18" charset="0"/>
                <a:cs typeface="Times New Roman" panose="02020603050405020304" pitchFamily="18" charset="0"/>
              </a:rPr>
              <a:t> real time </a:t>
            </a:r>
            <a:r>
              <a:rPr lang="en-ID" sz="2000" b="0" i="0" dirty="0" err="1">
                <a:solidFill>
                  <a:srgbClr val="333333"/>
                </a:solidFill>
                <a:effectLst/>
                <a:latin typeface="Times New Roman" panose="02020603050405020304" pitchFamily="18" charset="0"/>
                <a:cs typeface="Times New Roman" panose="02020603050405020304" pitchFamily="18" charset="0"/>
              </a:rPr>
              <a:t>maupun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rekaman</a:t>
            </a:r>
            <a:r>
              <a:rPr lang="en-ID" sz="2000" b="0" i="0" dirty="0">
                <a:solidFill>
                  <a:srgbClr val="333333"/>
                </a:solidFill>
                <a:effectLst/>
                <a:latin typeface="Times New Roman" panose="02020603050405020304" pitchFamily="18" charset="0"/>
                <a:cs typeface="Times New Roman" panose="02020603050405020304" pitchFamily="18" charset="0"/>
              </a:rPr>
              <a:t>.</a:t>
            </a:r>
            <a:br>
              <a:rPr lang="en-ID" sz="2000" b="0" i="0" dirty="0">
                <a:solidFill>
                  <a:srgbClr val="333333"/>
                </a:solidFill>
                <a:effectLst/>
                <a:latin typeface="Times New Roman" panose="02020603050405020304" pitchFamily="18" charset="0"/>
                <a:cs typeface="Times New Roman" panose="02020603050405020304" pitchFamily="18" charset="0"/>
              </a:rPr>
            </a:br>
            <a:r>
              <a:rPr lang="en-ID" sz="2000" b="0" i="0" dirty="0">
                <a:solidFill>
                  <a:srgbClr val="333333"/>
                </a:solidFill>
                <a:effectLst/>
                <a:latin typeface="Times New Roman" panose="02020603050405020304" pitchFamily="18" charset="0"/>
                <a:cs typeface="Times New Roman" panose="02020603050405020304" pitchFamily="18" charset="0"/>
              </a:rPr>
              <a:t>*Semantic Segmentation, </a:t>
            </a:r>
            <a:r>
              <a:rPr lang="en-ID" sz="2000" b="0" i="0" dirty="0" err="1">
                <a:solidFill>
                  <a:srgbClr val="333333"/>
                </a:solidFill>
                <a:effectLst/>
                <a:latin typeface="Times New Roman" panose="02020603050405020304" pitchFamily="18" charset="0"/>
                <a:cs typeface="Times New Roman" panose="02020603050405020304" pitchFamily="18" charset="0"/>
              </a:rPr>
              <a:t>membedakan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gambar</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dengan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cara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membedakan</a:t>
            </a:r>
            <a:r>
              <a:rPr lang="en-ID" sz="2000" b="0" i="0" dirty="0">
                <a:solidFill>
                  <a:srgbClr val="333333"/>
                </a:solidFill>
                <a:effectLst/>
                <a:latin typeface="Times New Roman" panose="02020603050405020304" pitchFamily="18" charset="0"/>
                <a:cs typeface="Times New Roman" panose="02020603050405020304" pitchFamily="18" charset="0"/>
              </a:rPr>
              <a:t> pixel yang </a:t>
            </a:r>
            <a:r>
              <a:rPr lang="en-ID" sz="2000" b="0" i="0" dirty="0" err="1">
                <a:solidFill>
                  <a:srgbClr val="333333"/>
                </a:solidFill>
                <a:effectLst/>
                <a:latin typeface="Times New Roman" panose="02020603050405020304" pitchFamily="18" charset="0"/>
                <a:cs typeface="Times New Roman" panose="02020603050405020304" pitchFamily="18" charset="0"/>
              </a:rPr>
              <a:t>ada</a:t>
            </a:r>
            <a:r>
              <a:rPr lang="en-ID" sz="2000" b="0" i="0" dirty="0">
                <a:solidFill>
                  <a:srgbClr val="333333"/>
                </a:solidFill>
                <a:effectLst/>
                <a:latin typeface="Times New Roman" panose="02020603050405020304" pitchFamily="18" charset="0"/>
                <a:cs typeface="Times New Roman" panose="02020603050405020304" pitchFamily="18" charset="0"/>
              </a:rPr>
              <a:t> di </a:t>
            </a:r>
            <a:r>
              <a:rPr lang="en-ID" sz="2000" b="0" i="0" dirty="0" err="1">
                <a:solidFill>
                  <a:srgbClr val="333333"/>
                </a:solidFill>
                <a:effectLst/>
                <a:latin typeface="Times New Roman" panose="02020603050405020304" pitchFamily="18" charset="0"/>
                <a:cs typeface="Times New Roman" panose="02020603050405020304" pitchFamily="18" charset="0"/>
              </a:rPr>
              <a:t>suatu</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gambar</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untuk</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dimasukkan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ke</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dalam</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suatu</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grup</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Nantinya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setelah</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berada</a:t>
            </a:r>
            <a:r>
              <a:rPr lang="en-ID" sz="2000" b="0" i="0" dirty="0">
                <a:solidFill>
                  <a:srgbClr val="333333"/>
                </a:solidFill>
                <a:effectLst/>
                <a:latin typeface="Times New Roman" panose="02020603050405020304" pitchFamily="18" charset="0"/>
                <a:cs typeface="Times New Roman" panose="02020603050405020304" pitchFamily="18" charset="0"/>
              </a:rPr>
              <a:t> di </a:t>
            </a:r>
            <a:r>
              <a:rPr lang="en-ID" sz="2000" b="0" i="0" dirty="0" err="1">
                <a:solidFill>
                  <a:srgbClr val="333333"/>
                </a:solidFill>
                <a:effectLst/>
                <a:latin typeface="Times New Roman" panose="02020603050405020304" pitchFamily="18" charset="0"/>
                <a:cs typeface="Times New Roman" panose="02020603050405020304" pitchFamily="18" charset="0"/>
              </a:rPr>
              <a:t>dalam</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grup</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bisa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dilakukan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klasifikasi</a:t>
            </a:r>
            <a:r>
              <a:rPr lang="en-ID" sz="2000" b="0" i="0" dirty="0">
                <a:solidFill>
                  <a:srgbClr val="333333"/>
                </a:solidFill>
                <a:effectLst/>
                <a:latin typeface="Times New Roman" panose="02020603050405020304" pitchFamily="18" charset="0"/>
                <a:cs typeface="Times New Roman" panose="02020603050405020304" pitchFamily="18" charset="0"/>
              </a:rPr>
              <a:t> dan </a:t>
            </a:r>
            <a:r>
              <a:rPr lang="en-ID" sz="2000" b="0" i="0" dirty="0" err="1">
                <a:solidFill>
                  <a:srgbClr val="333333"/>
                </a:solidFill>
                <a:effectLst/>
                <a:latin typeface="Times New Roman" panose="02020603050405020304" pitchFamily="18" charset="0"/>
                <a:cs typeface="Times New Roman" panose="02020603050405020304" pitchFamily="18" charset="0"/>
              </a:rPr>
              <a:t>diberi</a:t>
            </a:r>
            <a:r>
              <a:rPr lang="en-ID" sz="2000" b="0" i="0" dirty="0">
                <a:solidFill>
                  <a:srgbClr val="333333"/>
                </a:solidFill>
                <a:effectLst/>
                <a:latin typeface="Times New Roman" panose="02020603050405020304" pitchFamily="18" charset="0"/>
                <a:cs typeface="Times New Roman" panose="02020603050405020304" pitchFamily="18" charset="0"/>
              </a:rPr>
              <a:t> label.</a:t>
            </a:r>
            <a:br>
              <a:rPr lang="en-ID" sz="2000" b="0" i="0" dirty="0">
                <a:solidFill>
                  <a:srgbClr val="333333"/>
                </a:solidFill>
                <a:effectLst/>
                <a:latin typeface="Times New Roman" panose="02020603050405020304" pitchFamily="18" charset="0"/>
                <a:cs typeface="Times New Roman" panose="02020603050405020304" pitchFamily="18" charset="0"/>
              </a:rPr>
            </a:br>
            <a:r>
              <a:rPr lang="en-ID" sz="2000" b="0" i="0" dirty="0">
                <a:solidFill>
                  <a:srgbClr val="333333"/>
                </a:solidFill>
                <a:effectLst/>
                <a:latin typeface="Times New Roman" panose="02020603050405020304" pitchFamily="18" charset="0"/>
                <a:cs typeface="Times New Roman" panose="02020603050405020304" pitchFamily="18" charset="0"/>
              </a:rPr>
              <a:t>*Instance Segmentation, </a:t>
            </a:r>
            <a:r>
              <a:rPr lang="en-ID" sz="2000" b="0" i="0" dirty="0" err="1">
                <a:solidFill>
                  <a:srgbClr val="333333"/>
                </a:solidFill>
                <a:effectLst/>
                <a:latin typeface="Times New Roman" panose="02020603050405020304" pitchFamily="18" charset="0"/>
                <a:cs typeface="Times New Roman" panose="02020603050405020304" pitchFamily="18" charset="0"/>
              </a:rPr>
              <a:t>hampir</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mirip</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dengan</a:t>
            </a:r>
            <a:r>
              <a:rPr lang="en-ID" sz="2000" b="0" i="0" dirty="0">
                <a:solidFill>
                  <a:srgbClr val="333333"/>
                </a:solidFill>
                <a:effectLst/>
                <a:latin typeface="Times New Roman" panose="02020603050405020304" pitchFamily="18" charset="0"/>
                <a:cs typeface="Times New Roman" panose="02020603050405020304" pitchFamily="18" charset="0"/>
              </a:rPr>
              <a:t> Semantic Segmentation </a:t>
            </a:r>
            <a:r>
              <a:rPr lang="en-ID" sz="2000" b="0" i="0" dirty="0" err="1">
                <a:solidFill>
                  <a:srgbClr val="333333"/>
                </a:solidFill>
                <a:effectLst/>
                <a:latin typeface="Times New Roman" panose="02020603050405020304" pitchFamily="18" charset="0"/>
                <a:cs typeface="Times New Roman" panose="02020603050405020304" pitchFamily="18" charset="0"/>
              </a:rPr>
              <a:t>hanya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saja</a:t>
            </a:r>
            <a:r>
              <a:rPr lang="en-ID" sz="2000" b="0" i="0" dirty="0">
                <a:solidFill>
                  <a:srgbClr val="333333"/>
                </a:solidFill>
                <a:effectLst/>
                <a:latin typeface="Times New Roman" panose="02020603050405020304" pitchFamily="18" charset="0"/>
                <a:cs typeface="Times New Roman" panose="02020603050405020304" pitchFamily="18" charset="0"/>
              </a:rPr>
              <a:t> pada </a:t>
            </a:r>
            <a:r>
              <a:rPr lang="en-ID" sz="2000" b="0" i="0" dirty="0" err="1">
                <a:solidFill>
                  <a:srgbClr val="333333"/>
                </a:solidFill>
                <a:effectLst/>
                <a:latin typeface="Times New Roman" panose="02020603050405020304" pitchFamily="18" charset="0"/>
                <a:cs typeface="Times New Roman" panose="02020603050405020304" pitchFamily="18" charset="0"/>
              </a:rPr>
              <a:t>teknik</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ini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langsung</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membedakan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setiap</a:t>
            </a:r>
            <a:r>
              <a:rPr lang="en-ID" sz="2000" b="0" i="0" dirty="0">
                <a:solidFill>
                  <a:srgbClr val="333333"/>
                </a:solidFill>
                <a:effectLst/>
                <a:latin typeface="Times New Roman" panose="02020603050405020304" pitchFamily="18" charset="0"/>
                <a:cs typeface="Times New Roman" panose="02020603050405020304" pitchFamily="18" charset="0"/>
              </a:rPr>
              <a:t> unit </a:t>
            </a:r>
            <a:r>
              <a:rPr lang="en-ID" sz="2000" b="0" i="0" dirty="0" err="1">
                <a:solidFill>
                  <a:srgbClr val="333333"/>
                </a:solidFill>
                <a:effectLst/>
                <a:latin typeface="Times New Roman" panose="02020603050405020304" pitchFamily="18" charset="0"/>
                <a:cs typeface="Times New Roman" panose="02020603050405020304" pitchFamily="18" charset="0"/>
              </a:rPr>
              <a:t>dari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objek</a:t>
            </a:r>
            <a:r>
              <a:rPr lang="en-ID" sz="2000" b="0" i="0" dirty="0">
                <a:solidFill>
                  <a:srgbClr val="333333"/>
                </a:solidFill>
                <a:effectLst/>
                <a:latin typeface="Times New Roman" panose="02020603050405020304" pitchFamily="18" charset="0"/>
                <a:cs typeface="Times New Roman" panose="02020603050405020304" pitchFamily="18" charset="0"/>
              </a:rPr>
              <a:t> yang </a:t>
            </a:r>
            <a:r>
              <a:rPr lang="en-ID" sz="2000" b="0" i="0" dirty="0" err="1">
                <a:solidFill>
                  <a:srgbClr val="333333"/>
                </a:solidFill>
                <a:effectLst/>
                <a:latin typeface="Times New Roman" panose="02020603050405020304" pitchFamily="18" charset="0"/>
                <a:cs typeface="Times New Roman" panose="02020603050405020304" pitchFamily="18" charset="0"/>
              </a:rPr>
              <a:t>ada</a:t>
            </a:r>
            <a:r>
              <a:rPr lang="en-ID" sz="2000" b="0" i="0" dirty="0">
                <a:solidFill>
                  <a:srgbClr val="333333"/>
                </a:solidFill>
                <a:effectLst/>
                <a:latin typeface="Times New Roman" panose="02020603050405020304" pitchFamily="18" charset="0"/>
                <a:cs typeface="Times New Roman" panose="02020603050405020304" pitchFamily="18" charset="0"/>
              </a:rPr>
              <a:t> di </a:t>
            </a:r>
            <a:r>
              <a:rPr lang="en-ID" sz="2000" b="0" i="0" dirty="0" err="1">
                <a:solidFill>
                  <a:srgbClr val="333333"/>
                </a:solidFill>
                <a:effectLst/>
                <a:latin typeface="Times New Roman" panose="02020603050405020304" pitchFamily="18" charset="0"/>
                <a:cs typeface="Times New Roman" panose="02020603050405020304" pitchFamily="18" charset="0"/>
              </a:rPr>
              <a:t>gambar</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ke</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dalam</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grup</a:t>
            </a:r>
            <a:r>
              <a:rPr lang="en-ID" sz="2000" b="0" i="0" dirty="0">
                <a:solidFill>
                  <a:srgbClr val="333333"/>
                </a:solidFill>
                <a:effectLst/>
                <a:latin typeface="Times New Roman" panose="02020603050405020304" pitchFamily="18" charset="0"/>
                <a:cs typeface="Times New Roman" panose="02020603050405020304" pitchFamily="18" charset="0"/>
              </a:rPr>
              <a:t> pixel dan </a:t>
            </a:r>
            <a:r>
              <a:rPr lang="en-ID" sz="2000" b="0" i="0" dirty="0" err="1">
                <a:solidFill>
                  <a:srgbClr val="333333"/>
                </a:solidFill>
                <a:effectLst/>
                <a:latin typeface="Times New Roman" panose="02020603050405020304" pitchFamily="18" charset="0"/>
                <a:cs typeface="Times New Roman" panose="02020603050405020304" pitchFamily="18" charset="0"/>
              </a:rPr>
              <a:t>kelas</a:t>
            </a:r>
            <a:r>
              <a:rPr lang="en-ID" sz="2000" b="0" i="0" dirty="0">
                <a:solidFill>
                  <a:srgbClr val="333333"/>
                </a:solidFill>
                <a:effectLst/>
                <a:latin typeface="Times New Roman" panose="02020603050405020304" pitchFamily="18" charset="0"/>
                <a:cs typeface="Times New Roman" panose="02020603050405020304" pitchFamily="18" charset="0"/>
              </a:rPr>
              <a:t> yang </a:t>
            </a:r>
            <a:r>
              <a:rPr lang="en-ID" sz="2000" b="0" i="0" dirty="0" err="1">
                <a:solidFill>
                  <a:srgbClr val="333333"/>
                </a:solidFill>
                <a:effectLst/>
                <a:latin typeface="Times New Roman" panose="02020603050405020304" pitchFamily="18" charset="0"/>
                <a:cs typeface="Times New Roman" panose="02020603050405020304" pitchFamily="18" charset="0"/>
              </a:rPr>
              <a:t>berbeda</a:t>
            </a:r>
            <a:r>
              <a:rPr lang="en-ID" sz="2000" b="0" i="0" dirty="0">
                <a:solidFill>
                  <a:srgbClr val="333333"/>
                </a:solidFill>
                <a:effectLst/>
                <a:latin typeface="Times New Roman" panose="02020603050405020304" pitchFamily="18" charset="0"/>
                <a:cs typeface="Times New Roman" panose="02020603050405020304" pitchFamily="18" charset="0"/>
              </a:rPr>
              <a:t>.</a:t>
            </a:r>
            <a:br>
              <a:rPr lang="en-ID" sz="2000" b="0" i="0" dirty="0">
                <a:solidFill>
                  <a:srgbClr val="333333"/>
                </a:solidFill>
                <a:effectLst/>
                <a:latin typeface="Times New Roman" panose="02020603050405020304" pitchFamily="18" charset="0"/>
                <a:cs typeface="Times New Roman" panose="02020603050405020304" pitchFamily="18" charset="0"/>
              </a:rPr>
            </a:br>
            <a:r>
              <a:rPr lang="en-ID" sz="2000" b="0" i="0" dirty="0">
                <a:solidFill>
                  <a:srgbClr val="333333"/>
                </a:solidFill>
                <a:effectLst/>
                <a:latin typeface="Times New Roman" panose="02020603050405020304" pitchFamily="18" charset="0"/>
                <a:cs typeface="Times New Roman" panose="02020603050405020304" pitchFamily="18" charset="0"/>
              </a:rPr>
              <a:t>Computer Vision </a:t>
            </a:r>
            <a:r>
              <a:rPr lang="en-ID" sz="2000" b="0" i="0" dirty="0" err="1">
                <a:solidFill>
                  <a:srgbClr val="333333"/>
                </a:solidFill>
                <a:effectLst/>
                <a:latin typeface="Times New Roman" panose="02020603050405020304" pitchFamily="18" charset="0"/>
                <a:cs typeface="Times New Roman" panose="02020603050405020304" pitchFamily="18" charset="0"/>
              </a:rPr>
              <a:t>mulai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banyak</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dimanfaatkan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dalam</a:t>
            </a:r>
            <a:r>
              <a:rPr lang="en-ID" sz="2000" b="0" i="0" dirty="0">
                <a:solidFill>
                  <a:srgbClr val="333333"/>
                </a:solidFill>
                <a:effectLst/>
                <a:latin typeface="Times New Roman" panose="02020603050405020304" pitchFamily="18" charset="0"/>
                <a:cs typeface="Times New Roman" panose="02020603050405020304" pitchFamily="18" charset="0"/>
              </a:rPr>
              <a:t> dunia </a:t>
            </a:r>
            <a:r>
              <a:rPr lang="en-ID" sz="2000" b="0" i="0" dirty="0" err="1">
                <a:solidFill>
                  <a:srgbClr val="333333"/>
                </a:solidFill>
                <a:effectLst/>
                <a:latin typeface="Times New Roman" panose="02020603050405020304" pitchFamily="18" charset="0"/>
                <a:cs typeface="Times New Roman" panose="02020603050405020304" pitchFamily="18" charset="0"/>
              </a:rPr>
              <a:t>bisnis</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transportasi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kesehatan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bahkan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dalam</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kehidupan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kita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sehari-hari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Berikut</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ini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adalah</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contoh</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penggunaan</a:t>
            </a:r>
            <a:r>
              <a:rPr lang="en-ID" sz="2000" b="0" i="0" dirty="0">
                <a:solidFill>
                  <a:srgbClr val="333333"/>
                </a:solidFill>
                <a:effectLst/>
                <a:latin typeface="Times New Roman" panose="02020603050405020304" pitchFamily="18" charset="0"/>
                <a:cs typeface="Times New Roman" panose="02020603050405020304" pitchFamily="18" charset="0"/>
              </a:rPr>
              <a:t> Computer Vision:</a:t>
            </a:r>
            <a:br>
              <a:rPr lang="en-ID" sz="2000" b="0" i="0" dirty="0">
                <a:solidFill>
                  <a:srgbClr val="333333"/>
                </a:solidFill>
                <a:effectLst/>
                <a:latin typeface="Times New Roman" panose="02020603050405020304" pitchFamily="18" charset="0"/>
                <a:cs typeface="Times New Roman" panose="02020603050405020304" pitchFamily="18" charset="0"/>
              </a:rPr>
            </a:br>
            <a:r>
              <a:rPr lang="en-ID" sz="2000" b="1" i="0" dirty="0">
                <a:solidFill>
                  <a:srgbClr val="333333"/>
                </a:solidFill>
                <a:effectLst/>
                <a:latin typeface="Times New Roman" panose="02020603050405020304" pitchFamily="18" charset="0"/>
                <a:cs typeface="Times New Roman" panose="02020603050405020304" pitchFamily="18" charset="0"/>
              </a:rPr>
              <a:t>Face Recognition. </a:t>
            </a:r>
            <a:br>
              <a:rPr lang="en-ID" sz="2000" b="0" i="0" dirty="0">
                <a:solidFill>
                  <a:srgbClr val="333333"/>
                </a:solidFill>
                <a:effectLst/>
                <a:latin typeface="Times New Roman" panose="02020603050405020304" pitchFamily="18" charset="0"/>
                <a:cs typeface="Times New Roman" panose="02020603050405020304" pitchFamily="18" charset="0"/>
              </a:rPr>
            </a:br>
            <a:r>
              <a:rPr lang="en-ID" sz="2000" b="0" i="0" dirty="0" err="1">
                <a:solidFill>
                  <a:srgbClr val="333333"/>
                </a:solidFill>
                <a:effectLst/>
                <a:latin typeface="Times New Roman" panose="02020603050405020304" pitchFamily="18" charset="0"/>
                <a:cs typeface="Times New Roman" panose="02020603050405020304" pitchFamily="18" charset="0"/>
              </a:rPr>
              <a:t>Teknologi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ini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termasuk</a:t>
            </a:r>
            <a:r>
              <a:rPr lang="en-ID" sz="2000" b="0" i="0" dirty="0">
                <a:solidFill>
                  <a:srgbClr val="333333"/>
                </a:solidFill>
                <a:effectLst/>
                <a:latin typeface="Times New Roman" panose="02020603050405020304" pitchFamily="18" charset="0"/>
                <a:cs typeface="Times New Roman" panose="02020603050405020304" pitchFamily="18" charset="0"/>
              </a:rPr>
              <a:t> salah </a:t>
            </a:r>
            <a:r>
              <a:rPr lang="en-ID" sz="2000" b="0" i="0" dirty="0" err="1">
                <a:solidFill>
                  <a:srgbClr val="333333"/>
                </a:solidFill>
                <a:effectLst/>
                <a:latin typeface="Times New Roman" panose="02020603050405020304" pitchFamily="18" charset="0"/>
                <a:cs typeface="Times New Roman" panose="02020603050405020304" pitchFamily="18" charset="0"/>
              </a:rPr>
              <a:t>satu</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teknologi</a:t>
            </a:r>
            <a:r>
              <a:rPr lang="en-ID" sz="2000" b="0" i="0" dirty="0">
                <a:solidFill>
                  <a:srgbClr val="333333"/>
                </a:solidFill>
                <a:effectLst/>
                <a:latin typeface="Times New Roman" panose="02020603050405020304" pitchFamily="18" charset="0"/>
                <a:cs typeface="Times New Roman" panose="02020603050405020304" pitchFamily="18" charset="0"/>
              </a:rPr>
              <a:t> yang </a:t>
            </a:r>
            <a:r>
              <a:rPr lang="en-ID" sz="2000" b="0" i="0" dirty="0" err="1">
                <a:solidFill>
                  <a:srgbClr val="333333"/>
                </a:solidFill>
                <a:effectLst/>
                <a:latin typeface="Times New Roman" panose="02020603050405020304" pitchFamily="18" charset="0"/>
                <a:cs typeface="Times New Roman" panose="02020603050405020304" pitchFamily="18" charset="0"/>
              </a:rPr>
              <a:t>cukup</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dekat</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dengan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kehidupan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sehari-hari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kita</a:t>
            </a:r>
            <a:r>
              <a:rPr lang="en-ID" sz="2000" b="0" i="0" dirty="0">
                <a:solidFill>
                  <a:srgbClr val="333333"/>
                </a:solidFill>
                <a:effectLst/>
                <a:latin typeface="Times New Roman" panose="02020603050405020304" pitchFamily="18" charset="0"/>
                <a:cs typeface="Times New Roman" panose="02020603050405020304" pitchFamily="18" charset="0"/>
              </a:rPr>
              <a:t>. Facebook </a:t>
            </a:r>
            <a:r>
              <a:rPr lang="en-ID" sz="2000" b="0" i="0" dirty="0" err="1">
                <a:solidFill>
                  <a:srgbClr val="333333"/>
                </a:solidFill>
                <a:effectLst/>
                <a:latin typeface="Times New Roman" panose="02020603050405020304" pitchFamily="18" charset="0"/>
                <a:cs typeface="Times New Roman" panose="02020603050405020304" pitchFamily="18" charset="0"/>
              </a:rPr>
              <a:t>misalnya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dapat</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mengenali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wajah</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penggunanya</a:t>
            </a:r>
            <a:r>
              <a:rPr lang="en-ID" sz="2000" b="0" i="0" dirty="0">
                <a:solidFill>
                  <a:srgbClr val="333333"/>
                </a:solidFill>
                <a:effectLst/>
                <a:latin typeface="Times New Roman" panose="02020603050405020304" pitchFamily="18" charset="0"/>
                <a:cs typeface="Times New Roman" panose="02020603050405020304" pitchFamily="18" charset="0"/>
              </a:rPr>
              <a:t> dan </a:t>
            </a:r>
            <a:r>
              <a:rPr lang="en-ID" sz="2000" b="0" i="0" dirty="0" err="1">
                <a:solidFill>
                  <a:srgbClr val="333333"/>
                </a:solidFill>
                <a:effectLst/>
                <a:latin typeface="Times New Roman" panose="02020603050405020304" pitchFamily="18" charset="0"/>
                <a:cs typeface="Times New Roman" panose="02020603050405020304" pitchFamily="18" charset="0"/>
              </a:rPr>
              <a:t>menambahkan</a:t>
            </a:r>
            <a:r>
              <a:rPr lang="en-ID" sz="2000" b="0" i="0" dirty="0">
                <a:solidFill>
                  <a:srgbClr val="333333"/>
                </a:solidFill>
                <a:effectLst/>
                <a:latin typeface="Times New Roman" panose="02020603050405020304" pitchFamily="18" charset="0"/>
                <a:cs typeface="Times New Roman" panose="02020603050405020304" pitchFamily="18" charset="0"/>
              </a:rPr>
              <a:t> label. </a:t>
            </a:r>
            <a:r>
              <a:rPr lang="en-ID" sz="2000" b="0" i="0" dirty="0" err="1">
                <a:solidFill>
                  <a:srgbClr val="333333"/>
                </a:solidFill>
                <a:effectLst/>
                <a:latin typeface="Times New Roman" panose="02020603050405020304" pitchFamily="18" charset="0"/>
                <a:cs typeface="Times New Roman" panose="02020603050405020304" pitchFamily="18" charset="0"/>
              </a:rPr>
              <a:t>Selain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itu</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kita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dapat</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menemukan</a:t>
            </a:r>
            <a:r>
              <a:rPr lang="en-ID" sz="2000" b="0" i="0" dirty="0">
                <a:solidFill>
                  <a:srgbClr val="333333"/>
                </a:solidFill>
                <a:effectLst/>
                <a:latin typeface="Times New Roman" panose="02020603050405020304" pitchFamily="18" charset="0"/>
                <a:cs typeface="Times New Roman" panose="02020603050405020304" pitchFamily="18" charset="0"/>
              </a:rPr>
              <a:t> face recognition </a:t>
            </a:r>
            <a:r>
              <a:rPr lang="en-ID" sz="2000" b="0" i="0" dirty="0" err="1">
                <a:solidFill>
                  <a:srgbClr val="333333"/>
                </a:solidFill>
                <a:effectLst/>
                <a:latin typeface="Times New Roman" panose="02020603050405020304" pitchFamily="18" charset="0"/>
                <a:cs typeface="Times New Roman" panose="02020603050405020304" pitchFamily="18" charset="0"/>
              </a:rPr>
              <a:t>dalam</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beberapa</a:t>
            </a:r>
            <a:r>
              <a:rPr lang="en-ID" sz="2000" b="0" i="0" dirty="0">
                <a:solidFill>
                  <a:srgbClr val="333333"/>
                </a:solidFill>
                <a:effectLst/>
                <a:latin typeface="Times New Roman" panose="02020603050405020304" pitchFamily="18" charset="0"/>
                <a:cs typeface="Times New Roman" panose="02020603050405020304" pitchFamily="18" charset="0"/>
              </a:rPr>
              <a:t> smartphone yang </a:t>
            </a:r>
            <a:r>
              <a:rPr lang="en-ID" sz="2000" b="0" i="0" dirty="0" err="1">
                <a:solidFill>
                  <a:srgbClr val="333333"/>
                </a:solidFill>
                <a:effectLst/>
                <a:latin typeface="Times New Roman" panose="02020603050405020304" pitchFamily="18" charset="0"/>
                <a:cs typeface="Times New Roman" panose="02020603050405020304" pitchFamily="18" charset="0"/>
              </a:rPr>
              <a:t>kuncinya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menggunakan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1" dirty="0">
                <a:solidFill>
                  <a:srgbClr val="333333"/>
                </a:solidFill>
                <a:effectLst/>
                <a:latin typeface="Times New Roman" panose="02020603050405020304" pitchFamily="18" charset="0"/>
                <a:cs typeface="Times New Roman" panose="02020603050405020304" pitchFamily="18" charset="0"/>
              </a:rPr>
              <a:t>face ID</a:t>
            </a:r>
            <a:r>
              <a:rPr lang="en-ID" sz="2000" b="0" i="0" dirty="0">
                <a:solidFill>
                  <a:srgbClr val="333333"/>
                </a:solidFill>
                <a:effectLst/>
                <a:latin typeface="Times New Roman" panose="02020603050405020304" pitchFamily="18" charset="0"/>
                <a:cs typeface="Times New Roman" panose="02020603050405020304" pitchFamily="18" charset="0"/>
              </a:rPr>
              <a:t>.</a:t>
            </a:r>
            <a:br>
              <a:rPr lang="en-ID" sz="2000" b="0" i="0" dirty="0">
                <a:solidFill>
                  <a:srgbClr val="333333"/>
                </a:solidFill>
                <a:effectLst/>
                <a:latin typeface="Times New Roman" panose="02020603050405020304" pitchFamily="18" charset="0"/>
                <a:cs typeface="Times New Roman" panose="02020603050405020304" pitchFamily="18" charset="0"/>
              </a:rPr>
            </a:br>
            <a:br>
              <a:rPr lang="en-ID" sz="2000" b="0" i="0" dirty="0">
                <a:solidFill>
                  <a:srgbClr val="333333"/>
                </a:solidFill>
                <a:effectLst/>
                <a:latin typeface="Times New Roman" panose="02020603050405020304" pitchFamily="18" charset="0"/>
                <a:cs typeface="Times New Roman" panose="02020603050405020304" pitchFamily="18" charset="0"/>
              </a:rPr>
            </a:br>
            <a:endParaRPr lang="en-ID"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01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0F8F-B1C9-0797-5970-B0D44F2D85F4}"/>
              </a:ext>
            </a:extLst>
          </p:cNvPr>
          <p:cNvSpPr>
            <a:spLocks noGrp="1"/>
          </p:cNvSpPr>
          <p:nvPr>
            <p:ph type="title"/>
          </p:nvPr>
        </p:nvSpPr>
        <p:spPr>
          <a:xfrm>
            <a:off x="677333" y="232229"/>
            <a:ext cx="10992153" cy="6168571"/>
          </a:xfrm>
        </p:spPr>
        <p:txBody>
          <a:bodyPr>
            <a:noAutofit/>
          </a:bodyPr>
          <a:lstStyle/>
          <a:p>
            <a:pPr algn="l"/>
            <a:r>
              <a:rPr lang="en-ID" sz="2000" b="1" i="0" dirty="0">
                <a:solidFill>
                  <a:srgbClr val="333333"/>
                </a:solidFill>
                <a:effectLst/>
                <a:latin typeface="Times New Roman" panose="02020603050405020304" pitchFamily="18" charset="0"/>
                <a:cs typeface="Times New Roman" panose="02020603050405020304" pitchFamily="18" charset="0"/>
              </a:rPr>
              <a:t>Self Driving Cars</a:t>
            </a:r>
            <a:br>
              <a:rPr lang="en-ID" sz="2000" b="0" i="0" dirty="0">
                <a:solidFill>
                  <a:srgbClr val="333333"/>
                </a:solidFill>
                <a:effectLst/>
                <a:latin typeface="Times New Roman" panose="02020603050405020304" pitchFamily="18" charset="0"/>
                <a:cs typeface="Times New Roman" panose="02020603050405020304" pitchFamily="18" charset="0"/>
              </a:rPr>
            </a:br>
            <a:r>
              <a:rPr lang="en-ID" sz="2000" b="0" i="1" dirty="0">
                <a:solidFill>
                  <a:srgbClr val="333333"/>
                </a:solidFill>
                <a:effectLst/>
                <a:latin typeface="Times New Roman" panose="02020603050405020304" pitchFamily="18" charset="0"/>
                <a:cs typeface="Times New Roman" panose="02020603050405020304" pitchFamily="18" charset="0"/>
              </a:rPr>
              <a:t>Self driving car</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merupakan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teknologi</a:t>
            </a:r>
            <a:r>
              <a:rPr lang="en-ID" sz="2000" b="0" i="0" dirty="0">
                <a:solidFill>
                  <a:srgbClr val="333333"/>
                </a:solidFill>
                <a:effectLst/>
                <a:latin typeface="Times New Roman" panose="02020603050405020304" pitchFamily="18" charset="0"/>
                <a:cs typeface="Times New Roman" panose="02020603050405020304" pitchFamily="18" charset="0"/>
              </a:rPr>
              <a:t> yang </a:t>
            </a:r>
            <a:r>
              <a:rPr lang="en-ID" sz="2000" b="0" i="0" dirty="0" err="1">
                <a:solidFill>
                  <a:srgbClr val="333333"/>
                </a:solidFill>
                <a:effectLst/>
                <a:latin typeface="Times New Roman" panose="02020603050405020304" pitchFamily="18" charset="0"/>
                <a:cs typeface="Times New Roman" panose="02020603050405020304" pitchFamily="18" charset="0"/>
              </a:rPr>
              <a:t>memungkinkan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mobil</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dapat</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melaju</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tanpa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sopir</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Beberapa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pemanfaatan</a:t>
            </a:r>
            <a:r>
              <a:rPr lang="en-ID" sz="2000" b="0" i="0" dirty="0">
                <a:solidFill>
                  <a:srgbClr val="333333"/>
                </a:solidFill>
                <a:effectLst/>
                <a:latin typeface="Times New Roman" panose="02020603050405020304" pitchFamily="18" charset="0"/>
                <a:cs typeface="Times New Roman" panose="02020603050405020304" pitchFamily="18" charset="0"/>
              </a:rPr>
              <a:t> Computer Vision </a:t>
            </a:r>
            <a:r>
              <a:rPr lang="en-ID" sz="2000" b="0" i="0" dirty="0" err="1">
                <a:solidFill>
                  <a:srgbClr val="333333"/>
                </a:solidFill>
                <a:effectLst/>
                <a:latin typeface="Times New Roman" panose="02020603050405020304" pitchFamily="18" charset="0"/>
                <a:cs typeface="Times New Roman" panose="02020603050405020304" pitchFamily="18" charset="0"/>
              </a:rPr>
              <a:t>dalam</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1" dirty="0">
                <a:solidFill>
                  <a:srgbClr val="333333"/>
                </a:solidFill>
                <a:effectLst/>
                <a:latin typeface="Times New Roman" panose="02020603050405020304" pitchFamily="18" charset="0"/>
                <a:cs typeface="Times New Roman" panose="02020603050405020304" pitchFamily="18" charset="0"/>
              </a:rPr>
              <a:t>self driving car</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adalah</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untuk</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mendeteksi</a:t>
            </a:r>
            <a:r>
              <a:rPr lang="en-ID" sz="2000" b="0" i="0" dirty="0">
                <a:solidFill>
                  <a:srgbClr val="333333"/>
                </a:solidFill>
                <a:effectLst/>
                <a:latin typeface="Times New Roman" panose="02020603050405020304" pitchFamily="18" charset="0"/>
                <a:cs typeface="Times New Roman" panose="02020603050405020304" pitchFamily="18" charset="0"/>
              </a:rPr>
              <a:t> garis </a:t>
            </a:r>
            <a:r>
              <a:rPr lang="en-ID" sz="2000" b="0" i="0" dirty="0" err="1">
                <a:solidFill>
                  <a:srgbClr val="333333"/>
                </a:solidFill>
                <a:effectLst/>
                <a:latin typeface="Times New Roman" panose="02020603050405020304" pitchFamily="18" charset="0"/>
                <a:cs typeface="Times New Roman" panose="02020603050405020304" pitchFamily="18" charset="0"/>
              </a:rPr>
              <a:t>jalur</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mendeteksi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rintangan</a:t>
            </a:r>
            <a:r>
              <a:rPr lang="en-ID" sz="2000" b="0" i="0" dirty="0">
                <a:solidFill>
                  <a:srgbClr val="333333"/>
                </a:solidFill>
                <a:effectLst/>
                <a:latin typeface="Times New Roman" panose="02020603050405020304" pitchFamily="18" charset="0"/>
                <a:cs typeface="Times New Roman" panose="02020603050405020304" pitchFamily="18" charset="0"/>
              </a:rPr>
              <a:t> dan juga </a:t>
            </a:r>
            <a:r>
              <a:rPr lang="en-ID" sz="2000" b="0" i="0" dirty="0" err="1">
                <a:solidFill>
                  <a:srgbClr val="333333"/>
                </a:solidFill>
                <a:effectLst/>
                <a:latin typeface="Times New Roman" panose="02020603050405020304" pitchFamily="18" charset="0"/>
                <a:cs typeface="Times New Roman" panose="02020603050405020304" pitchFamily="18" charset="0"/>
              </a:rPr>
              <a:t>rambu</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lalu</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lintas</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termasuk</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lampu</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merah</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serta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perhitungan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sudut</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kemudi</a:t>
            </a:r>
            <a:r>
              <a:rPr lang="en-ID" sz="2000" b="0" i="0" dirty="0">
                <a:solidFill>
                  <a:srgbClr val="333333"/>
                </a:solidFill>
                <a:effectLst/>
                <a:latin typeface="Times New Roman" panose="02020603050405020304" pitchFamily="18" charset="0"/>
                <a:cs typeface="Times New Roman" panose="02020603050405020304" pitchFamily="18" charset="0"/>
              </a:rPr>
              <a:t>.</a:t>
            </a:r>
            <a:br>
              <a:rPr lang="en-ID" sz="2000" b="0" i="0" dirty="0">
                <a:solidFill>
                  <a:srgbClr val="333333"/>
                </a:solidFill>
                <a:effectLst/>
                <a:latin typeface="Times New Roman" panose="02020603050405020304" pitchFamily="18" charset="0"/>
                <a:cs typeface="Times New Roman" panose="02020603050405020304" pitchFamily="18" charset="0"/>
              </a:rPr>
            </a:br>
            <a:r>
              <a:rPr lang="en-ID" sz="2000" b="1" i="0" dirty="0">
                <a:solidFill>
                  <a:srgbClr val="333333"/>
                </a:solidFill>
                <a:effectLst/>
                <a:latin typeface="Times New Roman" panose="02020603050405020304" pitchFamily="18" charset="0"/>
                <a:cs typeface="Times New Roman" panose="02020603050405020304" pitchFamily="18" charset="0"/>
              </a:rPr>
              <a:t>X-Ray &amp; CT Scan</a:t>
            </a:r>
            <a:br>
              <a:rPr lang="en-ID" sz="2000" b="0" i="0" dirty="0">
                <a:solidFill>
                  <a:srgbClr val="333333"/>
                </a:solidFill>
                <a:effectLst/>
                <a:latin typeface="Times New Roman" panose="02020603050405020304" pitchFamily="18" charset="0"/>
                <a:cs typeface="Times New Roman" panose="02020603050405020304" pitchFamily="18" charset="0"/>
              </a:rPr>
            </a:br>
            <a:r>
              <a:rPr lang="en-ID" sz="2000" b="0" i="0" dirty="0" err="1">
                <a:solidFill>
                  <a:srgbClr val="333333"/>
                </a:solidFill>
                <a:effectLst/>
                <a:latin typeface="Times New Roman" panose="02020603050405020304" pitchFamily="18" charset="0"/>
                <a:cs typeface="Times New Roman" panose="02020603050405020304" pitchFamily="18" charset="0"/>
              </a:rPr>
              <a:t>Dalam</a:t>
            </a:r>
            <a:r>
              <a:rPr lang="en-ID" sz="2000" b="0" i="0" dirty="0">
                <a:solidFill>
                  <a:srgbClr val="333333"/>
                </a:solidFill>
                <a:effectLst/>
                <a:latin typeface="Times New Roman" panose="02020603050405020304" pitchFamily="18" charset="0"/>
                <a:cs typeface="Times New Roman" panose="02020603050405020304" pitchFamily="18" charset="0"/>
              </a:rPr>
              <a:t> dunia </a:t>
            </a:r>
            <a:r>
              <a:rPr lang="en-ID" sz="2000" b="0" i="0" dirty="0" err="1">
                <a:solidFill>
                  <a:srgbClr val="333333"/>
                </a:solidFill>
                <a:effectLst/>
                <a:latin typeface="Times New Roman" panose="02020603050405020304" pitchFamily="18" charset="0"/>
                <a:cs typeface="Times New Roman" panose="02020603050405020304" pitchFamily="18" charset="0"/>
              </a:rPr>
              <a:t>medis</a:t>
            </a:r>
            <a:r>
              <a:rPr lang="en-ID" sz="2000" b="0" i="0" dirty="0">
                <a:solidFill>
                  <a:srgbClr val="333333"/>
                </a:solidFill>
                <a:effectLst/>
                <a:latin typeface="Times New Roman" panose="02020603050405020304" pitchFamily="18" charset="0"/>
                <a:cs typeface="Times New Roman" panose="02020603050405020304" pitchFamily="18" charset="0"/>
              </a:rPr>
              <a:t>, X-Ray dan CT Scan </a:t>
            </a:r>
            <a:r>
              <a:rPr lang="en-ID" sz="2000" b="0" i="0" dirty="0" err="1">
                <a:solidFill>
                  <a:srgbClr val="333333"/>
                </a:solidFill>
                <a:effectLst/>
                <a:latin typeface="Times New Roman" panose="02020603050405020304" pitchFamily="18" charset="0"/>
                <a:cs typeface="Times New Roman" panose="02020603050405020304" pitchFamily="18" charset="0"/>
              </a:rPr>
              <a:t>menjadi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hal</a:t>
            </a:r>
            <a:r>
              <a:rPr lang="en-ID" sz="2000" b="0" i="0" dirty="0">
                <a:solidFill>
                  <a:srgbClr val="333333"/>
                </a:solidFill>
                <a:effectLst/>
                <a:latin typeface="Times New Roman" panose="02020603050405020304" pitchFamily="18" charset="0"/>
                <a:cs typeface="Times New Roman" panose="02020603050405020304" pitchFamily="18" charset="0"/>
              </a:rPr>
              <a:t> yang </a:t>
            </a:r>
            <a:r>
              <a:rPr lang="en-ID" sz="2000" b="0" i="0" dirty="0" err="1">
                <a:solidFill>
                  <a:srgbClr val="333333"/>
                </a:solidFill>
                <a:effectLst/>
                <a:latin typeface="Times New Roman" panose="02020603050405020304" pitchFamily="18" charset="0"/>
                <a:cs typeface="Times New Roman" panose="02020603050405020304" pitchFamily="18" charset="0"/>
              </a:rPr>
              <a:t>penting</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Dengan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pemanfaatan</a:t>
            </a:r>
            <a:r>
              <a:rPr lang="en-ID" sz="2000" b="0" i="0" dirty="0">
                <a:solidFill>
                  <a:srgbClr val="333333"/>
                </a:solidFill>
                <a:effectLst/>
                <a:latin typeface="Times New Roman" panose="02020603050405020304" pitchFamily="18" charset="0"/>
                <a:cs typeface="Times New Roman" panose="02020603050405020304" pitchFamily="18" charset="0"/>
              </a:rPr>
              <a:t> Computer Vision, </a:t>
            </a:r>
            <a:r>
              <a:rPr lang="en-ID" sz="2000" b="0" i="0" dirty="0" err="1">
                <a:solidFill>
                  <a:srgbClr val="333333"/>
                </a:solidFill>
                <a:effectLst/>
                <a:latin typeface="Times New Roman" panose="02020603050405020304" pitchFamily="18" charset="0"/>
                <a:cs typeface="Times New Roman" panose="02020603050405020304" pitchFamily="18" charset="0"/>
              </a:rPr>
              <a:t>dokter</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dapat</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membuat</a:t>
            </a:r>
            <a:r>
              <a:rPr lang="en-ID" sz="2000" b="0" i="0" dirty="0">
                <a:solidFill>
                  <a:srgbClr val="333333"/>
                </a:solidFill>
                <a:effectLst/>
                <a:latin typeface="Times New Roman" panose="02020603050405020304" pitchFamily="18" charset="0"/>
                <a:cs typeface="Times New Roman" panose="02020603050405020304" pitchFamily="18" charset="0"/>
              </a:rPr>
              <a:t> model </a:t>
            </a:r>
            <a:r>
              <a:rPr lang="en-ID" sz="2000" b="0" i="0" dirty="0" err="1">
                <a:solidFill>
                  <a:srgbClr val="333333"/>
                </a:solidFill>
                <a:effectLst/>
                <a:latin typeface="Times New Roman" panose="02020603050405020304" pitchFamily="18" charset="0"/>
                <a:cs typeface="Times New Roman" panose="02020603050405020304" pitchFamily="18" charset="0"/>
              </a:rPr>
              <a:t>interaktif</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tiga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dimensi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sehingga</a:t>
            </a:r>
            <a:r>
              <a:rPr lang="en-ID" sz="2000" b="0" i="0" dirty="0">
                <a:solidFill>
                  <a:srgbClr val="333333"/>
                </a:solidFill>
                <a:effectLst/>
                <a:latin typeface="Times New Roman" panose="02020603050405020304" pitchFamily="18" charset="0"/>
                <a:cs typeface="Times New Roman" panose="02020603050405020304" pitchFamily="18" charset="0"/>
              </a:rPr>
              <a:t> proses </a:t>
            </a:r>
            <a:r>
              <a:rPr lang="en-ID" sz="2000" b="0" i="0" dirty="0" err="1">
                <a:solidFill>
                  <a:srgbClr val="333333"/>
                </a:solidFill>
                <a:effectLst/>
                <a:latin typeface="Times New Roman" panose="02020603050405020304" pitchFamily="18" charset="0"/>
                <a:cs typeface="Times New Roman" panose="02020603050405020304" pitchFamily="18" charset="0"/>
              </a:rPr>
              <a:t>interpretasi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gambar</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medis</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menjadi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lebih</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mudah</a:t>
            </a:r>
            <a:br>
              <a:rPr lang="en-ID" sz="2000" b="0" i="0" dirty="0">
                <a:solidFill>
                  <a:srgbClr val="333333"/>
                </a:solidFill>
                <a:effectLst/>
                <a:latin typeface="Times New Roman" panose="02020603050405020304" pitchFamily="18" charset="0"/>
                <a:cs typeface="Times New Roman" panose="02020603050405020304" pitchFamily="18" charset="0"/>
              </a:rPr>
            </a:br>
            <a:r>
              <a:rPr lang="en-ID" sz="2000" b="1" i="0" dirty="0">
                <a:solidFill>
                  <a:srgbClr val="333333"/>
                </a:solidFill>
                <a:effectLst/>
                <a:latin typeface="Times New Roman" panose="02020603050405020304" pitchFamily="18" charset="0"/>
                <a:cs typeface="Times New Roman" panose="02020603050405020304" pitchFamily="18" charset="0"/>
              </a:rPr>
              <a:t>Retail </a:t>
            </a:r>
            <a:r>
              <a:rPr lang="en-ID" sz="2000" b="1" i="0" dirty="0" err="1">
                <a:solidFill>
                  <a:srgbClr val="333333"/>
                </a:solidFill>
                <a:effectLst/>
                <a:latin typeface="Times New Roman" panose="02020603050405020304" pitchFamily="18" charset="0"/>
                <a:cs typeface="Times New Roman" panose="02020603050405020304" pitchFamily="18" charset="0"/>
              </a:rPr>
              <a:t>Tanpa</a:t>
            </a:r>
            <a:r>
              <a:rPr lang="en-ID" sz="2000" b="1" i="0" dirty="0">
                <a:solidFill>
                  <a:srgbClr val="333333"/>
                </a:solidFill>
                <a:effectLst/>
                <a:latin typeface="Times New Roman" panose="02020603050405020304" pitchFamily="18" charset="0"/>
                <a:cs typeface="Times New Roman" panose="02020603050405020304" pitchFamily="18" charset="0"/>
              </a:rPr>
              <a:t> </a:t>
            </a:r>
            <a:r>
              <a:rPr lang="en-ID" sz="2000" b="1" i="0" dirty="0" err="1">
                <a:solidFill>
                  <a:srgbClr val="333333"/>
                </a:solidFill>
                <a:effectLst/>
                <a:latin typeface="Times New Roman" panose="02020603050405020304" pitchFamily="18" charset="0"/>
                <a:cs typeface="Times New Roman" panose="02020603050405020304" pitchFamily="18" charset="0"/>
              </a:rPr>
              <a:t>Kasir</a:t>
            </a:r>
            <a:br>
              <a:rPr lang="en-ID" sz="2000" b="0" i="0" dirty="0">
                <a:solidFill>
                  <a:srgbClr val="333333"/>
                </a:solidFill>
                <a:effectLst/>
                <a:latin typeface="Times New Roman" panose="02020603050405020304" pitchFamily="18" charset="0"/>
                <a:cs typeface="Times New Roman" panose="02020603050405020304" pitchFamily="18" charset="0"/>
              </a:rPr>
            </a:br>
            <a:r>
              <a:rPr lang="en-ID" sz="2000" b="0" i="0" dirty="0">
                <a:solidFill>
                  <a:srgbClr val="333333"/>
                </a:solidFill>
                <a:effectLst/>
                <a:latin typeface="Times New Roman" panose="02020603050405020304" pitchFamily="18" charset="0"/>
                <a:cs typeface="Times New Roman" panose="02020603050405020304" pitchFamily="18" charset="0"/>
              </a:rPr>
              <a:t>Di </a:t>
            </a:r>
            <a:r>
              <a:rPr lang="en-ID" sz="2000" b="0" i="0" dirty="0" err="1">
                <a:solidFill>
                  <a:srgbClr val="333333"/>
                </a:solidFill>
                <a:effectLst/>
                <a:latin typeface="Times New Roman" panose="02020603050405020304" pitchFamily="18" charset="0"/>
                <a:cs typeface="Times New Roman" panose="02020603050405020304" pitchFamily="18" charset="0"/>
              </a:rPr>
              <a:t>luar</a:t>
            </a:r>
            <a:r>
              <a:rPr lang="en-ID" sz="2000" b="0" i="0" dirty="0">
                <a:solidFill>
                  <a:srgbClr val="333333"/>
                </a:solidFill>
                <a:effectLst/>
                <a:latin typeface="Times New Roman" panose="02020603050405020304" pitchFamily="18" charset="0"/>
                <a:cs typeface="Times New Roman" panose="02020603050405020304" pitchFamily="18" charset="0"/>
              </a:rPr>
              <a:t> negeri, </a:t>
            </a:r>
            <a:r>
              <a:rPr lang="en-ID" sz="2000" b="0" i="0" dirty="0" err="1">
                <a:solidFill>
                  <a:srgbClr val="333333"/>
                </a:solidFill>
                <a:effectLst/>
                <a:latin typeface="Times New Roman" panose="02020603050405020304" pitchFamily="18" charset="0"/>
                <a:cs typeface="Times New Roman" panose="02020603050405020304" pitchFamily="18" charset="0"/>
              </a:rPr>
              <a:t>pemanfaatan</a:t>
            </a:r>
            <a:r>
              <a:rPr lang="en-ID" sz="2000" b="0" i="0" dirty="0">
                <a:solidFill>
                  <a:srgbClr val="333333"/>
                </a:solidFill>
                <a:effectLst/>
                <a:latin typeface="Times New Roman" panose="02020603050405020304" pitchFamily="18" charset="0"/>
                <a:cs typeface="Times New Roman" panose="02020603050405020304" pitchFamily="18" charset="0"/>
              </a:rPr>
              <a:t> Computer Vision yang lain </a:t>
            </a:r>
            <a:r>
              <a:rPr lang="en-ID" sz="2000" b="0" i="0" dirty="0" err="1">
                <a:solidFill>
                  <a:srgbClr val="333333"/>
                </a:solidFill>
                <a:effectLst/>
                <a:latin typeface="Times New Roman" panose="02020603050405020304" pitchFamily="18" charset="0"/>
                <a:cs typeface="Times New Roman" panose="02020603050405020304" pitchFamily="18" charset="0"/>
              </a:rPr>
              <a:t>adalah</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adanya</a:t>
            </a:r>
            <a:r>
              <a:rPr lang="en-ID" sz="2000" b="0" i="0" dirty="0">
                <a:solidFill>
                  <a:srgbClr val="333333"/>
                </a:solidFill>
                <a:effectLst/>
                <a:latin typeface="Times New Roman" panose="02020603050405020304" pitchFamily="18" charset="0"/>
                <a:cs typeface="Times New Roman" panose="02020603050405020304" pitchFamily="18" charset="0"/>
              </a:rPr>
              <a:t> retail yang </a:t>
            </a:r>
            <a:r>
              <a:rPr lang="en-ID" sz="2000" b="0" i="0" dirty="0" err="1">
                <a:solidFill>
                  <a:srgbClr val="333333"/>
                </a:solidFill>
                <a:effectLst/>
                <a:latin typeface="Times New Roman" panose="02020603050405020304" pitchFamily="18" charset="0"/>
                <a:cs typeface="Times New Roman" panose="02020603050405020304" pitchFamily="18" charset="0"/>
              </a:rPr>
              <a:t>tidak</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memiliki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kasir</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seperti</a:t>
            </a:r>
            <a:r>
              <a:rPr lang="en-ID" sz="2000" b="0" i="0" dirty="0">
                <a:solidFill>
                  <a:srgbClr val="333333"/>
                </a:solidFill>
                <a:effectLst/>
                <a:latin typeface="Times New Roman" panose="02020603050405020304" pitchFamily="18" charset="0"/>
                <a:cs typeface="Times New Roman" panose="02020603050405020304" pitchFamily="18" charset="0"/>
              </a:rPr>
              <a:t> yang </a:t>
            </a:r>
            <a:r>
              <a:rPr lang="en-ID" sz="2000" b="0" i="0" dirty="0" err="1">
                <a:solidFill>
                  <a:srgbClr val="333333"/>
                </a:solidFill>
                <a:effectLst/>
                <a:latin typeface="Times New Roman" panose="02020603050405020304" pitchFamily="18" charset="0"/>
                <a:cs typeface="Times New Roman" panose="02020603050405020304" pitchFamily="18" charset="0"/>
              </a:rPr>
              <a:t>dilakukan</a:t>
            </a:r>
            <a:r>
              <a:rPr lang="en-ID" sz="2000" b="0" i="0" dirty="0">
                <a:solidFill>
                  <a:srgbClr val="333333"/>
                </a:solidFill>
                <a:effectLst/>
                <a:latin typeface="Times New Roman" panose="02020603050405020304" pitchFamily="18" charset="0"/>
                <a:cs typeface="Times New Roman" panose="02020603050405020304" pitchFamily="18" charset="0"/>
              </a:rPr>
              <a:t> oleh Amazon Go. </a:t>
            </a:r>
            <a:r>
              <a:rPr lang="en-ID" sz="2000" b="0" i="0" dirty="0" err="1">
                <a:solidFill>
                  <a:srgbClr val="333333"/>
                </a:solidFill>
                <a:effectLst/>
                <a:latin typeface="Times New Roman" panose="02020603050405020304" pitchFamily="18" charset="0"/>
                <a:cs typeface="Times New Roman" panose="02020603050405020304" pitchFamily="18" charset="0"/>
              </a:rPr>
              <a:t>Mereka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akan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mendeteksi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barang</a:t>
            </a:r>
            <a:r>
              <a:rPr lang="en-ID" sz="2000" b="0" i="0" dirty="0">
                <a:solidFill>
                  <a:srgbClr val="333333"/>
                </a:solidFill>
                <a:effectLst/>
                <a:latin typeface="Times New Roman" panose="02020603050405020304" pitchFamily="18" charset="0"/>
                <a:cs typeface="Times New Roman" panose="02020603050405020304" pitchFamily="18" charset="0"/>
              </a:rPr>
              <a:t> yang </a:t>
            </a:r>
            <a:r>
              <a:rPr lang="en-ID" sz="2000" b="0" i="0" dirty="0" err="1">
                <a:solidFill>
                  <a:srgbClr val="333333"/>
                </a:solidFill>
                <a:effectLst/>
                <a:latin typeface="Times New Roman" panose="02020603050405020304" pitchFamily="18" charset="0"/>
                <a:cs typeface="Times New Roman" panose="02020603050405020304" pitchFamily="18" charset="0"/>
              </a:rPr>
              <a:t>dibeli</a:t>
            </a:r>
            <a:r>
              <a:rPr lang="en-ID" sz="2000" b="0" i="0" dirty="0">
                <a:solidFill>
                  <a:srgbClr val="333333"/>
                </a:solidFill>
                <a:effectLst/>
                <a:latin typeface="Times New Roman" panose="02020603050405020304" pitchFamily="18" charset="0"/>
                <a:cs typeface="Times New Roman" panose="02020603050405020304" pitchFamily="18" charset="0"/>
              </a:rPr>
              <a:t> oleh </a:t>
            </a:r>
            <a:r>
              <a:rPr lang="en-ID" sz="2000" b="0" i="0" dirty="0" err="1">
                <a:solidFill>
                  <a:srgbClr val="333333"/>
                </a:solidFill>
                <a:effectLst/>
                <a:latin typeface="Times New Roman" panose="02020603050405020304" pitchFamily="18" charset="0"/>
                <a:cs typeface="Times New Roman" panose="02020603050405020304" pitchFamily="18" charset="0"/>
              </a:rPr>
              <a:t>pelanggan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menggunakan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kamera</a:t>
            </a:r>
            <a:r>
              <a:rPr lang="en-ID" sz="2000" b="0" i="0" dirty="0">
                <a:solidFill>
                  <a:srgbClr val="333333"/>
                </a:solidFill>
                <a:effectLst/>
                <a:latin typeface="Times New Roman" panose="02020603050405020304" pitchFamily="18" charset="0"/>
                <a:cs typeface="Times New Roman" panose="02020603050405020304" pitchFamily="18" charset="0"/>
              </a:rPr>
              <a:t> dan </a:t>
            </a:r>
            <a:r>
              <a:rPr lang="en-ID" sz="2000" b="0" i="0" dirty="0" err="1">
                <a:solidFill>
                  <a:srgbClr val="333333"/>
                </a:solidFill>
                <a:effectLst/>
                <a:latin typeface="Times New Roman" panose="02020603050405020304" pitchFamily="18" charset="0"/>
                <a:cs typeface="Times New Roman" panose="02020603050405020304" pitchFamily="18" charset="0"/>
              </a:rPr>
              <a:t>akan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otomatis</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memberikan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tagihan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melalui</a:t>
            </a:r>
            <a:r>
              <a:rPr lang="en-ID" sz="2000" b="0" i="0" dirty="0">
                <a:solidFill>
                  <a:srgbClr val="333333"/>
                </a:solidFill>
                <a:effectLst/>
                <a:latin typeface="Times New Roman" panose="02020603050405020304" pitchFamily="18" charset="0"/>
                <a:cs typeface="Times New Roman" panose="02020603050405020304" pitchFamily="18" charset="0"/>
              </a:rPr>
              <a:t> Amazon Prime.</a:t>
            </a:r>
            <a:br>
              <a:rPr lang="en-ID" sz="2000" b="0" i="0" dirty="0">
                <a:solidFill>
                  <a:srgbClr val="333333"/>
                </a:solidFill>
                <a:effectLst/>
                <a:latin typeface="Times New Roman" panose="02020603050405020304" pitchFamily="18" charset="0"/>
                <a:cs typeface="Times New Roman" panose="02020603050405020304" pitchFamily="18" charset="0"/>
              </a:rPr>
            </a:br>
            <a:br>
              <a:rPr lang="en-ID" sz="2000" b="0" i="0" dirty="0">
                <a:solidFill>
                  <a:srgbClr val="333333"/>
                </a:solidFill>
                <a:effectLst/>
                <a:latin typeface="Times New Roman" panose="02020603050405020304" pitchFamily="18" charset="0"/>
                <a:cs typeface="Times New Roman" panose="02020603050405020304" pitchFamily="18" charset="0"/>
              </a:rPr>
            </a:br>
            <a:r>
              <a:rPr lang="en-ID" sz="2000" b="1" i="0" dirty="0">
                <a:solidFill>
                  <a:srgbClr val="292929"/>
                </a:solidFill>
                <a:effectLst/>
                <a:latin typeface="Times New Roman" panose="02020603050405020304" pitchFamily="18" charset="0"/>
                <a:cs typeface="Times New Roman" panose="02020603050405020304" pitchFamily="18" charset="0"/>
              </a:rPr>
              <a:t>Speech Recognition</a:t>
            </a:r>
            <a:br>
              <a:rPr lang="en-ID" sz="2000" b="1" i="0" dirty="0">
                <a:solidFill>
                  <a:srgbClr val="292929"/>
                </a:solidFill>
                <a:effectLst/>
                <a:latin typeface="Times New Roman" panose="02020603050405020304" pitchFamily="18" charset="0"/>
                <a:cs typeface="Times New Roman" panose="02020603050405020304" pitchFamily="18" charset="0"/>
              </a:rPr>
            </a:br>
            <a:r>
              <a:rPr lang="en-ID" sz="2000" b="0" i="1" dirty="0">
                <a:solidFill>
                  <a:srgbClr val="292929"/>
                </a:solidFill>
                <a:effectLst/>
                <a:latin typeface="Times New Roman" panose="02020603050405020304" pitchFamily="18" charset="0"/>
                <a:cs typeface="Times New Roman" panose="02020603050405020304" pitchFamily="18" charset="0"/>
              </a:rPr>
              <a:t>Speech recognition</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merupakan</a:t>
            </a:r>
            <a:r>
              <a:rPr lang="en-ID" sz="2000" b="0" i="0" dirty="0">
                <a:solidFill>
                  <a:srgbClr val="292929"/>
                </a:solidFill>
                <a:effectLst/>
                <a:latin typeface="Times New Roman" panose="02020603050405020304" pitchFamily="18" charset="0"/>
                <a:cs typeface="Times New Roman" panose="02020603050405020304" pitchFamily="18" charset="0"/>
              </a:rPr>
              <a:t> salah </a:t>
            </a:r>
            <a:r>
              <a:rPr lang="en-ID" sz="2000" b="0" i="0" dirty="0" err="1">
                <a:solidFill>
                  <a:srgbClr val="292929"/>
                </a:solidFill>
                <a:effectLst/>
                <a:latin typeface="Times New Roman" panose="02020603050405020304" pitchFamily="18" charset="0"/>
                <a:cs typeface="Times New Roman" panose="02020603050405020304" pitchFamily="18" charset="0"/>
              </a:rPr>
              <a:t>satu</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dari</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bentuk</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1" dirty="0">
                <a:solidFill>
                  <a:srgbClr val="292929"/>
                </a:solidFill>
                <a:effectLst/>
                <a:latin typeface="Times New Roman" panose="02020603050405020304" pitchFamily="18" charset="0"/>
                <a:cs typeface="Times New Roman" panose="02020603050405020304" pitchFamily="18" charset="0"/>
              </a:rPr>
              <a:t>Artificial Intelligence</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atau</a:t>
            </a:r>
            <a:r>
              <a:rPr lang="en-ID" sz="2000" b="0" i="0" dirty="0">
                <a:solidFill>
                  <a:srgbClr val="292929"/>
                </a:solidFill>
                <a:effectLst/>
                <a:latin typeface="Times New Roman" panose="02020603050405020304" pitchFamily="18" charset="0"/>
                <a:cs typeface="Times New Roman" panose="02020603050405020304" pitchFamily="18" charset="0"/>
              </a:rPr>
              <a:t> AI. </a:t>
            </a:r>
            <a:r>
              <a:rPr lang="en-ID" sz="2000" b="0" i="1" dirty="0">
                <a:solidFill>
                  <a:srgbClr val="292929"/>
                </a:solidFill>
                <a:effectLst/>
                <a:latin typeface="Times New Roman" panose="02020603050405020304" pitchFamily="18" charset="0"/>
                <a:cs typeface="Times New Roman" panose="02020603050405020304" pitchFamily="18" charset="0"/>
              </a:rPr>
              <a:t>Speech recognition</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adalah</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sebuah</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kemampuan</a:t>
            </a:r>
            <a:r>
              <a:rPr lang="en-ID" sz="2000" b="0" i="0" dirty="0">
                <a:solidFill>
                  <a:srgbClr val="292929"/>
                </a:solidFill>
                <a:effectLst/>
                <a:latin typeface="Times New Roman" panose="02020603050405020304" pitchFamily="18" charset="0"/>
                <a:cs typeface="Times New Roman" panose="02020603050405020304" pitchFamily="18" charset="0"/>
              </a:rPr>
              <a:t> yang </a:t>
            </a:r>
            <a:r>
              <a:rPr lang="en-ID" sz="2000" b="0" i="0" dirty="0" err="1">
                <a:solidFill>
                  <a:srgbClr val="292929"/>
                </a:solidFill>
                <a:effectLst/>
                <a:latin typeface="Times New Roman" panose="02020603050405020304" pitchFamily="18" charset="0"/>
                <a:cs typeface="Times New Roman" panose="02020603050405020304" pitchFamily="18" charset="0"/>
              </a:rPr>
              <a:t>dimiliki</a:t>
            </a:r>
            <a:r>
              <a:rPr lang="en-ID" sz="2000" b="0" i="0" dirty="0">
                <a:solidFill>
                  <a:srgbClr val="292929"/>
                </a:solidFill>
                <a:effectLst/>
                <a:latin typeface="Times New Roman" panose="02020603050405020304" pitchFamily="18" charset="0"/>
                <a:cs typeface="Times New Roman" panose="02020603050405020304" pitchFamily="18" charset="0"/>
              </a:rPr>
              <a:t> oleh </a:t>
            </a:r>
            <a:r>
              <a:rPr lang="en-ID" sz="2000" b="0" i="0" dirty="0" err="1">
                <a:solidFill>
                  <a:srgbClr val="292929"/>
                </a:solidFill>
                <a:effectLst/>
                <a:latin typeface="Times New Roman" panose="02020603050405020304" pitchFamily="18" charset="0"/>
                <a:cs typeface="Times New Roman" panose="02020603050405020304" pitchFamily="18" charset="0"/>
              </a:rPr>
              <a:t>mesin</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atau</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aplikasi</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untuk</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mengindentifikasi</a:t>
            </a:r>
            <a:r>
              <a:rPr lang="en-ID" sz="2000" b="0" i="0" dirty="0">
                <a:solidFill>
                  <a:srgbClr val="292929"/>
                </a:solidFill>
                <a:effectLst/>
                <a:latin typeface="Times New Roman" panose="02020603050405020304" pitchFamily="18" charset="0"/>
                <a:cs typeface="Times New Roman" panose="02020603050405020304" pitchFamily="18" charset="0"/>
              </a:rPr>
              <a:t> kata dan </a:t>
            </a:r>
            <a:r>
              <a:rPr lang="en-ID" sz="2000" b="0" i="0" dirty="0" err="1">
                <a:solidFill>
                  <a:srgbClr val="292929"/>
                </a:solidFill>
                <a:effectLst/>
                <a:latin typeface="Times New Roman" panose="02020603050405020304" pitchFamily="18" charset="0"/>
                <a:cs typeface="Times New Roman" panose="02020603050405020304" pitchFamily="18" charset="0"/>
              </a:rPr>
              <a:t>frasa</a:t>
            </a:r>
            <a:r>
              <a:rPr lang="en-ID" sz="2000" b="0" i="0" dirty="0">
                <a:solidFill>
                  <a:srgbClr val="292929"/>
                </a:solidFill>
                <a:effectLst/>
                <a:latin typeface="Times New Roman" panose="02020603050405020304" pitchFamily="18" charset="0"/>
                <a:cs typeface="Times New Roman" panose="02020603050405020304" pitchFamily="18" charset="0"/>
              </a:rPr>
              <a:t> yang </a:t>
            </a:r>
            <a:r>
              <a:rPr lang="en-ID" sz="2000" b="0" i="0" dirty="0" err="1">
                <a:solidFill>
                  <a:srgbClr val="292929"/>
                </a:solidFill>
                <a:effectLst/>
                <a:latin typeface="Times New Roman" panose="02020603050405020304" pitchFamily="18" charset="0"/>
                <a:cs typeface="Times New Roman" panose="02020603050405020304" pitchFamily="18" charset="0"/>
              </a:rPr>
              <a:t>terdapat</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dalam</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bahasa</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lisan</a:t>
            </a:r>
            <a:r>
              <a:rPr lang="en-ID" sz="2000" b="0" i="0" dirty="0">
                <a:solidFill>
                  <a:srgbClr val="292929"/>
                </a:solidFill>
                <a:effectLst/>
                <a:latin typeface="Times New Roman" panose="02020603050405020304" pitchFamily="18" charset="0"/>
                <a:cs typeface="Times New Roman" panose="02020603050405020304" pitchFamily="18" charset="0"/>
              </a:rPr>
              <a:t>. Kata dan </a:t>
            </a:r>
            <a:r>
              <a:rPr lang="en-ID" sz="2000" b="0" i="0" dirty="0" err="1">
                <a:solidFill>
                  <a:srgbClr val="292929"/>
                </a:solidFill>
                <a:effectLst/>
                <a:latin typeface="Times New Roman" panose="02020603050405020304" pitchFamily="18" charset="0"/>
                <a:cs typeface="Times New Roman" panose="02020603050405020304" pitchFamily="18" charset="0"/>
              </a:rPr>
              <a:t>frasa</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tersebut</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akan</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diolah</a:t>
            </a:r>
            <a:r>
              <a:rPr lang="en-ID" sz="2000" b="0" i="0" dirty="0">
                <a:solidFill>
                  <a:srgbClr val="292929"/>
                </a:solidFill>
                <a:effectLst/>
                <a:latin typeface="Times New Roman" panose="02020603050405020304" pitchFamily="18" charset="0"/>
                <a:cs typeface="Times New Roman" panose="02020603050405020304" pitchFamily="18" charset="0"/>
              </a:rPr>
              <a:t> dan </a:t>
            </a:r>
            <a:r>
              <a:rPr lang="en-ID" sz="2000" b="0" i="0" dirty="0" err="1">
                <a:solidFill>
                  <a:srgbClr val="292929"/>
                </a:solidFill>
                <a:effectLst/>
                <a:latin typeface="Times New Roman" panose="02020603050405020304" pitchFamily="18" charset="0"/>
                <a:cs typeface="Times New Roman" panose="02020603050405020304" pitchFamily="18" charset="0"/>
              </a:rPr>
              <a:t>dirubah</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menjadi</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sebuah</a:t>
            </a:r>
            <a:r>
              <a:rPr lang="en-ID" sz="2000" b="0" i="0" dirty="0">
                <a:solidFill>
                  <a:srgbClr val="292929"/>
                </a:solidFill>
                <a:effectLst/>
                <a:latin typeface="Times New Roman" panose="02020603050405020304" pitchFamily="18" charset="0"/>
                <a:cs typeface="Times New Roman" panose="02020603050405020304" pitchFamily="18" charset="0"/>
              </a:rPr>
              <a:t> format yang </a:t>
            </a:r>
            <a:r>
              <a:rPr lang="en-ID" sz="2000" b="0" i="0" dirty="0" err="1">
                <a:solidFill>
                  <a:srgbClr val="292929"/>
                </a:solidFill>
                <a:effectLst/>
                <a:latin typeface="Times New Roman" panose="02020603050405020304" pitchFamily="18" charset="0"/>
                <a:cs typeface="Times New Roman" panose="02020603050405020304" pitchFamily="18" charset="0"/>
              </a:rPr>
              <a:t>dapat</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dibaca</a:t>
            </a:r>
            <a:r>
              <a:rPr lang="en-ID" sz="2000" b="0" i="0" dirty="0">
                <a:solidFill>
                  <a:srgbClr val="292929"/>
                </a:solidFill>
                <a:effectLst/>
                <a:latin typeface="Times New Roman" panose="02020603050405020304" pitchFamily="18" charset="0"/>
                <a:cs typeface="Times New Roman" panose="02020603050405020304" pitchFamily="18" charset="0"/>
              </a:rPr>
              <a:t> oleh </a:t>
            </a:r>
            <a:r>
              <a:rPr lang="en-ID" sz="2000" b="0" i="0" dirty="0" err="1">
                <a:solidFill>
                  <a:srgbClr val="292929"/>
                </a:solidFill>
                <a:effectLst/>
                <a:latin typeface="Times New Roman" panose="02020603050405020304" pitchFamily="18" charset="0"/>
                <a:cs typeface="Times New Roman" panose="02020603050405020304" pitchFamily="18" charset="0"/>
              </a:rPr>
              <a:t>mesin</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atau</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aplikasi</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tersebut</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Setelah</a:t>
            </a:r>
            <a:r>
              <a:rPr lang="en-ID" sz="2000" b="0" i="0" dirty="0">
                <a:solidFill>
                  <a:srgbClr val="292929"/>
                </a:solidFill>
                <a:effectLst/>
                <a:latin typeface="Times New Roman" panose="02020603050405020304" pitchFamily="18" charset="0"/>
                <a:cs typeface="Times New Roman" panose="02020603050405020304" pitchFamily="18" charset="0"/>
              </a:rPr>
              <a:t> kata dan </a:t>
            </a:r>
            <a:r>
              <a:rPr lang="en-ID" sz="2000" b="0" i="0" dirty="0" err="1">
                <a:solidFill>
                  <a:srgbClr val="292929"/>
                </a:solidFill>
                <a:effectLst/>
                <a:latin typeface="Times New Roman" panose="02020603050405020304" pitchFamily="18" charset="0"/>
                <a:cs typeface="Times New Roman" panose="02020603050405020304" pitchFamily="18" charset="0"/>
              </a:rPr>
              <a:t>frasa</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telah</a:t>
            </a:r>
            <a:r>
              <a:rPr lang="en-ID" sz="2000" b="0" i="0" dirty="0">
                <a:solidFill>
                  <a:srgbClr val="292929"/>
                </a:solidFill>
                <a:effectLst/>
                <a:latin typeface="Times New Roman" panose="02020603050405020304" pitchFamily="18" charset="0"/>
                <a:cs typeface="Times New Roman" panose="02020603050405020304" pitchFamily="18" charset="0"/>
              </a:rPr>
              <a:t> di </a:t>
            </a:r>
            <a:r>
              <a:rPr lang="en-ID" sz="2000" b="0" i="0" dirty="0" err="1">
                <a:solidFill>
                  <a:srgbClr val="292929"/>
                </a:solidFill>
                <a:effectLst/>
                <a:latin typeface="Times New Roman" panose="02020603050405020304" pitchFamily="18" charset="0"/>
                <a:cs typeface="Times New Roman" panose="02020603050405020304" pitchFamily="18" charset="0"/>
              </a:rPr>
              <a:t>olah</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menjadi</a:t>
            </a:r>
            <a:r>
              <a:rPr lang="en-ID" sz="2000" b="0" i="0" dirty="0">
                <a:solidFill>
                  <a:srgbClr val="292929"/>
                </a:solidFill>
                <a:effectLst/>
                <a:latin typeface="Times New Roman" panose="02020603050405020304" pitchFamily="18" charset="0"/>
                <a:cs typeface="Times New Roman" panose="02020603050405020304" pitchFamily="18" charset="0"/>
              </a:rPr>
              <a:t> format yang </a:t>
            </a:r>
            <a:r>
              <a:rPr lang="en-ID" sz="2000" b="0" i="0" dirty="0" err="1">
                <a:solidFill>
                  <a:srgbClr val="292929"/>
                </a:solidFill>
                <a:effectLst/>
                <a:latin typeface="Times New Roman" panose="02020603050405020304" pitchFamily="18" charset="0"/>
                <a:cs typeface="Times New Roman" panose="02020603050405020304" pitchFamily="18" charset="0"/>
              </a:rPr>
              <a:t>dapat</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dibaca</a:t>
            </a:r>
            <a:r>
              <a:rPr lang="en-ID" sz="2000" b="0" i="0" dirty="0">
                <a:solidFill>
                  <a:srgbClr val="292929"/>
                </a:solidFill>
                <a:effectLst/>
                <a:latin typeface="Times New Roman" panose="02020603050405020304" pitchFamily="18" charset="0"/>
                <a:cs typeface="Times New Roman" panose="02020603050405020304" pitchFamily="18" charset="0"/>
              </a:rPr>
              <a:t> oleh </a:t>
            </a:r>
            <a:r>
              <a:rPr lang="en-ID" sz="2000" b="0" i="0" dirty="0" err="1">
                <a:solidFill>
                  <a:srgbClr val="292929"/>
                </a:solidFill>
                <a:effectLst/>
                <a:latin typeface="Times New Roman" panose="02020603050405020304" pitchFamily="18" charset="0"/>
                <a:cs typeface="Times New Roman" panose="02020603050405020304" pitchFamily="18" charset="0"/>
              </a:rPr>
              <a:t>mesin</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atau</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aplikasi</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tersebut</a:t>
            </a:r>
            <a:r>
              <a:rPr lang="en-ID" sz="2000" b="0" i="0" dirty="0">
                <a:solidFill>
                  <a:srgbClr val="292929"/>
                </a:solidFill>
                <a:effectLst/>
                <a:latin typeface="Times New Roman" panose="02020603050405020304" pitchFamily="18" charset="0"/>
                <a:cs typeface="Times New Roman" panose="02020603050405020304" pitchFamily="18" charset="0"/>
              </a:rPr>
              <a:t>, s</a:t>
            </a:r>
            <a:r>
              <a:rPr lang="en-ID" sz="2000" b="0" i="1" dirty="0">
                <a:solidFill>
                  <a:srgbClr val="292929"/>
                </a:solidFill>
                <a:effectLst/>
                <a:latin typeface="Times New Roman" panose="02020603050405020304" pitchFamily="18" charset="0"/>
                <a:cs typeface="Times New Roman" panose="02020603050405020304" pitchFamily="18" charset="0"/>
              </a:rPr>
              <a:t>peech recognition </a:t>
            </a:r>
            <a:r>
              <a:rPr lang="en-ID" sz="2000" b="0" i="0" dirty="0" err="1">
                <a:solidFill>
                  <a:srgbClr val="292929"/>
                </a:solidFill>
                <a:effectLst/>
                <a:latin typeface="Times New Roman" panose="02020603050405020304" pitchFamily="18" charset="0"/>
                <a:cs typeface="Times New Roman" panose="02020603050405020304" pitchFamily="18" charset="0"/>
              </a:rPr>
              <a:t>akan</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menganalisa</a:t>
            </a:r>
            <a:br>
              <a:rPr lang="en-ID" sz="2000" b="1" i="0" dirty="0">
                <a:solidFill>
                  <a:srgbClr val="292929"/>
                </a:solidFill>
                <a:effectLst/>
                <a:latin typeface="Times New Roman" panose="02020603050405020304" pitchFamily="18" charset="0"/>
                <a:cs typeface="Times New Roman" panose="02020603050405020304" pitchFamily="18" charset="0"/>
              </a:rPr>
            </a:br>
            <a:br>
              <a:rPr lang="en-ID" sz="2000" b="0" i="0" dirty="0">
                <a:solidFill>
                  <a:srgbClr val="333333"/>
                </a:solidFill>
                <a:effectLst/>
                <a:latin typeface="Times New Roman" panose="02020603050405020304" pitchFamily="18" charset="0"/>
                <a:cs typeface="Times New Roman" panose="02020603050405020304" pitchFamily="18" charset="0"/>
              </a:rPr>
            </a:br>
            <a:endParaRPr lang="en-ID"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5524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0F8F-B1C9-0797-5970-B0D44F2D85F4}"/>
              </a:ext>
            </a:extLst>
          </p:cNvPr>
          <p:cNvSpPr>
            <a:spLocks noGrp="1"/>
          </p:cNvSpPr>
          <p:nvPr>
            <p:ph type="title"/>
          </p:nvPr>
        </p:nvSpPr>
        <p:spPr>
          <a:xfrm>
            <a:off x="677333" y="493486"/>
            <a:ext cx="10992153" cy="5907314"/>
          </a:xfrm>
        </p:spPr>
        <p:txBody>
          <a:bodyPr>
            <a:normAutofit/>
          </a:bodyPr>
          <a:lstStyle/>
          <a:p>
            <a:pPr algn="ctr">
              <a:lnSpc>
                <a:spcPct val="107000"/>
              </a:lnSpc>
              <a:spcBef>
                <a:spcPts val="1200"/>
              </a:spcBef>
            </a:pPr>
            <a:br>
              <a:rPr lang="en-US" sz="24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4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4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Artificial Intelligence (AI)</a:t>
            </a:r>
            <a:br>
              <a:rPr lang="en-US" sz="24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2400" b="1" kern="0" dirty="0">
                <a:solidFill>
                  <a:srgbClr val="555555"/>
                </a:solidFill>
                <a:latin typeface="Times New Roman" panose="02020603050405020304" pitchFamily="18" charset="0"/>
                <a:ea typeface="Times New Roman" panose="02020603050405020304" pitchFamily="18" charset="0"/>
                <a:cs typeface="Times New Roman" panose="02020603050405020304" pitchFamily="18" charset="0"/>
              </a:rPr>
              <a:t>M</a:t>
            </a:r>
            <a:r>
              <a:rPr lang="en-ID" sz="2400" b="1" dirty="0">
                <a:solidFill>
                  <a:srgbClr val="555555"/>
                </a:solidFill>
                <a:effectLst/>
                <a:latin typeface="Times New Roman" panose="02020603050405020304" pitchFamily="18" charset="0"/>
                <a:cs typeface="Times New Roman" panose="02020603050405020304" pitchFamily="18" charset="0"/>
              </a:rPr>
              <a:t>achine learning </a:t>
            </a:r>
            <a:br>
              <a:rPr lang="en-ID" sz="2400" b="1" dirty="0">
                <a:solidFill>
                  <a:srgbClr val="555555"/>
                </a:solidFill>
                <a:effectLst/>
                <a:latin typeface="Times New Roman" panose="02020603050405020304" pitchFamily="18" charset="0"/>
                <a:cs typeface="Times New Roman" panose="02020603050405020304" pitchFamily="18" charset="0"/>
              </a:rPr>
            </a:br>
            <a:r>
              <a:rPr lang="en-ID" sz="2400" b="1" dirty="0">
                <a:solidFill>
                  <a:srgbClr val="555555"/>
                </a:solidFill>
                <a:effectLst/>
                <a:latin typeface="Times New Roman" panose="02020603050405020304" pitchFamily="18" charset="0"/>
                <a:cs typeface="Times New Roman" panose="02020603050405020304" pitchFamily="18" charset="0"/>
              </a:rPr>
              <a:t>* Natural language processing</a:t>
            </a:r>
            <a:r>
              <a:rPr lang="en-ID" sz="2400" b="1" dirty="0">
                <a:solidFill>
                  <a:srgbClr val="555555"/>
                </a:solidFill>
                <a:latin typeface="Times New Roman" panose="02020603050405020304" pitchFamily="18" charset="0"/>
                <a:cs typeface="Times New Roman" panose="02020603050405020304" pitchFamily="18" charset="0"/>
              </a:rPr>
              <a:t> </a:t>
            </a:r>
            <a:br>
              <a:rPr lang="en-ID" sz="2400" b="1" dirty="0">
                <a:solidFill>
                  <a:srgbClr val="555555"/>
                </a:solidFill>
                <a:latin typeface="Times New Roman" panose="02020603050405020304" pitchFamily="18" charset="0"/>
                <a:cs typeface="Times New Roman" panose="02020603050405020304" pitchFamily="18" charset="0"/>
              </a:rPr>
            </a:br>
            <a:r>
              <a:rPr lang="en-ID" sz="2400" b="1" dirty="0">
                <a:solidFill>
                  <a:srgbClr val="555555"/>
                </a:solidFill>
                <a:latin typeface="Times New Roman" panose="02020603050405020304" pitchFamily="18" charset="0"/>
                <a:cs typeface="Times New Roman" panose="02020603050405020304" pitchFamily="18" charset="0"/>
              </a:rPr>
              <a:t>* E</a:t>
            </a:r>
            <a:r>
              <a:rPr lang="en-ID" sz="2400" b="1" dirty="0">
                <a:solidFill>
                  <a:srgbClr val="555555"/>
                </a:solidFill>
                <a:effectLst/>
                <a:latin typeface="Times New Roman" panose="02020603050405020304" pitchFamily="18" charset="0"/>
                <a:cs typeface="Times New Roman" panose="02020603050405020304" pitchFamily="18" charset="0"/>
              </a:rPr>
              <a:t>xpert system</a:t>
            </a:r>
            <a:br>
              <a:rPr lang="en-ID" sz="2400" b="1" dirty="0">
                <a:solidFill>
                  <a:srgbClr val="555555"/>
                </a:solidFill>
                <a:latin typeface="Times New Roman" panose="02020603050405020304" pitchFamily="18" charset="0"/>
                <a:cs typeface="Times New Roman" panose="02020603050405020304" pitchFamily="18" charset="0"/>
              </a:rPr>
            </a:br>
            <a:r>
              <a:rPr lang="en-ID" sz="2400" b="1" dirty="0">
                <a:solidFill>
                  <a:srgbClr val="555555"/>
                </a:solidFill>
                <a:latin typeface="Times New Roman" panose="02020603050405020304" pitchFamily="18" charset="0"/>
                <a:cs typeface="Times New Roman" panose="02020603050405020304" pitchFamily="18" charset="0"/>
              </a:rPr>
              <a:t>* Computer V</a:t>
            </a:r>
            <a:r>
              <a:rPr lang="en-ID" sz="2400" b="1" dirty="0">
                <a:solidFill>
                  <a:srgbClr val="555555"/>
                </a:solidFill>
                <a:effectLst/>
                <a:latin typeface="Times New Roman" panose="02020603050405020304" pitchFamily="18" charset="0"/>
                <a:cs typeface="Times New Roman" panose="02020603050405020304" pitchFamily="18" charset="0"/>
              </a:rPr>
              <a:t>ision</a:t>
            </a:r>
            <a:r>
              <a:rPr lang="en-ID" sz="2400" b="1" dirty="0">
                <a:solidFill>
                  <a:srgbClr val="555555"/>
                </a:solidFill>
                <a:latin typeface="Times New Roman" panose="02020603050405020304" pitchFamily="18" charset="0"/>
                <a:cs typeface="Times New Roman" panose="02020603050405020304" pitchFamily="18" charset="0"/>
              </a:rPr>
              <a:t> </a:t>
            </a:r>
            <a:br>
              <a:rPr lang="en-ID" sz="2400" b="1" dirty="0">
                <a:solidFill>
                  <a:srgbClr val="555555"/>
                </a:solidFill>
                <a:latin typeface="Times New Roman" panose="02020603050405020304" pitchFamily="18" charset="0"/>
                <a:cs typeface="Times New Roman" panose="02020603050405020304" pitchFamily="18" charset="0"/>
              </a:rPr>
            </a:br>
            <a:r>
              <a:rPr lang="en-ID" sz="2400" b="1" dirty="0">
                <a:solidFill>
                  <a:srgbClr val="555555"/>
                </a:solidFill>
                <a:latin typeface="Times New Roman" panose="02020603050405020304" pitchFamily="18" charset="0"/>
                <a:cs typeface="Times New Roman" panose="02020603050405020304" pitchFamily="18" charset="0"/>
              </a:rPr>
              <a:t>* S</a:t>
            </a:r>
            <a:r>
              <a:rPr lang="en-ID" sz="2400" b="1" dirty="0">
                <a:solidFill>
                  <a:srgbClr val="555555"/>
                </a:solidFill>
                <a:effectLst/>
                <a:latin typeface="Times New Roman" panose="02020603050405020304" pitchFamily="18" charset="0"/>
                <a:cs typeface="Times New Roman" panose="02020603050405020304" pitchFamily="18" charset="0"/>
              </a:rPr>
              <a:t>peech Recognition</a:t>
            </a:r>
            <a:br>
              <a:rPr lang="en-ID" sz="2400" b="1" dirty="0">
                <a:solidFill>
                  <a:srgbClr val="555555"/>
                </a:solidFill>
                <a:latin typeface="Times New Roman" panose="02020603050405020304" pitchFamily="18" charset="0"/>
                <a:cs typeface="Times New Roman" panose="02020603050405020304" pitchFamily="18" charset="0"/>
              </a:rPr>
            </a:br>
            <a:r>
              <a:rPr lang="en-ID" sz="2400" b="1" dirty="0">
                <a:solidFill>
                  <a:srgbClr val="555555"/>
                </a:solidFill>
                <a:latin typeface="Times New Roman" panose="02020603050405020304" pitchFamily="18" charset="0"/>
                <a:cs typeface="Times New Roman" panose="02020603050405020304" pitchFamily="18" charset="0"/>
              </a:rPr>
              <a:t>* R</a:t>
            </a:r>
            <a:r>
              <a:rPr lang="en-ID" sz="2400" b="1" dirty="0">
                <a:solidFill>
                  <a:srgbClr val="555555"/>
                </a:solidFill>
                <a:effectLst/>
                <a:latin typeface="Times New Roman" panose="02020603050405020304" pitchFamily="18" charset="0"/>
                <a:cs typeface="Times New Roman" panose="02020603050405020304" pitchFamily="18" charset="0"/>
              </a:rPr>
              <a:t>obotics</a:t>
            </a:r>
            <a:br>
              <a:rPr lang="en-ID" sz="24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D"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D" sz="2400" dirty="0">
              <a:solidFill>
                <a:schemeClr val="tx1"/>
              </a:solidFill>
            </a:endParaRPr>
          </a:p>
        </p:txBody>
      </p:sp>
    </p:spTree>
    <p:extLst>
      <p:ext uri="{BB962C8B-B14F-4D97-AF65-F5344CB8AC3E}">
        <p14:creationId xmlns:p14="http://schemas.microsoft.com/office/powerpoint/2010/main" val="2757184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0F8F-B1C9-0797-5970-B0D44F2D85F4}"/>
              </a:ext>
            </a:extLst>
          </p:cNvPr>
          <p:cNvSpPr>
            <a:spLocks noGrp="1"/>
          </p:cNvSpPr>
          <p:nvPr>
            <p:ph type="title"/>
          </p:nvPr>
        </p:nvSpPr>
        <p:spPr>
          <a:xfrm>
            <a:off x="677333" y="304800"/>
            <a:ext cx="10992153" cy="6096000"/>
          </a:xfrm>
        </p:spPr>
        <p:txBody>
          <a:bodyPr>
            <a:noAutofit/>
          </a:bodyPr>
          <a:lstStyle/>
          <a:p>
            <a:r>
              <a:rPr lang="en-ID" sz="2000" b="0" i="0" dirty="0" err="1">
                <a:solidFill>
                  <a:srgbClr val="292929"/>
                </a:solidFill>
                <a:effectLst/>
                <a:latin typeface="Times New Roman" panose="02020603050405020304" pitchFamily="18" charset="0"/>
                <a:cs typeface="Times New Roman" panose="02020603050405020304" pitchFamily="18" charset="0"/>
              </a:rPr>
              <a:t>perintah</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apa</a:t>
            </a:r>
            <a:r>
              <a:rPr lang="en-ID" sz="2000" b="0" i="0" dirty="0">
                <a:solidFill>
                  <a:srgbClr val="292929"/>
                </a:solidFill>
                <a:effectLst/>
                <a:latin typeface="Times New Roman" panose="02020603050405020304" pitchFamily="18" charset="0"/>
                <a:cs typeface="Times New Roman" panose="02020603050405020304" pitchFamily="18" charset="0"/>
              </a:rPr>
              <a:t> yang </a:t>
            </a:r>
            <a:r>
              <a:rPr lang="en-ID" sz="2000" b="0" i="0" dirty="0" err="1">
                <a:solidFill>
                  <a:srgbClr val="292929"/>
                </a:solidFill>
                <a:effectLst/>
                <a:latin typeface="Times New Roman" panose="02020603050405020304" pitchFamily="18" charset="0"/>
                <a:cs typeface="Times New Roman" panose="02020603050405020304" pitchFamily="18" charset="0"/>
              </a:rPr>
              <a:t>masuk</a:t>
            </a:r>
            <a:r>
              <a:rPr lang="en-ID" sz="2000" b="0" i="0" dirty="0">
                <a:solidFill>
                  <a:srgbClr val="292929"/>
                </a:solidFill>
                <a:effectLst/>
                <a:latin typeface="Times New Roman" panose="02020603050405020304" pitchFamily="18" charset="0"/>
                <a:cs typeface="Times New Roman" panose="02020603050405020304" pitchFamily="18" charset="0"/>
              </a:rPr>
              <a:t> dan </a:t>
            </a:r>
            <a:r>
              <a:rPr lang="en-ID" sz="2000" b="0" i="0" dirty="0" err="1">
                <a:solidFill>
                  <a:srgbClr val="292929"/>
                </a:solidFill>
                <a:effectLst/>
                <a:latin typeface="Times New Roman" panose="02020603050405020304" pitchFamily="18" charset="0"/>
                <a:cs typeface="Times New Roman" panose="02020603050405020304" pitchFamily="18" charset="0"/>
              </a:rPr>
              <a:t>pekerjaan</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atau</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respon</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apa</a:t>
            </a:r>
            <a:r>
              <a:rPr lang="en-ID" sz="2000" b="0" i="0" dirty="0">
                <a:solidFill>
                  <a:srgbClr val="292929"/>
                </a:solidFill>
                <a:effectLst/>
                <a:latin typeface="Times New Roman" panose="02020603050405020304" pitchFamily="18" charset="0"/>
                <a:cs typeface="Times New Roman" panose="02020603050405020304" pitchFamily="18" charset="0"/>
              </a:rPr>
              <a:t> yang </a:t>
            </a:r>
            <a:r>
              <a:rPr lang="en-ID" sz="2000" b="0" i="0" dirty="0" err="1">
                <a:solidFill>
                  <a:srgbClr val="292929"/>
                </a:solidFill>
                <a:effectLst/>
                <a:latin typeface="Times New Roman" panose="02020603050405020304" pitchFamily="18" charset="0"/>
                <a:cs typeface="Times New Roman" panose="02020603050405020304" pitchFamily="18" charset="0"/>
              </a:rPr>
              <a:t>harus</a:t>
            </a:r>
            <a:r>
              <a:rPr lang="en-ID" sz="2000" b="0" i="0" dirty="0">
                <a:solidFill>
                  <a:srgbClr val="292929"/>
                </a:solidFill>
                <a:effectLst/>
                <a:latin typeface="Times New Roman" panose="02020603050405020304" pitchFamily="18" charset="0"/>
                <a:cs typeface="Times New Roman" panose="02020603050405020304" pitchFamily="18" charset="0"/>
              </a:rPr>
              <a:t> di </a:t>
            </a:r>
            <a:r>
              <a:rPr lang="en-ID" sz="2000" b="0" i="0" dirty="0" err="1">
                <a:solidFill>
                  <a:srgbClr val="292929"/>
                </a:solidFill>
                <a:effectLst/>
                <a:latin typeface="Times New Roman" panose="02020603050405020304" pitchFamily="18" charset="0"/>
                <a:cs typeface="Times New Roman" panose="02020603050405020304" pitchFamily="18" charset="0"/>
              </a:rPr>
              <a:t>keluarkan</a:t>
            </a:r>
            <a:r>
              <a:rPr lang="en-ID" sz="2000" b="0" i="0" dirty="0">
                <a:solidFill>
                  <a:srgbClr val="292929"/>
                </a:solidFill>
                <a:effectLst/>
                <a:latin typeface="Times New Roman" panose="02020603050405020304" pitchFamily="18" charset="0"/>
                <a:cs typeface="Times New Roman" panose="02020603050405020304" pitchFamily="18" charset="0"/>
              </a:rPr>
              <a:t> oleh </a:t>
            </a:r>
            <a:r>
              <a:rPr lang="en-ID" sz="2000" b="0" i="0" dirty="0" err="1">
                <a:solidFill>
                  <a:srgbClr val="292929"/>
                </a:solidFill>
                <a:effectLst/>
                <a:latin typeface="Times New Roman" panose="02020603050405020304" pitchFamily="18" charset="0"/>
                <a:cs typeface="Times New Roman" panose="02020603050405020304" pitchFamily="18" charset="0"/>
              </a:rPr>
              <a:t>mesin</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atau</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aplikasi</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tersebut</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Dalam</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praktiknya</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1" dirty="0">
                <a:solidFill>
                  <a:srgbClr val="292929"/>
                </a:solidFill>
                <a:effectLst/>
                <a:latin typeface="Times New Roman" panose="02020603050405020304" pitchFamily="18" charset="0"/>
                <a:cs typeface="Times New Roman" panose="02020603050405020304" pitchFamily="18" charset="0"/>
              </a:rPr>
              <a:t>speech recognition</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akan</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membutuhkan</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sampel</a:t>
            </a:r>
            <a:r>
              <a:rPr lang="en-ID" sz="2000" b="0" i="0" dirty="0">
                <a:solidFill>
                  <a:srgbClr val="292929"/>
                </a:solidFill>
                <a:effectLst/>
                <a:latin typeface="Times New Roman" panose="02020603050405020304" pitchFamily="18" charset="0"/>
                <a:cs typeface="Times New Roman" panose="02020603050405020304" pitchFamily="18" charset="0"/>
              </a:rPr>
              <a:t> kata </a:t>
            </a:r>
            <a:r>
              <a:rPr lang="en-ID" sz="2000" b="0" i="0" dirty="0" err="1">
                <a:solidFill>
                  <a:srgbClr val="292929"/>
                </a:solidFill>
                <a:effectLst/>
                <a:latin typeface="Times New Roman" panose="02020603050405020304" pitchFamily="18" charset="0"/>
                <a:cs typeface="Times New Roman" panose="02020603050405020304" pitchFamily="18" charset="0"/>
              </a:rPr>
              <a:t>atau</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frasa</a:t>
            </a:r>
            <a:r>
              <a:rPr lang="en-ID" sz="2000" b="0" i="0" dirty="0">
                <a:solidFill>
                  <a:srgbClr val="292929"/>
                </a:solidFill>
                <a:effectLst/>
                <a:latin typeface="Times New Roman" panose="02020603050405020304" pitchFamily="18" charset="0"/>
                <a:cs typeface="Times New Roman" panose="02020603050405020304" pitchFamily="18" charset="0"/>
              </a:rPr>
              <a:t> yang di </a:t>
            </a:r>
            <a:r>
              <a:rPr lang="en-ID" sz="2000" b="0" i="0" dirty="0" err="1">
                <a:solidFill>
                  <a:srgbClr val="292929"/>
                </a:solidFill>
                <a:effectLst/>
                <a:latin typeface="Times New Roman" panose="02020603050405020304" pitchFamily="18" charset="0"/>
                <a:cs typeface="Times New Roman" panose="02020603050405020304" pitchFamily="18" charset="0"/>
              </a:rPr>
              <a:t>dapat</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dari</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ucapan</a:t>
            </a:r>
            <a:r>
              <a:rPr lang="en-ID" sz="2000" b="0" i="0" dirty="0">
                <a:solidFill>
                  <a:srgbClr val="292929"/>
                </a:solidFill>
                <a:effectLst/>
                <a:latin typeface="Times New Roman" panose="02020603050405020304" pitchFamily="18" charset="0"/>
                <a:cs typeface="Times New Roman" panose="02020603050405020304" pitchFamily="18" charset="0"/>
              </a:rPr>
              <a:t> para </a:t>
            </a:r>
            <a:r>
              <a:rPr lang="en-ID" sz="2000" b="0" i="0" dirty="0" err="1">
                <a:solidFill>
                  <a:srgbClr val="292929"/>
                </a:solidFill>
                <a:effectLst/>
                <a:latin typeface="Times New Roman" panose="02020603050405020304" pitchFamily="18" charset="0"/>
                <a:cs typeface="Times New Roman" panose="02020603050405020304" pitchFamily="18" charset="0"/>
              </a:rPr>
              <a:t>pengguna</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Sampel</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dari</a:t>
            </a:r>
            <a:r>
              <a:rPr lang="en-ID" sz="2000" b="0" i="0" dirty="0">
                <a:solidFill>
                  <a:srgbClr val="292929"/>
                </a:solidFill>
                <a:effectLst/>
                <a:latin typeface="Times New Roman" panose="02020603050405020304" pitchFamily="18" charset="0"/>
                <a:cs typeface="Times New Roman" panose="02020603050405020304" pitchFamily="18" charset="0"/>
              </a:rPr>
              <a:t> kata dan </a:t>
            </a:r>
            <a:r>
              <a:rPr lang="en-ID" sz="2000" b="0" i="0" dirty="0" err="1">
                <a:solidFill>
                  <a:srgbClr val="292929"/>
                </a:solidFill>
                <a:effectLst/>
                <a:latin typeface="Times New Roman" panose="02020603050405020304" pitchFamily="18" charset="0"/>
                <a:cs typeface="Times New Roman" panose="02020603050405020304" pitchFamily="18" charset="0"/>
              </a:rPr>
              <a:t>frasa</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tersebut</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akan</a:t>
            </a:r>
            <a:r>
              <a:rPr lang="en-ID" sz="2000" b="0" i="0" dirty="0">
                <a:solidFill>
                  <a:srgbClr val="292929"/>
                </a:solidFill>
                <a:effectLst/>
                <a:latin typeface="Times New Roman" panose="02020603050405020304" pitchFamily="18" charset="0"/>
                <a:cs typeface="Times New Roman" panose="02020603050405020304" pitchFamily="18" charset="0"/>
              </a:rPr>
              <a:t> di </a:t>
            </a:r>
            <a:r>
              <a:rPr lang="en-ID" sz="2000" b="0" i="0" dirty="0" err="1">
                <a:solidFill>
                  <a:srgbClr val="292929"/>
                </a:solidFill>
                <a:effectLst/>
                <a:latin typeface="Times New Roman" panose="02020603050405020304" pitchFamily="18" charset="0"/>
                <a:cs typeface="Times New Roman" panose="02020603050405020304" pitchFamily="18" charset="0"/>
              </a:rPr>
              <a:t>rubah</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ke</a:t>
            </a:r>
            <a:r>
              <a:rPr lang="en-ID" sz="2000" b="0" i="0" dirty="0">
                <a:solidFill>
                  <a:srgbClr val="292929"/>
                </a:solidFill>
                <a:effectLst/>
                <a:latin typeface="Times New Roman" panose="02020603050405020304" pitchFamily="18" charset="0"/>
                <a:cs typeface="Times New Roman" panose="02020603050405020304" pitchFamily="18" charset="0"/>
              </a:rPr>
              <a:t> format </a:t>
            </a:r>
            <a:r>
              <a:rPr lang="en-ID" sz="2000" b="0" i="0" dirty="0" err="1">
                <a:solidFill>
                  <a:srgbClr val="292929"/>
                </a:solidFill>
                <a:effectLst/>
                <a:latin typeface="Times New Roman" panose="02020603050405020304" pitchFamily="18" charset="0"/>
                <a:cs typeface="Times New Roman" panose="02020603050405020304" pitchFamily="18" charset="0"/>
              </a:rPr>
              <a:t>khusus</a:t>
            </a:r>
            <a:r>
              <a:rPr lang="en-ID" sz="2000" b="0" i="0" dirty="0">
                <a:solidFill>
                  <a:srgbClr val="292929"/>
                </a:solidFill>
                <a:effectLst/>
                <a:latin typeface="Times New Roman" panose="02020603050405020304" pitchFamily="18" charset="0"/>
                <a:cs typeface="Times New Roman" panose="02020603050405020304" pitchFamily="18" charset="0"/>
              </a:rPr>
              <a:t> dan </a:t>
            </a:r>
            <a:r>
              <a:rPr lang="en-ID" sz="2000" b="0" i="0" dirty="0" err="1">
                <a:solidFill>
                  <a:srgbClr val="292929"/>
                </a:solidFill>
                <a:effectLst/>
                <a:latin typeface="Times New Roman" panose="02020603050405020304" pitchFamily="18" charset="0"/>
                <a:cs typeface="Times New Roman" panose="02020603050405020304" pitchFamily="18" charset="0"/>
              </a:rPr>
              <a:t>disimpan</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untuk</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digunakan</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sebagai</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landasan</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dalam</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respon</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selanjutnya</a:t>
            </a:r>
            <a:r>
              <a:rPr lang="en-ID" sz="2000" b="0" i="0" dirty="0">
                <a:solidFill>
                  <a:srgbClr val="292929"/>
                </a:solidFill>
                <a:effectLst/>
                <a:latin typeface="Times New Roman" panose="02020603050405020304" pitchFamily="18" charset="0"/>
                <a:cs typeface="Times New Roman" panose="02020603050405020304" pitchFamily="18" charset="0"/>
              </a:rPr>
              <a:t>.</a:t>
            </a:r>
            <a:br>
              <a:rPr lang="en-ID" sz="2000" b="0" i="0" dirty="0">
                <a:solidFill>
                  <a:srgbClr val="292929"/>
                </a:solidFill>
                <a:effectLst/>
                <a:latin typeface="Times New Roman" panose="02020603050405020304" pitchFamily="18" charset="0"/>
                <a:cs typeface="Times New Roman" panose="02020603050405020304" pitchFamily="18" charset="0"/>
              </a:rPr>
            </a:br>
            <a:r>
              <a:rPr lang="en-ID" sz="2000" b="1" i="0" dirty="0" err="1">
                <a:solidFill>
                  <a:srgbClr val="292929"/>
                </a:solidFill>
                <a:effectLst/>
                <a:latin typeface="Times New Roman" panose="02020603050405020304" pitchFamily="18" charset="0"/>
                <a:cs typeface="Times New Roman" panose="02020603050405020304" pitchFamily="18" charset="0"/>
              </a:rPr>
              <a:t>Perbedaannya</a:t>
            </a:r>
            <a:r>
              <a:rPr lang="en-ID" sz="2000" b="1" i="0" dirty="0">
                <a:solidFill>
                  <a:srgbClr val="292929"/>
                </a:solidFill>
                <a:effectLst/>
                <a:latin typeface="Times New Roman" panose="02020603050405020304" pitchFamily="18" charset="0"/>
                <a:cs typeface="Times New Roman" panose="02020603050405020304" pitchFamily="18" charset="0"/>
              </a:rPr>
              <a:t> </a:t>
            </a:r>
            <a:r>
              <a:rPr lang="en-ID" sz="2000" b="1" i="0" dirty="0" err="1">
                <a:solidFill>
                  <a:srgbClr val="292929"/>
                </a:solidFill>
                <a:effectLst/>
                <a:latin typeface="Times New Roman" panose="02020603050405020304" pitchFamily="18" charset="0"/>
                <a:cs typeface="Times New Roman" panose="02020603050405020304" pitchFamily="18" charset="0"/>
              </a:rPr>
              <a:t>dengan</a:t>
            </a:r>
            <a:r>
              <a:rPr lang="en-ID" sz="2000" b="1" i="0" dirty="0">
                <a:solidFill>
                  <a:srgbClr val="292929"/>
                </a:solidFill>
                <a:effectLst/>
                <a:latin typeface="Times New Roman" panose="02020603050405020304" pitchFamily="18" charset="0"/>
                <a:cs typeface="Times New Roman" panose="02020603050405020304" pitchFamily="18" charset="0"/>
              </a:rPr>
              <a:t> Voice Recognition</a:t>
            </a:r>
            <a:br>
              <a:rPr lang="en-ID" sz="2000" b="1" i="0" dirty="0">
                <a:solidFill>
                  <a:srgbClr val="292929"/>
                </a:solidFill>
                <a:effectLst/>
                <a:latin typeface="Times New Roman" panose="02020603050405020304" pitchFamily="18" charset="0"/>
                <a:cs typeface="Times New Roman" panose="02020603050405020304" pitchFamily="18" charset="0"/>
              </a:rPr>
            </a:br>
            <a:r>
              <a:rPr lang="en-ID" sz="2000" b="0" i="0" dirty="0" err="1">
                <a:solidFill>
                  <a:srgbClr val="292929"/>
                </a:solidFill>
                <a:effectLst/>
                <a:latin typeface="Times New Roman" panose="02020603050405020304" pitchFamily="18" charset="0"/>
                <a:cs typeface="Times New Roman" panose="02020603050405020304" pitchFamily="18" charset="0"/>
              </a:rPr>
              <a:t>Berbeda</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dengan</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1" dirty="0">
                <a:solidFill>
                  <a:srgbClr val="292929"/>
                </a:solidFill>
                <a:effectLst/>
                <a:latin typeface="Times New Roman" panose="02020603050405020304" pitchFamily="18" charset="0"/>
                <a:cs typeface="Times New Roman" panose="02020603050405020304" pitchFamily="18" charset="0"/>
              </a:rPr>
              <a:t>Voice Recognition</a:t>
            </a:r>
            <a:r>
              <a:rPr lang="en-ID" sz="2000" b="0" i="0" dirty="0">
                <a:solidFill>
                  <a:srgbClr val="292929"/>
                </a:solidFill>
                <a:effectLst/>
                <a:latin typeface="Times New Roman" panose="02020603050405020304" pitchFamily="18" charset="0"/>
                <a:cs typeface="Times New Roman" panose="02020603050405020304" pitchFamily="18" charset="0"/>
              </a:rPr>
              <a:t> yang </a:t>
            </a:r>
            <a:r>
              <a:rPr lang="en-ID" sz="2000" b="0" i="0" dirty="0" err="1">
                <a:solidFill>
                  <a:srgbClr val="292929"/>
                </a:solidFill>
                <a:effectLst/>
                <a:latin typeface="Times New Roman" panose="02020603050405020304" pitchFamily="18" charset="0"/>
                <a:cs typeface="Times New Roman" panose="02020603050405020304" pitchFamily="18" charset="0"/>
              </a:rPr>
              <a:t>fungsinya</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ditujukan</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untuk</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mengidentifikasi</a:t>
            </a:r>
            <a:r>
              <a:rPr lang="en-ID" sz="2000" b="0" i="0" dirty="0">
                <a:solidFill>
                  <a:srgbClr val="292929"/>
                </a:solidFill>
                <a:effectLst/>
                <a:latin typeface="Times New Roman" panose="02020603050405020304" pitchFamily="18" charset="0"/>
                <a:cs typeface="Times New Roman" panose="02020603050405020304" pitchFamily="18" charset="0"/>
              </a:rPr>
              <a:t> orang yang </a:t>
            </a:r>
            <a:r>
              <a:rPr lang="en-ID" sz="2000" b="0" i="0" dirty="0" err="1">
                <a:solidFill>
                  <a:srgbClr val="292929"/>
                </a:solidFill>
                <a:effectLst/>
                <a:latin typeface="Times New Roman" panose="02020603050405020304" pitchFamily="18" charset="0"/>
                <a:cs typeface="Times New Roman" panose="02020603050405020304" pitchFamily="18" charset="0"/>
              </a:rPr>
              <a:t>sedang</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berbicara</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dengan</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cara</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melakukan</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analisa</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terhadap</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pola</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ucapan</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unik</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dari</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setiap</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anatomi</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manusia</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seperti</a:t>
            </a:r>
            <a:r>
              <a:rPr lang="en-ID" sz="2000" b="0" i="0" dirty="0">
                <a:solidFill>
                  <a:srgbClr val="292929"/>
                </a:solidFill>
                <a:effectLst/>
                <a:latin typeface="Times New Roman" panose="02020603050405020304" pitchFamily="18" charset="0"/>
                <a:cs typeface="Times New Roman" panose="02020603050405020304" pitchFamily="18" charset="0"/>
              </a:rPr>
              <a:t> nada </a:t>
            </a:r>
            <a:r>
              <a:rPr lang="en-ID" sz="2000" b="0" i="0" dirty="0" err="1">
                <a:solidFill>
                  <a:srgbClr val="292929"/>
                </a:solidFill>
                <a:effectLst/>
                <a:latin typeface="Times New Roman" panose="02020603050405020304" pitchFamily="18" charset="0"/>
                <a:cs typeface="Times New Roman" panose="02020603050405020304" pitchFamily="18" charset="0"/>
              </a:rPr>
              <a:t>suara</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gaya</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bicara</a:t>
            </a:r>
            <a:r>
              <a:rPr lang="en-ID" sz="2000" b="0" i="0" dirty="0">
                <a:solidFill>
                  <a:srgbClr val="292929"/>
                </a:solidFill>
                <a:effectLst/>
                <a:latin typeface="Times New Roman" panose="02020603050405020304" pitchFamily="18" charset="0"/>
                <a:cs typeface="Times New Roman" panose="02020603050405020304" pitchFamily="18" charset="0"/>
              </a:rPr>
              <a:t> dan lain-lain. </a:t>
            </a:r>
            <a:r>
              <a:rPr lang="en-ID" sz="2000" b="0" i="0" dirty="0" err="1">
                <a:solidFill>
                  <a:srgbClr val="292929"/>
                </a:solidFill>
                <a:effectLst/>
                <a:latin typeface="Times New Roman" panose="02020603050405020304" pitchFamily="18" charset="0"/>
                <a:cs typeface="Times New Roman" panose="02020603050405020304" pitchFamily="18" charset="0"/>
              </a:rPr>
              <a:t>Namun</a:t>
            </a:r>
            <a:r>
              <a:rPr lang="en-ID" sz="2000" b="0" i="0" dirty="0">
                <a:solidFill>
                  <a:srgbClr val="292929"/>
                </a:solidFill>
                <a:effectLst/>
                <a:latin typeface="Times New Roman" panose="02020603050405020304" pitchFamily="18" charset="0"/>
                <a:cs typeface="Times New Roman" panose="02020603050405020304" pitchFamily="18" charset="0"/>
              </a:rPr>
              <a:t> pada </a:t>
            </a:r>
            <a:r>
              <a:rPr lang="en-ID" sz="2000" b="0" i="0" dirty="0" err="1">
                <a:solidFill>
                  <a:srgbClr val="292929"/>
                </a:solidFill>
                <a:effectLst/>
                <a:latin typeface="Times New Roman" panose="02020603050405020304" pitchFamily="18" charset="0"/>
                <a:cs typeface="Times New Roman" panose="02020603050405020304" pitchFamily="18" charset="0"/>
              </a:rPr>
              <a:t>saat</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ini</a:t>
            </a:r>
            <a:r>
              <a:rPr lang="en-ID" sz="2000" b="0" i="0" dirty="0">
                <a:solidFill>
                  <a:srgbClr val="292929"/>
                </a:solidFill>
                <a:effectLst/>
                <a:latin typeface="Times New Roman" panose="02020603050405020304" pitchFamily="18" charset="0"/>
                <a:cs typeface="Times New Roman" panose="02020603050405020304" pitchFamily="18" charset="0"/>
              </a:rPr>
              <a:t>, s</a:t>
            </a:r>
            <a:r>
              <a:rPr lang="en-ID" sz="2000" b="0" i="1" dirty="0">
                <a:solidFill>
                  <a:srgbClr val="292929"/>
                </a:solidFill>
                <a:effectLst/>
                <a:latin typeface="Times New Roman" panose="02020603050405020304" pitchFamily="18" charset="0"/>
                <a:cs typeface="Times New Roman" panose="02020603050405020304" pitchFamily="18" charset="0"/>
              </a:rPr>
              <a:t>peech recognition </a:t>
            </a:r>
            <a:r>
              <a:rPr lang="en-ID" sz="2000" b="0" i="0" dirty="0" err="1">
                <a:solidFill>
                  <a:srgbClr val="292929"/>
                </a:solidFill>
                <a:effectLst/>
                <a:latin typeface="Times New Roman" panose="02020603050405020304" pitchFamily="18" charset="0"/>
                <a:cs typeface="Times New Roman" panose="02020603050405020304" pitchFamily="18" charset="0"/>
              </a:rPr>
              <a:t>dapat</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berintergrasi</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dengan</a:t>
            </a:r>
            <a:r>
              <a:rPr lang="en-ID" sz="2000" b="0" i="0" dirty="0">
                <a:solidFill>
                  <a:srgbClr val="292929"/>
                </a:solidFill>
                <a:effectLst/>
                <a:latin typeface="Times New Roman" panose="02020603050405020304" pitchFamily="18" charset="0"/>
                <a:cs typeface="Times New Roman" panose="02020603050405020304" pitchFamily="18" charset="0"/>
              </a:rPr>
              <a:t> v</a:t>
            </a:r>
            <a:r>
              <a:rPr lang="en-ID" sz="2000" b="0" i="1" dirty="0">
                <a:solidFill>
                  <a:srgbClr val="292929"/>
                </a:solidFill>
                <a:effectLst/>
                <a:latin typeface="Times New Roman" panose="02020603050405020304" pitchFamily="18" charset="0"/>
                <a:cs typeface="Times New Roman" panose="02020603050405020304" pitchFamily="18" charset="0"/>
              </a:rPr>
              <a:t>oice recognition </a:t>
            </a:r>
            <a:r>
              <a:rPr lang="en-ID" sz="2000" b="0" i="0" dirty="0" err="1">
                <a:solidFill>
                  <a:srgbClr val="292929"/>
                </a:solidFill>
                <a:effectLst/>
                <a:latin typeface="Times New Roman" panose="02020603050405020304" pitchFamily="18" charset="0"/>
                <a:cs typeface="Times New Roman" panose="02020603050405020304" pitchFamily="18" charset="0"/>
              </a:rPr>
              <a:t>dalam</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suatu</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mesin</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atau</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aplikasi</a:t>
            </a:r>
            <a:r>
              <a:rPr lang="en-ID" sz="2000" b="0" i="0" dirty="0">
                <a:solidFill>
                  <a:srgbClr val="292929"/>
                </a:solidFill>
                <a:effectLst/>
                <a:latin typeface="Times New Roman" panose="02020603050405020304" pitchFamily="18" charset="0"/>
                <a:cs typeface="Times New Roman" panose="02020603050405020304" pitchFamily="18" charset="0"/>
              </a:rPr>
              <a:t>, yang </a:t>
            </a:r>
            <a:r>
              <a:rPr lang="en-ID" sz="2000" b="0" i="0" dirty="0" err="1">
                <a:solidFill>
                  <a:srgbClr val="292929"/>
                </a:solidFill>
                <a:effectLst/>
                <a:latin typeface="Times New Roman" panose="02020603050405020304" pitchFamily="18" charset="0"/>
                <a:cs typeface="Times New Roman" panose="02020603050405020304" pitchFamily="18" charset="0"/>
              </a:rPr>
              <a:t>berarti</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mesin</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atau</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aplikasi</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tersebut</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hanya</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dapat</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bekerja</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berdasarkan</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suara</a:t>
            </a:r>
            <a:r>
              <a:rPr lang="en-ID" sz="2000" b="0" i="0" dirty="0">
                <a:solidFill>
                  <a:srgbClr val="292929"/>
                </a:solidFill>
                <a:effectLst/>
                <a:latin typeface="Times New Roman" panose="02020603050405020304" pitchFamily="18" charset="0"/>
                <a:cs typeface="Times New Roman" panose="02020603050405020304" pitchFamily="18" charset="0"/>
              </a:rPr>
              <a:t> orang-orang </a:t>
            </a:r>
            <a:r>
              <a:rPr lang="en-ID" sz="2000" b="0" i="0" dirty="0" err="1">
                <a:solidFill>
                  <a:srgbClr val="292929"/>
                </a:solidFill>
                <a:effectLst/>
                <a:latin typeface="Times New Roman" panose="02020603050405020304" pitchFamily="18" charset="0"/>
                <a:cs typeface="Times New Roman" panose="02020603050405020304" pitchFamily="18" charset="0"/>
              </a:rPr>
              <a:t>tertentu</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saja</a:t>
            </a:r>
            <a:r>
              <a:rPr lang="en-ID" sz="2000" b="0" i="0" dirty="0">
                <a:solidFill>
                  <a:srgbClr val="292929"/>
                </a:solidFill>
                <a:effectLst/>
                <a:latin typeface="Times New Roman" panose="02020603050405020304" pitchFamily="18" charset="0"/>
                <a:cs typeface="Times New Roman" panose="02020603050405020304" pitchFamily="18" charset="0"/>
              </a:rPr>
              <a:t>.</a:t>
            </a:r>
            <a:br>
              <a:rPr lang="en-ID" sz="2000" b="0" i="0" dirty="0">
                <a:solidFill>
                  <a:srgbClr val="292929"/>
                </a:solidFill>
                <a:effectLst/>
                <a:latin typeface="Times New Roman" panose="02020603050405020304" pitchFamily="18" charset="0"/>
                <a:cs typeface="Times New Roman" panose="02020603050405020304" pitchFamily="18" charset="0"/>
              </a:rPr>
            </a:br>
            <a:r>
              <a:rPr lang="en-ID" sz="2000" b="1" i="0" dirty="0" err="1">
                <a:solidFill>
                  <a:srgbClr val="292929"/>
                </a:solidFill>
                <a:effectLst/>
                <a:latin typeface="Times New Roman" panose="02020603050405020304" pitchFamily="18" charset="0"/>
                <a:cs typeface="Times New Roman" panose="02020603050405020304" pitchFamily="18" charset="0"/>
              </a:rPr>
              <a:t>Manfaat</a:t>
            </a:r>
            <a:br>
              <a:rPr lang="en-ID" sz="2000" b="1" i="0" dirty="0">
                <a:solidFill>
                  <a:srgbClr val="292929"/>
                </a:solidFill>
                <a:effectLst/>
                <a:latin typeface="Times New Roman" panose="02020603050405020304" pitchFamily="18" charset="0"/>
                <a:cs typeface="Times New Roman" panose="02020603050405020304" pitchFamily="18" charset="0"/>
              </a:rPr>
            </a:br>
            <a:r>
              <a:rPr lang="en-ID" sz="2000" b="0" i="0" dirty="0" err="1">
                <a:solidFill>
                  <a:srgbClr val="292929"/>
                </a:solidFill>
                <a:effectLst/>
                <a:latin typeface="Times New Roman" panose="02020603050405020304" pitchFamily="18" charset="0"/>
                <a:cs typeface="Times New Roman" panose="02020603050405020304" pitchFamily="18" charset="0"/>
              </a:rPr>
              <a:t>Secara</a:t>
            </a:r>
            <a:r>
              <a:rPr lang="en-ID" sz="2000" b="0" i="0" dirty="0">
                <a:solidFill>
                  <a:srgbClr val="292929"/>
                </a:solidFill>
                <a:effectLst/>
                <a:latin typeface="Times New Roman" panose="02020603050405020304" pitchFamily="18" charset="0"/>
                <a:cs typeface="Times New Roman" panose="02020603050405020304" pitchFamily="18" charset="0"/>
              </a:rPr>
              <a:t> garis </a:t>
            </a:r>
            <a:r>
              <a:rPr lang="en-ID" sz="2000" b="0" i="0" dirty="0" err="1">
                <a:solidFill>
                  <a:srgbClr val="292929"/>
                </a:solidFill>
                <a:effectLst/>
                <a:latin typeface="Times New Roman" panose="02020603050405020304" pitchFamily="18" charset="0"/>
                <a:cs typeface="Times New Roman" panose="02020603050405020304" pitchFamily="18" charset="0"/>
              </a:rPr>
              <a:t>besar</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saat</a:t>
            </a:r>
            <a:r>
              <a:rPr lang="en-ID" sz="2000" b="0" i="0" dirty="0">
                <a:solidFill>
                  <a:srgbClr val="292929"/>
                </a:solidFill>
                <a:effectLst/>
                <a:latin typeface="Times New Roman" panose="02020603050405020304" pitchFamily="18" charset="0"/>
                <a:cs typeface="Times New Roman" panose="02020603050405020304" pitchFamily="18" charset="0"/>
              </a:rPr>
              <a:t> s</a:t>
            </a:r>
            <a:r>
              <a:rPr lang="en-ID" sz="2000" b="0" i="1" dirty="0">
                <a:solidFill>
                  <a:srgbClr val="292929"/>
                </a:solidFill>
                <a:effectLst/>
                <a:latin typeface="Times New Roman" panose="02020603050405020304" pitchFamily="18" charset="0"/>
                <a:cs typeface="Times New Roman" panose="02020603050405020304" pitchFamily="18" charset="0"/>
              </a:rPr>
              <a:t>peech recognition</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bertujuan</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untuk</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membantu</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mengerjakan</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tugas-tugas</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sederhana</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manusia</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seperti</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mengirim</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pesan</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membacakan</a:t>
            </a:r>
            <a:r>
              <a:rPr lang="en-ID" sz="2000" b="0" i="0" dirty="0">
                <a:solidFill>
                  <a:srgbClr val="292929"/>
                </a:solidFill>
                <a:effectLst/>
                <a:latin typeface="Times New Roman" panose="02020603050405020304" pitchFamily="18" charset="0"/>
                <a:cs typeface="Times New Roman" panose="02020603050405020304" pitchFamily="18" charset="0"/>
              </a:rPr>
              <a:t> email </a:t>
            </a:r>
            <a:r>
              <a:rPr lang="en-ID" sz="2000" b="0" i="0" dirty="0" err="1">
                <a:solidFill>
                  <a:srgbClr val="292929"/>
                </a:solidFill>
                <a:effectLst/>
                <a:latin typeface="Times New Roman" panose="02020603050405020304" pitchFamily="18" charset="0"/>
                <a:cs typeface="Times New Roman" panose="02020603050405020304" pitchFamily="18" charset="0"/>
              </a:rPr>
              <a:t>terbaru</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mengingigatkan</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jadwal</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rapat</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atau</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menanyakan</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sesuatu</a:t>
            </a:r>
            <a:r>
              <a:rPr lang="en-ID" sz="2000" b="0" i="0" dirty="0">
                <a:solidFill>
                  <a:srgbClr val="292929"/>
                </a:solidFill>
                <a:effectLst/>
                <a:latin typeface="Times New Roman" panose="02020603050405020304" pitchFamily="18" charset="0"/>
                <a:cs typeface="Times New Roman" panose="02020603050405020304" pitchFamily="18" charset="0"/>
              </a:rPr>
              <a:t> yang </a:t>
            </a:r>
            <a:r>
              <a:rPr lang="en-ID" sz="2000" b="0" i="0" dirty="0" err="1">
                <a:solidFill>
                  <a:srgbClr val="292929"/>
                </a:solidFill>
                <a:effectLst/>
                <a:latin typeface="Times New Roman" panose="02020603050405020304" pitchFamily="18" charset="0"/>
                <a:cs typeface="Times New Roman" panose="02020603050405020304" pitchFamily="18" charset="0"/>
              </a:rPr>
              <a:t>kita</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tidak</a:t>
            </a:r>
            <a:r>
              <a:rPr lang="en-ID" sz="2000" b="0" i="0" dirty="0">
                <a:solidFill>
                  <a:srgbClr val="292929"/>
                </a:solidFill>
                <a:effectLst/>
                <a:latin typeface="Times New Roman" panose="02020603050405020304" pitchFamily="18" charset="0"/>
                <a:cs typeface="Times New Roman" panose="02020603050405020304" pitchFamily="18" charset="0"/>
              </a:rPr>
              <a:t> </a:t>
            </a:r>
            <a:r>
              <a:rPr lang="en-ID" sz="2000" b="0" i="0" dirty="0" err="1">
                <a:solidFill>
                  <a:srgbClr val="292929"/>
                </a:solidFill>
                <a:effectLst/>
                <a:latin typeface="Times New Roman" panose="02020603050405020304" pitchFamily="18" charset="0"/>
                <a:cs typeface="Times New Roman" panose="02020603050405020304" pitchFamily="18" charset="0"/>
              </a:rPr>
              <a:t>tahu</a:t>
            </a:r>
            <a:r>
              <a:rPr lang="en-ID" sz="2000" b="0" i="0" dirty="0">
                <a:solidFill>
                  <a:srgbClr val="292929"/>
                </a:solidFill>
                <a:effectLst/>
                <a:latin typeface="Times New Roman" panose="02020603050405020304" pitchFamily="18" charset="0"/>
                <a:cs typeface="Times New Roman" panose="02020603050405020304" pitchFamily="18" charset="0"/>
              </a:rPr>
              <a:t>. </a:t>
            </a:r>
            <a:br>
              <a:rPr lang="en-ID" sz="2000" b="0" i="0" dirty="0">
                <a:solidFill>
                  <a:srgbClr val="292929"/>
                </a:solidFill>
                <a:effectLst/>
                <a:latin typeface="Times New Roman" panose="02020603050405020304" pitchFamily="18" charset="0"/>
                <a:cs typeface="Times New Roman" panose="02020603050405020304" pitchFamily="18" charset="0"/>
              </a:rPr>
            </a:br>
            <a:br>
              <a:rPr lang="en-ID" sz="2000" b="0" i="0" dirty="0">
                <a:solidFill>
                  <a:srgbClr val="292929"/>
                </a:solidFill>
                <a:effectLst/>
                <a:latin typeface="Times New Roman" panose="02020603050405020304" pitchFamily="18" charset="0"/>
                <a:cs typeface="Times New Roman" panose="02020603050405020304" pitchFamily="18" charset="0"/>
              </a:rPr>
            </a:br>
            <a:r>
              <a:rPr lang="en-ID" sz="2000" b="1" i="0" dirty="0">
                <a:solidFill>
                  <a:srgbClr val="262626"/>
                </a:solidFill>
                <a:effectLst/>
                <a:latin typeface="intel-one"/>
              </a:rPr>
              <a:t>Robotics</a:t>
            </a:r>
            <a:br>
              <a:rPr lang="en-ID" sz="2000" b="0" i="0" dirty="0">
                <a:solidFill>
                  <a:srgbClr val="262626"/>
                </a:solidFill>
                <a:effectLst/>
                <a:latin typeface="intel-one"/>
              </a:rPr>
            </a:br>
            <a:r>
              <a:rPr lang="en-ID" sz="2000" b="0" i="0" dirty="0" err="1">
                <a:solidFill>
                  <a:srgbClr val="262626"/>
                </a:solidFill>
                <a:effectLst/>
                <a:latin typeface="intel-one"/>
              </a:rPr>
              <a:t>Apa</a:t>
            </a:r>
            <a:r>
              <a:rPr lang="en-ID" sz="2000" b="0" i="0" dirty="0">
                <a:solidFill>
                  <a:srgbClr val="262626"/>
                </a:solidFill>
                <a:effectLst/>
                <a:latin typeface="intel-one"/>
              </a:rPr>
              <a:t> </a:t>
            </a:r>
            <a:r>
              <a:rPr lang="en-ID" sz="2000" b="0" i="0" dirty="0" err="1">
                <a:solidFill>
                  <a:srgbClr val="262626"/>
                </a:solidFill>
                <a:effectLst/>
                <a:latin typeface="intel-one"/>
              </a:rPr>
              <a:t>itu</a:t>
            </a:r>
            <a:r>
              <a:rPr lang="en-ID" sz="2000" b="0" i="0" dirty="0">
                <a:solidFill>
                  <a:srgbClr val="262626"/>
                </a:solidFill>
                <a:effectLst/>
                <a:latin typeface="intel-one"/>
              </a:rPr>
              <a:t> Robot yang </a:t>
            </a:r>
            <a:r>
              <a:rPr lang="en-ID" sz="2000" b="0" i="0" dirty="0" err="1">
                <a:solidFill>
                  <a:srgbClr val="262626"/>
                </a:solidFill>
                <a:effectLst/>
                <a:latin typeface="intel-one"/>
              </a:rPr>
              <a:t>Didukung</a:t>
            </a:r>
            <a:r>
              <a:rPr lang="en-ID" sz="2000" b="0" i="0" dirty="0">
                <a:solidFill>
                  <a:srgbClr val="262626"/>
                </a:solidFill>
                <a:effectLst/>
                <a:latin typeface="intel-one"/>
              </a:rPr>
              <a:t> AI?</a:t>
            </a:r>
            <a:br>
              <a:rPr lang="en-ID" sz="2000" b="0" i="0" dirty="0">
                <a:solidFill>
                  <a:srgbClr val="262626"/>
                </a:solidFill>
                <a:effectLst/>
                <a:latin typeface="intel-one"/>
              </a:rPr>
            </a:br>
            <a:r>
              <a:rPr lang="en-ID" sz="2000" b="0" i="0" dirty="0">
                <a:solidFill>
                  <a:srgbClr val="262626"/>
                </a:solidFill>
                <a:effectLst/>
                <a:latin typeface="intel-clear"/>
              </a:rPr>
              <a:t>Robot yang </a:t>
            </a:r>
            <a:r>
              <a:rPr lang="en-ID" sz="2000" b="0" i="0" dirty="0" err="1">
                <a:solidFill>
                  <a:srgbClr val="262626"/>
                </a:solidFill>
                <a:effectLst/>
                <a:latin typeface="intel-clear"/>
              </a:rPr>
              <a:t>didukung</a:t>
            </a:r>
            <a:r>
              <a:rPr lang="en-ID" sz="2000" b="0" i="0" dirty="0">
                <a:solidFill>
                  <a:srgbClr val="262626"/>
                </a:solidFill>
                <a:effectLst/>
                <a:latin typeface="intel-clear"/>
              </a:rPr>
              <a:t> AI </a:t>
            </a:r>
            <a:r>
              <a:rPr lang="en-ID" sz="2000" b="0" i="0" dirty="0" err="1">
                <a:solidFill>
                  <a:srgbClr val="262626"/>
                </a:solidFill>
                <a:effectLst/>
                <a:latin typeface="intel-clear"/>
              </a:rPr>
              <a:t>dilengkapi</a:t>
            </a:r>
            <a:r>
              <a:rPr lang="en-ID" sz="2000" b="0" i="0" dirty="0">
                <a:solidFill>
                  <a:srgbClr val="262626"/>
                </a:solidFill>
                <a:effectLst/>
                <a:latin typeface="intel-clear"/>
              </a:rPr>
              <a:t> </a:t>
            </a:r>
            <a:r>
              <a:rPr lang="en-ID" sz="2000" b="0" i="0" dirty="0" err="1">
                <a:solidFill>
                  <a:srgbClr val="262626"/>
                </a:solidFill>
                <a:effectLst/>
                <a:latin typeface="intel-clear"/>
              </a:rPr>
              <a:t>dengan</a:t>
            </a:r>
            <a:r>
              <a:rPr lang="en-ID" sz="2000" b="0" i="0" dirty="0">
                <a:solidFill>
                  <a:srgbClr val="262626"/>
                </a:solidFill>
                <a:effectLst/>
                <a:latin typeface="intel-clear"/>
              </a:rPr>
              <a:t> </a:t>
            </a:r>
            <a:r>
              <a:rPr lang="en-ID" sz="2000" b="0" i="0" dirty="0" err="1">
                <a:solidFill>
                  <a:srgbClr val="262626"/>
                </a:solidFill>
                <a:effectLst/>
                <a:latin typeface="intel-clear"/>
              </a:rPr>
              <a:t>berbagai</a:t>
            </a:r>
            <a:r>
              <a:rPr lang="en-ID" sz="2000" b="0" i="0" dirty="0">
                <a:solidFill>
                  <a:srgbClr val="262626"/>
                </a:solidFill>
                <a:effectLst/>
                <a:latin typeface="intel-clear"/>
              </a:rPr>
              <a:t> sensor (</a:t>
            </a:r>
            <a:r>
              <a:rPr lang="en-ID" sz="2000" b="0" i="0" dirty="0" err="1">
                <a:solidFill>
                  <a:srgbClr val="262626"/>
                </a:solidFill>
                <a:effectLst/>
                <a:latin typeface="intel-clear"/>
              </a:rPr>
              <a:t>termasuk</a:t>
            </a:r>
            <a:r>
              <a:rPr lang="en-ID" sz="2000" b="0" i="0" dirty="0">
                <a:solidFill>
                  <a:srgbClr val="262626"/>
                </a:solidFill>
                <a:effectLst/>
                <a:latin typeface="intel-clear"/>
              </a:rPr>
              <a:t> </a:t>
            </a:r>
            <a:r>
              <a:rPr lang="en-ID" sz="2000" b="0" i="0" dirty="0" err="1">
                <a:solidFill>
                  <a:srgbClr val="262626"/>
                </a:solidFill>
                <a:effectLst/>
                <a:latin typeface="intel-clear"/>
              </a:rPr>
              <a:t>perangkat</a:t>
            </a:r>
            <a:r>
              <a:rPr lang="en-ID" sz="2000" b="0" i="0" dirty="0">
                <a:solidFill>
                  <a:srgbClr val="262626"/>
                </a:solidFill>
                <a:effectLst/>
                <a:latin typeface="intel-clear"/>
              </a:rPr>
              <a:t> </a:t>
            </a:r>
            <a:r>
              <a:rPr lang="en-ID" sz="2000" b="0" i="0" dirty="0" err="1">
                <a:solidFill>
                  <a:srgbClr val="262626"/>
                </a:solidFill>
                <a:effectLst/>
                <a:latin typeface="intel-clear"/>
              </a:rPr>
              <a:t>visi</a:t>
            </a:r>
            <a:r>
              <a:rPr lang="en-ID" sz="2000" b="0" i="0" dirty="0">
                <a:solidFill>
                  <a:srgbClr val="262626"/>
                </a:solidFill>
                <a:effectLst/>
                <a:latin typeface="intel-clear"/>
              </a:rPr>
              <a:t> </a:t>
            </a:r>
            <a:r>
              <a:rPr lang="en-ID" sz="2000" b="0" i="0" dirty="0" err="1">
                <a:solidFill>
                  <a:srgbClr val="262626"/>
                </a:solidFill>
                <a:effectLst/>
                <a:latin typeface="intel-clear"/>
              </a:rPr>
              <a:t>seperti</a:t>
            </a:r>
            <a:r>
              <a:rPr lang="en-ID" sz="2000" b="0" i="0" dirty="0">
                <a:solidFill>
                  <a:srgbClr val="262626"/>
                </a:solidFill>
                <a:effectLst/>
                <a:latin typeface="intel-clear"/>
              </a:rPr>
              <a:t> </a:t>
            </a:r>
            <a:r>
              <a:rPr lang="en-ID" sz="2000" b="0" i="0" dirty="0" err="1">
                <a:solidFill>
                  <a:srgbClr val="262626"/>
                </a:solidFill>
                <a:effectLst/>
                <a:latin typeface="intel-clear"/>
              </a:rPr>
              <a:t>kamera</a:t>
            </a:r>
            <a:r>
              <a:rPr lang="en-ID" sz="2000" b="0" i="0" dirty="0">
                <a:solidFill>
                  <a:srgbClr val="262626"/>
                </a:solidFill>
                <a:effectLst/>
                <a:latin typeface="intel-clear"/>
              </a:rPr>
              <a:t> 2D/3D, sensor </a:t>
            </a:r>
            <a:r>
              <a:rPr lang="en-ID" sz="2000" b="0" i="0" dirty="0" err="1">
                <a:solidFill>
                  <a:srgbClr val="262626"/>
                </a:solidFill>
                <a:effectLst/>
                <a:latin typeface="intel-clear"/>
              </a:rPr>
              <a:t>vibrasi</a:t>
            </a:r>
            <a:r>
              <a:rPr lang="en-ID" sz="2000" b="0" i="0" dirty="0">
                <a:solidFill>
                  <a:srgbClr val="262626"/>
                </a:solidFill>
                <a:effectLst/>
                <a:latin typeface="intel-clear"/>
              </a:rPr>
              <a:t>, sensor </a:t>
            </a:r>
            <a:r>
              <a:rPr lang="en-ID" sz="2000" b="0" i="0" dirty="0" err="1">
                <a:solidFill>
                  <a:srgbClr val="262626"/>
                </a:solidFill>
                <a:effectLst/>
                <a:latin typeface="intel-clear"/>
              </a:rPr>
              <a:t>proksimitas</a:t>
            </a:r>
            <a:r>
              <a:rPr lang="en-ID" sz="2000" b="0" i="0" dirty="0">
                <a:solidFill>
                  <a:srgbClr val="262626"/>
                </a:solidFill>
                <a:effectLst/>
                <a:latin typeface="intel-clear"/>
              </a:rPr>
              <a:t>, </a:t>
            </a:r>
            <a:r>
              <a:rPr lang="en-ID" sz="2000" b="0" i="0" dirty="0" err="1">
                <a:solidFill>
                  <a:srgbClr val="262626"/>
                </a:solidFill>
                <a:effectLst/>
                <a:latin typeface="intel-clear"/>
              </a:rPr>
              <a:t>akselerometer</a:t>
            </a:r>
            <a:r>
              <a:rPr lang="en-ID" sz="2000" b="0" i="0" dirty="0">
                <a:solidFill>
                  <a:srgbClr val="262626"/>
                </a:solidFill>
                <a:effectLst/>
                <a:latin typeface="intel-clear"/>
              </a:rPr>
              <a:t>, dan sensor </a:t>
            </a:r>
            <a:r>
              <a:rPr lang="en-ID" sz="2000" b="0" i="0" dirty="0" err="1">
                <a:solidFill>
                  <a:srgbClr val="262626"/>
                </a:solidFill>
                <a:effectLst/>
                <a:latin typeface="intel-clear"/>
              </a:rPr>
              <a:t>lingkungan</a:t>
            </a:r>
            <a:r>
              <a:rPr lang="en-ID" sz="2000" b="0" i="0" dirty="0">
                <a:solidFill>
                  <a:srgbClr val="262626"/>
                </a:solidFill>
                <a:effectLst/>
                <a:latin typeface="intel-clear"/>
              </a:rPr>
              <a:t> </a:t>
            </a:r>
            <a:r>
              <a:rPr lang="en-ID" sz="2000" b="0" i="0" dirty="0" err="1">
                <a:solidFill>
                  <a:srgbClr val="262626"/>
                </a:solidFill>
                <a:effectLst/>
                <a:latin typeface="intel-clear"/>
              </a:rPr>
              <a:t>lainnya</a:t>
            </a:r>
            <a:r>
              <a:rPr lang="en-ID" sz="2000" b="0" i="0" dirty="0">
                <a:solidFill>
                  <a:srgbClr val="262626"/>
                </a:solidFill>
                <a:effectLst/>
                <a:latin typeface="intel-clear"/>
              </a:rPr>
              <a:t>), yang </a:t>
            </a:r>
            <a:r>
              <a:rPr lang="en-ID" sz="2000" b="0" i="0" dirty="0" err="1">
                <a:solidFill>
                  <a:srgbClr val="262626"/>
                </a:solidFill>
                <a:effectLst/>
                <a:latin typeface="intel-clear"/>
              </a:rPr>
              <a:t>memberikan</a:t>
            </a:r>
            <a:r>
              <a:rPr lang="en-ID" sz="2000" b="0" i="0" dirty="0">
                <a:solidFill>
                  <a:srgbClr val="262626"/>
                </a:solidFill>
                <a:effectLst/>
                <a:latin typeface="intel-clear"/>
              </a:rPr>
              <a:t> data sensor yang </a:t>
            </a:r>
            <a:r>
              <a:rPr lang="en-ID" sz="2000" b="0" i="0" dirty="0" err="1">
                <a:solidFill>
                  <a:srgbClr val="262626"/>
                </a:solidFill>
                <a:effectLst/>
                <a:latin typeface="intel-clear"/>
              </a:rPr>
              <a:t>dapat</a:t>
            </a:r>
            <a:r>
              <a:rPr lang="en-ID" sz="2000" b="0" i="0" dirty="0">
                <a:solidFill>
                  <a:srgbClr val="262626"/>
                </a:solidFill>
                <a:effectLst/>
                <a:latin typeface="intel-clear"/>
              </a:rPr>
              <a:t> </a:t>
            </a:r>
            <a:r>
              <a:rPr lang="en-ID" sz="2000" b="0" i="0" dirty="0" err="1">
                <a:solidFill>
                  <a:srgbClr val="262626"/>
                </a:solidFill>
                <a:effectLst/>
                <a:latin typeface="intel-clear"/>
              </a:rPr>
              <a:t>dianalisis</a:t>
            </a:r>
            <a:r>
              <a:rPr lang="en-ID" sz="2000" b="0" i="0" dirty="0">
                <a:solidFill>
                  <a:srgbClr val="262626"/>
                </a:solidFill>
                <a:effectLst/>
                <a:latin typeface="intel-clear"/>
              </a:rPr>
              <a:t> dan </a:t>
            </a:r>
            <a:r>
              <a:rPr lang="en-ID" sz="2000" b="0" i="0" dirty="0" err="1">
                <a:solidFill>
                  <a:srgbClr val="262626"/>
                </a:solidFill>
                <a:effectLst/>
                <a:latin typeface="intel-clear"/>
              </a:rPr>
              <a:t>ditindaklanjuti</a:t>
            </a:r>
            <a:r>
              <a:rPr lang="en-ID" sz="2000" b="0" i="0" dirty="0">
                <a:solidFill>
                  <a:srgbClr val="262626"/>
                </a:solidFill>
                <a:effectLst/>
                <a:latin typeface="intel-clear"/>
              </a:rPr>
              <a:t> </a:t>
            </a:r>
            <a:r>
              <a:rPr lang="en-ID" sz="2000" b="0" i="0" dirty="0" err="1">
                <a:solidFill>
                  <a:srgbClr val="262626"/>
                </a:solidFill>
                <a:effectLst/>
                <a:latin typeface="intel-clear"/>
              </a:rPr>
              <a:t>secara</a:t>
            </a:r>
            <a:r>
              <a:rPr lang="en-ID" sz="2000" b="0" i="0" dirty="0">
                <a:solidFill>
                  <a:srgbClr val="262626"/>
                </a:solidFill>
                <a:effectLst/>
                <a:latin typeface="intel-clear"/>
              </a:rPr>
              <a:t> real-time. </a:t>
            </a:r>
            <a:endParaRPr lang="en-ID" sz="2000" dirty="0"/>
          </a:p>
        </p:txBody>
      </p:sp>
    </p:spTree>
    <p:extLst>
      <p:ext uri="{BB962C8B-B14F-4D97-AF65-F5344CB8AC3E}">
        <p14:creationId xmlns:p14="http://schemas.microsoft.com/office/powerpoint/2010/main" val="2724697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0F8F-B1C9-0797-5970-B0D44F2D85F4}"/>
              </a:ext>
            </a:extLst>
          </p:cNvPr>
          <p:cNvSpPr>
            <a:spLocks noGrp="1"/>
          </p:cNvSpPr>
          <p:nvPr>
            <p:ph type="title"/>
          </p:nvPr>
        </p:nvSpPr>
        <p:spPr>
          <a:xfrm>
            <a:off x="677333" y="493486"/>
            <a:ext cx="10992153" cy="5907314"/>
          </a:xfrm>
        </p:spPr>
        <p:txBody>
          <a:bodyPr>
            <a:noAutofit/>
          </a:bodyPr>
          <a:lstStyle/>
          <a:p>
            <a:pPr algn="l"/>
            <a:r>
              <a:rPr lang="en-ID" sz="2000" b="0" i="0" dirty="0" err="1">
                <a:solidFill>
                  <a:srgbClr val="262626"/>
                </a:solidFill>
                <a:effectLst/>
                <a:latin typeface="Times New Roman" panose="02020603050405020304" pitchFamily="18" charset="0"/>
                <a:cs typeface="Times New Roman" panose="02020603050405020304" pitchFamily="18" charset="0"/>
              </a:rPr>
              <a:t>Untuk</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memahami</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apa</a:t>
            </a:r>
            <a:r>
              <a:rPr lang="en-ID" sz="2000" b="0" i="0" dirty="0">
                <a:solidFill>
                  <a:srgbClr val="262626"/>
                </a:solidFill>
                <a:effectLst/>
                <a:latin typeface="Times New Roman" panose="02020603050405020304" pitchFamily="18" charset="0"/>
                <a:cs typeface="Times New Roman" panose="02020603050405020304" pitchFamily="18" charset="0"/>
              </a:rPr>
              <a:t> robot yang </a:t>
            </a:r>
            <a:r>
              <a:rPr lang="en-ID" sz="2000" b="0" i="0" dirty="0" err="1">
                <a:solidFill>
                  <a:srgbClr val="262626"/>
                </a:solidFill>
                <a:effectLst/>
                <a:latin typeface="Times New Roman" panose="02020603050405020304" pitchFamily="18" charset="0"/>
                <a:cs typeface="Times New Roman" panose="02020603050405020304" pitchFamily="18" charset="0"/>
              </a:rPr>
              <a:t>didukung</a:t>
            </a:r>
            <a:r>
              <a:rPr lang="en-ID" sz="2000" b="0" i="0" dirty="0">
                <a:solidFill>
                  <a:srgbClr val="262626"/>
                </a:solidFill>
                <a:effectLst/>
                <a:latin typeface="Times New Roman" panose="02020603050405020304" pitchFamily="18" charset="0"/>
                <a:cs typeface="Times New Roman" panose="02020603050405020304" pitchFamily="18" charset="0"/>
              </a:rPr>
              <a:t> AI </a:t>
            </a:r>
            <a:r>
              <a:rPr lang="en-ID" sz="2000" b="0" i="0" dirty="0" err="1">
                <a:solidFill>
                  <a:srgbClr val="262626"/>
                </a:solidFill>
                <a:effectLst/>
                <a:latin typeface="Times New Roman" panose="02020603050405020304" pitchFamily="18" charset="0"/>
                <a:cs typeface="Times New Roman" panose="02020603050405020304" pitchFamily="18" charset="0"/>
              </a:rPr>
              <a:t>itu</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penting</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untuk</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memahami</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apa</a:t>
            </a:r>
            <a:r>
              <a:rPr lang="en-ID" sz="2000" b="0" i="0" dirty="0">
                <a:solidFill>
                  <a:srgbClr val="262626"/>
                </a:solidFill>
                <a:effectLst/>
                <a:latin typeface="Times New Roman" panose="02020603050405020304" pitchFamily="18" charset="0"/>
                <a:cs typeface="Times New Roman" panose="02020603050405020304" pitchFamily="18" charset="0"/>
              </a:rPr>
              <a:t> yang </a:t>
            </a:r>
            <a:r>
              <a:rPr lang="en-ID" sz="2000" b="0" i="0" dirty="0" err="1">
                <a:solidFill>
                  <a:srgbClr val="262626"/>
                </a:solidFill>
                <a:effectLst/>
                <a:latin typeface="Times New Roman" panose="02020603050405020304" pitchFamily="18" charset="0"/>
                <a:cs typeface="Times New Roman" panose="02020603050405020304" pitchFamily="18" charset="0"/>
              </a:rPr>
              <a:t>membuatnya</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cerdas</a:t>
            </a:r>
            <a:r>
              <a:rPr lang="en-ID" sz="2000" b="0" i="0" dirty="0">
                <a:solidFill>
                  <a:srgbClr val="262626"/>
                </a:solidFill>
                <a:effectLst/>
                <a:latin typeface="Times New Roman" panose="02020603050405020304" pitchFamily="18" charset="0"/>
                <a:cs typeface="Times New Roman" panose="02020603050405020304" pitchFamily="18" charset="0"/>
              </a:rPr>
              <a:t>. Artificial intelligence </a:t>
            </a:r>
            <a:r>
              <a:rPr lang="en-ID" sz="2000" b="0" i="0" dirty="0" err="1">
                <a:solidFill>
                  <a:srgbClr val="262626"/>
                </a:solidFill>
                <a:effectLst/>
                <a:latin typeface="Times New Roman" panose="02020603050405020304" pitchFamily="18" charset="0"/>
                <a:cs typeface="Times New Roman" panose="02020603050405020304" pitchFamily="18" charset="0"/>
              </a:rPr>
              <a:t>merujuk</a:t>
            </a:r>
            <a:r>
              <a:rPr lang="en-ID" sz="2000" b="0" i="0" dirty="0">
                <a:solidFill>
                  <a:srgbClr val="262626"/>
                </a:solidFill>
                <a:effectLst/>
                <a:latin typeface="Times New Roman" panose="02020603050405020304" pitchFamily="18" charset="0"/>
                <a:cs typeface="Times New Roman" panose="02020603050405020304" pitchFamily="18" charset="0"/>
              </a:rPr>
              <a:t> pada </a:t>
            </a:r>
            <a:r>
              <a:rPr lang="en-ID" sz="2000" b="0" i="0" dirty="0" err="1">
                <a:solidFill>
                  <a:srgbClr val="262626"/>
                </a:solidFill>
                <a:effectLst/>
                <a:latin typeface="Times New Roman" panose="02020603050405020304" pitchFamily="18" charset="0"/>
                <a:cs typeface="Times New Roman" panose="02020603050405020304" pitchFamily="18" charset="0"/>
              </a:rPr>
              <a:t>sistem</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kelas</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luas</a:t>
            </a:r>
            <a:r>
              <a:rPr lang="en-ID" sz="2000" b="0" i="0" dirty="0">
                <a:solidFill>
                  <a:srgbClr val="262626"/>
                </a:solidFill>
                <a:effectLst/>
                <a:latin typeface="Times New Roman" panose="02020603050405020304" pitchFamily="18" charset="0"/>
                <a:cs typeface="Times New Roman" panose="02020603050405020304" pitchFamily="18" charset="0"/>
              </a:rPr>
              <a:t> yang </a:t>
            </a:r>
            <a:r>
              <a:rPr lang="en-ID" sz="2000" b="0" i="0" dirty="0" err="1">
                <a:solidFill>
                  <a:srgbClr val="262626"/>
                </a:solidFill>
                <a:effectLst/>
                <a:latin typeface="Times New Roman" panose="02020603050405020304" pitchFamily="18" charset="0"/>
                <a:cs typeface="Times New Roman" panose="02020603050405020304" pitchFamily="18" charset="0"/>
              </a:rPr>
              <a:t>memungkinkan</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mesin</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untuk</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meniru</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kemampuan</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manusia</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tingkat</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lanjut</a:t>
            </a:r>
            <a:r>
              <a:rPr lang="en-ID" sz="2000" b="0" i="0" dirty="0">
                <a:solidFill>
                  <a:srgbClr val="262626"/>
                </a:solidFill>
                <a:effectLst/>
                <a:latin typeface="Times New Roman" panose="02020603050405020304" pitchFamily="18" charset="0"/>
                <a:cs typeface="Times New Roman" panose="02020603050405020304" pitchFamily="18" charset="0"/>
              </a:rPr>
              <a:t>. </a:t>
            </a:r>
            <a:br>
              <a:rPr lang="en-ID" sz="2000" b="0" i="0" dirty="0">
                <a:solidFill>
                  <a:srgbClr val="262626"/>
                </a:solidFill>
                <a:effectLst/>
                <a:latin typeface="Times New Roman" panose="02020603050405020304" pitchFamily="18" charset="0"/>
                <a:cs typeface="Times New Roman" panose="02020603050405020304" pitchFamily="18" charset="0"/>
              </a:rPr>
            </a:br>
            <a:r>
              <a:rPr lang="en-ID" sz="2000" b="0" i="0" dirty="0" err="1">
                <a:solidFill>
                  <a:srgbClr val="262626"/>
                </a:solidFill>
                <a:effectLst/>
                <a:latin typeface="Times New Roman" panose="02020603050405020304" pitchFamily="18" charset="0"/>
                <a:cs typeface="Times New Roman" panose="02020603050405020304" pitchFamily="18" charset="0"/>
              </a:rPr>
              <a:t>Saat</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ini</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jenis</a:t>
            </a:r>
            <a:r>
              <a:rPr lang="en-ID" sz="2000" b="0" i="0" dirty="0">
                <a:solidFill>
                  <a:srgbClr val="262626"/>
                </a:solidFill>
                <a:effectLst/>
                <a:latin typeface="Times New Roman" panose="02020603050405020304" pitchFamily="18" charset="0"/>
                <a:cs typeface="Times New Roman" panose="02020603050405020304" pitchFamily="18" charset="0"/>
              </a:rPr>
              <a:t> robot paling </a:t>
            </a:r>
            <a:r>
              <a:rPr lang="en-ID" sz="2000" b="0" i="0" dirty="0" err="1">
                <a:solidFill>
                  <a:srgbClr val="262626"/>
                </a:solidFill>
                <a:effectLst/>
                <a:latin typeface="Times New Roman" panose="02020603050405020304" pitchFamily="18" charset="0"/>
                <a:cs typeface="Times New Roman" panose="02020603050405020304" pitchFamily="18" charset="0"/>
              </a:rPr>
              <a:t>umum</a:t>
            </a:r>
            <a:r>
              <a:rPr lang="en-ID" sz="2000" b="0" i="0" dirty="0">
                <a:solidFill>
                  <a:srgbClr val="262626"/>
                </a:solidFill>
                <a:effectLst/>
                <a:latin typeface="Times New Roman" panose="02020603050405020304" pitchFamily="18" charset="0"/>
                <a:cs typeface="Times New Roman" panose="02020603050405020304" pitchFamily="18" charset="0"/>
              </a:rPr>
              <a:t> yang </a:t>
            </a:r>
            <a:r>
              <a:rPr lang="en-ID" sz="2000" b="0" i="0" dirty="0" err="1">
                <a:solidFill>
                  <a:srgbClr val="262626"/>
                </a:solidFill>
                <a:effectLst/>
                <a:latin typeface="Times New Roman" panose="02020603050405020304" pitchFamily="18" charset="0"/>
                <a:cs typeface="Times New Roman" panose="02020603050405020304" pitchFamily="18" charset="0"/>
              </a:rPr>
              <a:t>didukung</a:t>
            </a:r>
            <a:r>
              <a:rPr lang="en-ID" sz="2000" b="0" i="0" dirty="0">
                <a:solidFill>
                  <a:srgbClr val="262626"/>
                </a:solidFill>
                <a:effectLst/>
                <a:latin typeface="Times New Roman" panose="02020603050405020304" pitchFamily="18" charset="0"/>
                <a:cs typeface="Times New Roman" panose="02020603050405020304" pitchFamily="18" charset="0"/>
              </a:rPr>
              <a:t> oleh AI </a:t>
            </a:r>
            <a:r>
              <a:rPr lang="en-ID" sz="2000" b="0" i="0" dirty="0" err="1">
                <a:solidFill>
                  <a:srgbClr val="262626"/>
                </a:solidFill>
                <a:effectLst/>
                <a:latin typeface="Times New Roman" panose="02020603050405020304" pitchFamily="18" charset="0"/>
                <a:cs typeface="Times New Roman" panose="02020603050405020304" pitchFamily="18" charset="0"/>
              </a:rPr>
              <a:t>termasuk</a:t>
            </a:r>
            <a:r>
              <a:rPr lang="en-ID" sz="2000" b="0" i="0" dirty="0">
                <a:solidFill>
                  <a:srgbClr val="262626"/>
                </a:solidFill>
                <a:effectLst/>
                <a:latin typeface="Times New Roman" panose="02020603050405020304" pitchFamily="18" charset="0"/>
                <a:cs typeface="Times New Roman" panose="02020603050405020304" pitchFamily="18" charset="0"/>
              </a:rPr>
              <a:t>:</a:t>
            </a:r>
            <a:br>
              <a:rPr lang="en-ID" sz="2000" b="0" i="0" dirty="0">
                <a:solidFill>
                  <a:srgbClr val="262626"/>
                </a:solidFill>
                <a:effectLst/>
                <a:latin typeface="Times New Roman" panose="02020603050405020304" pitchFamily="18" charset="0"/>
                <a:cs typeface="Times New Roman" panose="02020603050405020304" pitchFamily="18" charset="0"/>
              </a:rPr>
            </a:br>
            <a:r>
              <a:rPr lang="en-ID" sz="2000" b="1" i="0" dirty="0">
                <a:solidFill>
                  <a:srgbClr val="262626"/>
                </a:solidFill>
                <a:effectLst/>
                <a:latin typeface="Times New Roman" panose="02020603050405020304" pitchFamily="18" charset="0"/>
                <a:cs typeface="Times New Roman" panose="02020603050405020304" pitchFamily="18" charset="0"/>
              </a:rPr>
              <a:t>Autonomous Mobile Robot (AMR)</a:t>
            </a:r>
            <a:br>
              <a:rPr lang="en-ID" sz="2000" b="0" i="0" dirty="0">
                <a:solidFill>
                  <a:srgbClr val="262626"/>
                </a:solidFill>
                <a:effectLst/>
                <a:latin typeface="Times New Roman" panose="02020603050405020304" pitchFamily="18" charset="0"/>
                <a:cs typeface="Times New Roman" panose="02020603050405020304" pitchFamily="18" charset="0"/>
              </a:rPr>
            </a:br>
            <a:r>
              <a:rPr lang="en-ID" sz="2000" b="0" i="0" dirty="0" err="1">
                <a:solidFill>
                  <a:srgbClr val="262626"/>
                </a:solidFill>
                <a:effectLst/>
                <a:latin typeface="Times New Roman" panose="02020603050405020304" pitchFamily="18" charset="0"/>
                <a:cs typeface="Times New Roman" panose="02020603050405020304" pitchFamily="18" charset="0"/>
              </a:rPr>
              <a:t>Seiring</a:t>
            </a:r>
            <a:r>
              <a:rPr lang="en-ID" sz="2000" b="0" i="0" dirty="0">
                <a:solidFill>
                  <a:srgbClr val="262626"/>
                </a:solidFill>
                <a:effectLst/>
                <a:latin typeface="Times New Roman" panose="02020603050405020304" pitchFamily="18" charset="0"/>
                <a:cs typeface="Times New Roman" panose="02020603050405020304" pitchFamily="18" charset="0"/>
              </a:rPr>
              <a:t> AMR </a:t>
            </a:r>
            <a:r>
              <a:rPr lang="en-ID" sz="2000" b="0" i="0" dirty="0" err="1">
                <a:solidFill>
                  <a:srgbClr val="262626"/>
                </a:solidFill>
                <a:effectLst/>
                <a:latin typeface="Times New Roman" panose="02020603050405020304" pitchFamily="18" charset="0"/>
                <a:cs typeface="Times New Roman" panose="02020603050405020304" pitchFamily="18" charset="0"/>
              </a:rPr>
              <a:t>bergerak</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melalui</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lingkungan</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mereka</a:t>
            </a:r>
            <a:r>
              <a:rPr lang="en-ID" sz="2000" b="0" i="0" dirty="0">
                <a:solidFill>
                  <a:srgbClr val="262626"/>
                </a:solidFill>
                <a:effectLst/>
                <a:latin typeface="Times New Roman" panose="02020603050405020304" pitchFamily="18" charset="0"/>
                <a:cs typeface="Times New Roman" panose="02020603050405020304" pitchFamily="18" charset="0"/>
              </a:rPr>
              <a:t>, AI </a:t>
            </a:r>
            <a:r>
              <a:rPr lang="en-ID" sz="2000" b="0" i="0" dirty="0" err="1">
                <a:solidFill>
                  <a:srgbClr val="262626"/>
                </a:solidFill>
                <a:effectLst/>
                <a:latin typeface="Times New Roman" panose="02020603050405020304" pitchFamily="18" charset="0"/>
                <a:cs typeface="Times New Roman" panose="02020603050405020304" pitchFamily="18" charset="0"/>
              </a:rPr>
              <a:t>memungkinkan</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mereka</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untuk</a:t>
            </a:r>
            <a:r>
              <a:rPr lang="en-ID" sz="2000" b="0" i="0" dirty="0">
                <a:solidFill>
                  <a:srgbClr val="262626"/>
                </a:solidFill>
                <a:effectLst/>
                <a:latin typeface="Times New Roman" panose="02020603050405020304" pitchFamily="18" charset="0"/>
                <a:cs typeface="Times New Roman" panose="02020603050405020304" pitchFamily="18" charset="0"/>
              </a:rPr>
              <a:t>:</a:t>
            </a:r>
            <a:br>
              <a:rPr lang="en-ID" sz="2000" b="0" i="0" dirty="0">
                <a:solidFill>
                  <a:srgbClr val="262626"/>
                </a:solidFill>
                <a:effectLst/>
                <a:latin typeface="Times New Roman" panose="02020603050405020304" pitchFamily="18" charset="0"/>
                <a:cs typeface="Times New Roman" panose="02020603050405020304" pitchFamily="18" charset="0"/>
              </a:rPr>
            </a:br>
            <a:r>
              <a:rPr lang="en-ID" sz="2000" b="0" i="0" dirty="0" err="1">
                <a:solidFill>
                  <a:srgbClr val="262626"/>
                </a:solidFill>
                <a:effectLst/>
                <a:latin typeface="Times New Roman" panose="02020603050405020304" pitchFamily="18" charset="0"/>
                <a:cs typeface="Times New Roman" panose="02020603050405020304" pitchFamily="18" charset="0"/>
              </a:rPr>
              <a:t>Menangkap</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informasi</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melalui</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kamera</a:t>
            </a:r>
            <a:r>
              <a:rPr lang="en-ID" sz="2000" b="0" i="0" dirty="0">
                <a:solidFill>
                  <a:srgbClr val="262626"/>
                </a:solidFill>
                <a:effectLst/>
                <a:latin typeface="Times New Roman" panose="02020603050405020304" pitchFamily="18" charset="0"/>
                <a:cs typeface="Times New Roman" panose="02020603050405020304" pitchFamily="18" charset="0"/>
              </a:rPr>
              <a:t> 3D dan sensor LiDAR</a:t>
            </a:r>
            <a:br>
              <a:rPr lang="en-ID" sz="2000" b="0" i="0" dirty="0">
                <a:solidFill>
                  <a:srgbClr val="262626"/>
                </a:solidFill>
                <a:effectLst/>
                <a:latin typeface="Times New Roman" panose="02020603050405020304" pitchFamily="18" charset="0"/>
                <a:cs typeface="Times New Roman" panose="02020603050405020304" pitchFamily="18" charset="0"/>
              </a:rPr>
            </a:br>
            <a:r>
              <a:rPr lang="en-ID" sz="2000" b="0" i="0" dirty="0" err="1">
                <a:solidFill>
                  <a:srgbClr val="262626"/>
                </a:solidFill>
                <a:effectLst/>
                <a:latin typeface="Times New Roman" panose="02020603050405020304" pitchFamily="18" charset="0"/>
                <a:cs typeface="Times New Roman" panose="02020603050405020304" pitchFamily="18" charset="0"/>
              </a:rPr>
              <a:t>Menganalisis</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informasi</a:t>
            </a:r>
            <a:r>
              <a:rPr lang="en-ID" sz="2000" b="0" i="0" dirty="0">
                <a:solidFill>
                  <a:srgbClr val="262626"/>
                </a:solidFill>
                <a:effectLst/>
                <a:latin typeface="Times New Roman" panose="02020603050405020304" pitchFamily="18" charset="0"/>
                <a:cs typeface="Times New Roman" panose="02020603050405020304" pitchFamily="18" charset="0"/>
              </a:rPr>
              <a:t> yang </a:t>
            </a:r>
            <a:r>
              <a:rPr lang="en-ID" sz="2000" b="0" i="0" dirty="0" err="1">
                <a:solidFill>
                  <a:srgbClr val="262626"/>
                </a:solidFill>
                <a:effectLst/>
                <a:latin typeface="Times New Roman" panose="02020603050405020304" pitchFamily="18" charset="0"/>
                <a:cs typeface="Times New Roman" panose="02020603050405020304" pitchFamily="18" charset="0"/>
              </a:rPr>
              <a:t>dikumpulkan</a:t>
            </a:r>
            <a:br>
              <a:rPr lang="en-ID" sz="2000" b="0" i="0" dirty="0">
                <a:solidFill>
                  <a:srgbClr val="262626"/>
                </a:solidFill>
                <a:effectLst/>
                <a:latin typeface="Times New Roman" panose="02020603050405020304" pitchFamily="18" charset="0"/>
                <a:cs typeface="Times New Roman" panose="02020603050405020304" pitchFamily="18" charset="0"/>
              </a:rPr>
            </a:br>
            <a:r>
              <a:rPr lang="en-ID" sz="2000" b="0" i="0" dirty="0" err="1">
                <a:solidFill>
                  <a:srgbClr val="262626"/>
                </a:solidFill>
                <a:effectLst/>
                <a:latin typeface="Times New Roman" panose="02020603050405020304" pitchFamily="18" charset="0"/>
                <a:cs typeface="Times New Roman" panose="02020603050405020304" pitchFamily="18" charset="0"/>
              </a:rPr>
              <a:t>Membuat</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inferensi</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berdasarkan</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lingkungan</a:t>
            </a:r>
            <a:r>
              <a:rPr lang="en-ID" sz="2000" b="0" i="0" dirty="0">
                <a:solidFill>
                  <a:srgbClr val="262626"/>
                </a:solidFill>
                <a:effectLst/>
                <a:latin typeface="Times New Roman" panose="02020603050405020304" pitchFamily="18" charset="0"/>
                <a:cs typeface="Times New Roman" panose="02020603050405020304" pitchFamily="18" charset="0"/>
              </a:rPr>
              <a:t> dan </a:t>
            </a:r>
            <a:r>
              <a:rPr lang="en-ID" sz="2000" b="0" i="0" dirty="0" err="1">
                <a:solidFill>
                  <a:srgbClr val="262626"/>
                </a:solidFill>
                <a:effectLst/>
                <a:latin typeface="Times New Roman" panose="02020603050405020304" pitchFamily="18" charset="0"/>
                <a:cs typeface="Times New Roman" panose="02020603050405020304" pitchFamily="18" charset="0"/>
              </a:rPr>
              <a:t>misi</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keseluruhan</a:t>
            </a:r>
            <a:br>
              <a:rPr lang="en-ID" sz="2000" b="0" i="0" dirty="0">
                <a:solidFill>
                  <a:srgbClr val="262626"/>
                </a:solidFill>
                <a:effectLst/>
                <a:latin typeface="Times New Roman" panose="02020603050405020304" pitchFamily="18" charset="0"/>
                <a:cs typeface="Times New Roman" panose="02020603050405020304" pitchFamily="18" charset="0"/>
              </a:rPr>
            </a:br>
            <a:r>
              <a:rPr lang="en-ID" sz="2000" b="0" i="0" dirty="0" err="1">
                <a:solidFill>
                  <a:srgbClr val="262626"/>
                </a:solidFill>
                <a:effectLst/>
                <a:latin typeface="Times New Roman" panose="02020603050405020304" pitchFamily="18" charset="0"/>
                <a:cs typeface="Times New Roman" panose="02020603050405020304" pitchFamily="18" charset="0"/>
              </a:rPr>
              <a:t>Bergerak</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atau</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bertindak</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untuk</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memberikan</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hasil</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terbaik</a:t>
            </a:r>
            <a:br>
              <a:rPr lang="en-ID" sz="2000" b="0" i="0" dirty="0">
                <a:solidFill>
                  <a:srgbClr val="262626"/>
                </a:solidFill>
                <a:effectLst/>
                <a:latin typeface="Times New Roman" panose="02020603050405020304" pitchFamily="18" charset="0"/>
                <a:cs typeface="Times New Roman" panose="02020603050405020304" pitchFamily="18" charset="0"/>
              </a:rPr>
            </a:br>
            <a:r>
              <a:rPr lang="en-ID" sz="2000" b="1" i="0" dirty="0">
                <a:solidFill>
                  <a:srgbClr val="262626"/>
                </a:solidFill>
                <a:effectLst/>
                <a:latin typeface="Times New Roman" panose="02020603050405020304" pitchFamily="18" charset="0"/>
                <a:cs typeface="Times New Roman" panose="02020603050405020304" pitchFamily="18" charset="0"/>
              </a:rPr>
              <a:t>Robot </a:t>
            </a:r>
            <a:r>
              <a:rPr lang="en-ID" sz="2000" b="1" i="0" dirty="0" err="1">
                <a:solidFill>
                  <a:srgbClr val="262626"/>
                </a:solidFill>
                <a:effectLst/>
                <a:latin typeface="Times New Roman" panose="02020603050405020304" pitchFamily="18" charset="0"/>
                <a:cs typeface="Times New Roman" panose="02020603050405020304" pitchFamily="18" charset="0"/>
              </a:rPr>
              <a:t>Terartikulasi</a:t>
            </a:r>
            <a:r>
              <a:rPr lang="en-ID" sz="2000" b="1" i="0" dirty="0">
                <a:solidFill>
                  <a:srgbClr val="262626"/>
                </a:solidFill>
                <a:effectLst/>
                <a:latin typeface="Times New Roman" panose="02020603050405020304" pitchFamily="18" charset="0"/>
                <a:cs typeface="Times New Roman" panose="02020603050405020304" pitchFamily="18" charset="0"/>
              </a:rPr>
              <a:t> (</a:t>
            </a:r>
            <a:r>
              <a:rPr lang="en-ID" sz="2000" b="1" i="0" dirty="0" err="1">
                <a:solidFill>
                  <a:srgbClr val="262626"/>
                </a:solidFill>
                <a:effectLst/>
                <a:latin typeface="Times New Roman" panose="02020603050405020304" pitchFamily="18" charset="0"/>
                <a:cs typeface="Times New Roman" panose="02020603050405020304" pitchFamily="18" charset="0"/>
              </a:rPr>
              <a:t>Lengan</a:t>
            </a:r>
            <a:r>
              <a:rPr lang="en-ID" sz="2000" b="1" i="0" dirty="0">
                <a:solidFill>
                  <a:srgbClr val="262626"/>
                </a:solidFill>
                <a:effectLst/>
                <a:latin typeface="Times New Roman" panose="02020603050405020304" pitchFamily="18" charset="0"/>
                <a:cs typeface="Times New Roman" panose="02020603050405020304" pitchFamily="18" charset="0"/>
              </a:rPr>
              <a:t> Robot)</a:t>
            </a:r>
            <a:br>
              <a:rPr lang="en-ID" sz="2000" b="0" i="0" dirty="0">
                <a:solidFill>
                  <a:srgbClr val="262626"/>
                </a:solidFill>
                <a:effectLst/>
                <a:latin typeface="Times New Roman" panose="02020603050405020304" pitchFamily="18" charset="0"/>
                <a:cs typeface="Times New Roman" panose="02020603050405020304" pitchFamily="18" charset="0"/>
              </a:rPr>
            </a:br>
            <a:r>
              <a:rPr lang="en-ID" sz="2000" b="0" i="0" dirty="0">
                <a:solidFill>
                  <a:srgbClr val="262626"/>
                </a:solidFill>
                <a:effectLst/>
                <a:latin typeface="Times New Roman" panose="02020603050405020304" pitchFamily="18" charset="0"/>
                <a:cs typeface="Times New Roman" panose="02020603050405020304" pitchFamily="18" charset="0"/>
              </a:rPr>
              <a:t>AI </a:t>
            </a:r>
            <a:r>
              <a:rPr lang="en-ID" sz="2000" b="0" i="0" dirty="0" err="1">
                <a:solidFill>
                  <a:srgbClr val="262626"/>
                </a:solidFill>
                <a:effectLst/>
                <a:latin typeface="Times New Roman" panose="02020603050405020304" pitchFamily="18" charset="0"/>
                <a:cs typeface="Times New Roman" panose="02020603050405020304" pitchFamily="18" charset="0"/>
              </a:rPr>
              <a:t>memungkinkan</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terartikulasi</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melakukan</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tugas</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dengan</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lebih</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cepat</a:t>
            </a:r>
            <a:r>
              <a:rPr lang="en-ID" sz="2000" b="0" i="0" dirty="0">
                <a:solidFill>
                  <a:srgbClr val="262626"/>
                </a:solidFill>
                <a:effectLst/>
                <a:latin typeface="Times New Roman" panose="02020603050405020304" pitchFamily="18" charset="0"/>
                <a:cs typeface="Times New Roman" panose="02020603050405020304" pitchFamily="18" charset="0"/>
              </a:rPr>
              <a:t> dan </a:t>
            </a:r>
            <a:r>
              <a:rPr lang="en-ID" sz="2000" b="0" i="0" dirty="0" err="1">
                <a:solidFill>
                  <a:srgbClr val="262626"/>
                </a:solidFill>
                <a:effectLst/>
                <a:latin typeface="Times New Roman" panose="02020603050405020304" pitchFamily="18" charset="0"/>
                <a:cs typeface="Times New Roman" panose="02020603050405020304" pitchFamily="18" charset="0"/>
              </a:rPr>
              <a:t>akurat</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Teknologi</a:t>
            </a:r>
            <a:r>
              <a:rPr lang="en-ID" sz="2000" b="0" i="0" dirty="0">
                <a:solidFill>
                  <a:srgbClr val="262626"/>
                </a:solidFill>
                <a:effectLst/>
                <a:latin typeface="Times New Roman" panose="02020603050405020304" pitchFamily="18" charset="0"/>
                <a:cs typeface="Times New Roman" panose="02020603050405020304" pitchFamily="18" charset="0"/>
              </a:rPr>
              <a:t> AI </a:t>
            </a:r>
            <a:r>
              <a:rPr lang="en-ID" sz="2000" b="0" i="0" dirty="0" err="1">
                <a:solidFill>
                  <a:srgbClr val="262626"/>
                </a:solidFill>
                <a:effectLst/>
                <a:latin typeface="Times New Roman" panose="02020603050405020304" pitchFamily="18" charset="0"/>
                <a:cs typeface="Times New Roman" panose="02020603050405020304" pitchFamily="18" charset="0"/>
              </a:rPr>
              <a:t>menyimpulkan</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informasi</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dari</a:t>
            </a:r>
            <a:r>
              <a:rPr lang="en-ID" sz="2000" b="0" i="0" dirty="0">
                <a:solidFill>
                  <a:srgbClr val="262626"/>
                </a:solidFill>
                <a:effectLst/>
                <a:latin typeface="Times New Roman" panose="02020603050405020304" pitchFamily="18" charset="0"/>
                <a:cs typeface="Times New Roman" panose="02020603050405020304" pitchFamily="18" charset="0"/>
              </a:rPr>
              <a:t> sensor </a:t>
            </a:r>
            <a:r>
              <a:rPr lang="en-ID" sz="2000" b="0" i="0" dirty="0" err="1">
                <a:solidFill>
                  <a:srgbClr val="262626"/>
                </a:solidFill>
                <a:effectLst/>
                <a:latin typeface="Times New Roman" panose="02020603050405020304" pitchFamily="18" charset="0"/>
                <a:cs typeface="Times New Roman" panose="02020603050405020304" pitchFamily="18" charset="0"/>
              </a:rPr>
              <a:t>visi</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seperti</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kamera</a:t>
            </a:r>
            <a:r>
              <a:rPr lang="en-ID" sz="2000" b="0" i="0" dirty="0">
                <a:solidFill>
                  <a:srgbClr val="262626"/>
                </a:solidFill>
                <a:effectLst/>
                <a:latin typeface="Times New Roman" panose="02020603050405020304" pitchFamily="18" charset="0"/>
                <a:cs typeface="Times New Roman" panose="02020603050405020304" pitchFamily="18" charset="0"/>
              </a:rPr>
              <a:t> 2D/3D, </a:t>
            </a:r>
            <a:r>
              <a:rPr lang="en-ID" sz="2000" b="0" i="0" dirty="0" err="1">
                <a:solidFill>
                  <a:srgbClr val="262626"/>
                </a:solidFill>
                <a:effectLst/>
                <a:latin typeface="Times New Roman" panose="02020603050405020304" pitchFamily="18" charset="0"/>
                <a:cs typeface="Times New Roman" panose="02020603050405020304" pitchFamily="18" charset="0"/>
              </a:rPr>
              <a:t>untuk</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mensegmentasi</a:t>
            </a:r>
            <a:r>
              <a:rPr lang="en-ID" sz="2000" b="0" i="0" dirty="0">
                <a:solidFill>
                  <a:srgbClr val="262626"/>
                </a:solidFill>
                <a:effectLst/>
                <a:latin typeface="Times New Roman" panose="02020603050405020304" pitchFamily="18" charset="0"/>
                <a:cs typeface="Times New Roman" panose="02020603050405020304" pitchFamily="18" charset="0"/>
              </a:rPr>
              <a:t> dan </a:t>
            </a:r>
            <a:r>
              <a:rPr lang="en-ID" sz="2000" b="0" i="0" dirty="0" err="1">
                <a:solidFill>
                  <a:srgbClr val="262626"/>
                </a:solidFill>
                <a:effectLst/>
                <a:latin typeface="Times New Roman" panose="02020603050405020304" pitchFamily="18" charset="0"/>
                <a:cs typeface="Times New Roman" panose="02020603050405020304" pitchFamily="18" charset="0"/>
              </a:rPr>
              <a:t>memahami</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adegan</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serta</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mendeteksi</a:t>
            </a:r>
            <a:r>
              <a:rPr lang="en-ID" sz="2000" b="0" i="0" dirty="0">
                <a:solidFill>
                  <a:srgbClr val="262626"/>
                </a:solidFill>
                <a:effectLst/>
                <a:latin typeface="Times New Roman" panose="02020603050405020304" pitchFamily="18" charset="0"/>
                <a:cs typeface="Times New Roman" panose="02020603050405020304" pitchFamily="18" charset="0"/>
              </a:rPr>
              <a:t> dan </a:t>
            </a:r>
            <a:r>
              <a:rPr lang="en-ID" sz="2000" b="0" i="0" dirty="0" err="1">
                <a:solidFill>
                  <a:srgbClr val="262626"/>
                </a:solidFill>
                <a:effectLst/>
                <a:latin typeface="Times New Roman" panose="02020603050405020304" pitchFamily="18" charset="0"/>
                <a:cs typeface="Times New Roman" panose="02020603050405020304" pitchFamily="18" charset="0"/>
              </a:rPr>
              <a:t>mengklasifikasikan</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objek</a:t>
            </a:r>
            <a:r>
              <a:rPr lang="en-ID" sz="2000" b="0" i="0" dirty="0">
                <a:solidFill>
                  <a:srgbClr val="262626"/>
                </a:solidFill>
                <a:effectLst/>
                <a:latin typeface="Times New Roman" panose="02020603050405020304" pitchFamily="18" charset="0"/>
                <a:cs typeface="Times New Roman" panose="02020603050405020304" pitchFamily="18" charset="0"/>
              </a:rPr>
              <a:t>. .</a:t>
            </a:r>
            <a:br>
              <a:rPr lang="en-ID" sz="2000" b="0" i="0" dirty="0">
                <a:solidFill>
                  <a:srgbClr val="262626"/>
                </a:solidFill>
                <a:effectLst/>
                <a:latin typeface="Times New Roman" panose="02020603050405020304" pitchFamily="18" charset="0"/>
                <a:cs typeface="Times New Roman" panose="02020603050405020304" pitchFamily="18" charset="0"/>
              </a:rPr>
            </a:br>
            <a:r>
              <a:rPr lang="en-ID" sz="2000" b="1" i="0" dirty="0" err="1">
                <a:solidFill>
                  <a:srgbClr val="262626"/>
                </a:solidFill>
                <a:effectLst/>
                <a:latin typeface="Times New Roman" panose="02020603050405020304" pitchFamily="18" charset="0"/>
                <a:cs typeface="Times New Roman" panose="02020603050405020304" pitchFamily="18" charset="0"/>
              </a:rPr>
              <a:t>Cobot</a:t>
            </a:r>
            <a:br>
              <a:rPr lang="en-ID" sz="2000" b="0" i="0" dirty="0">
                <a:solidFill>
                  <a:srgbClr val="262626"/>
                </a:solidFill>
                <a:effectLst/>
                <a:latin typeface="Times New Roman" panose="02020603050405020304" pitchFamily="18" charset="0"/>
                <a:cs typeface="Times New Roman" panose="02020603050405020304" pitchFamily="18" charset="0"/>
              </a:rPr>
            </a:br>
            <a:r>
              <a:rPr lang="en-ID" sz="2000" b="0" i="0" dirty="0">
                <a:solidFill>
                  <a:srgbClr val="262626"/>
                </a:solidFill>
                <a:effectLst/>
                <a:latin typeface="Times New Roman" panose="02020603050405020304" pitchFamily="18" charset="0"/>
                <a:cs typeface="Times New Roman" panose="02020603050405020304" pitchFamily="18" charset="0"/>
              </a:rPr>
              <a:t>AI </a:t>
            </a:r>
            <a:r>
              <a:rPr lang="en-ID" sz="2000" b="0" i="0" dirty="0" err="1">
                <a:solidFill>
                  <a:srgbClr val="262626"/>
                </a:solidFill>
                <a:effectLst/>
                <a:latin typeface="Times New Roman" panose="02020603050405020304" pitchFamily="18" charset="0"/>
                <a:cs typeface="Times New Roman" panose="02020603050405020304" pitchFamily="18" charset="0"/>
              </a:rPr>
              <a:t>memungkinkan</a:t>
            </a:r>
            <a:r>
              <a:rPr lang="en-ID" sz="2000" b="0" i="0" dirty="0">
                <a:solidFill>
                  <a:srgbClr val="262626"/>
                </a:solidFill>
                <a:effectLst/>
                <a:latin typeface="Times New Roman" panose="02020603050405020304" pitchFamily="18" charset="0"/>
                <a:cs typeface="Times New Roman" panose="02020603050405020304" pitchFamily="18" charset="0"/>
              </a:rPr>
              <a:t> robot </a:t>
            </a:r>
            <a:r>
              <a:rPr lang="en-ID" sz="2000" b="0" i="0" dirty="0" err="1">
                <a:solidFill>
                  <a:srgbClr val="262626"/>
                </a:solidFill>
                <a:effectLst/>
                <a:latin typeface="Times New Roman" panose="02020603050405020304" pitchFamily="18" charset="0"/>
                <a:cs typeface="Times New Roman" panose="02020603050405020304" pitchFamily="18" charset="0"/>
              </a:rPr>
              <a:t>untuk</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merespons</a:t>
            </a:r>
            <a:r>
              <a:rPr lang="en-ID" sz="2000" b="0" i="0" dirty="0">
                <a:solidFill>
                  <a:srgbClr val="262626"/>
                </a:solidFill>
                <a:effectLst/>
                <a:latin typeface="Times New Roman" panose="02020603050405020304" pitchFamily="18" charset="0"/>
                <a:cs typeface="Times New Roman" panose="02020603050405020304" pitchFamily="18" charset="0"/>
              </a:rPr>
              <a:t> dan </a:t>
            </a:r>
            <a:r>
              <a:rPr lang="en-ID" sz="2000" b="0" i="0" dirty="0" err="1">
                <a:solidFill>
                  <a:srgbClr val="262626"/>
                </a:solidFill>
                <a:effectLst/>
                <a:latin typeface="Times New Roman" panose="02020603050405020304" pitchFamily="18" charset="0"/>
                <a:cs typeface="Times New Roman" panose="02020603050405020304" pitchFamily="18" charset="0"/>
              </a:rPr>
              <a:t>belajar</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ucapan</a:t>
            </a:r>
            <a:r>
              <a:rPr lang="en-ID" sz="2000" b="0" i="0" dirty="0">
                <a:solidFill>
                  <a:srgbClr val="262626"/>
                </a:solidFill>
                <a:effectLst/>
                <a:latin typeface="Times New Roman" panose="02020603050405020304" pitchFamily="18" charset="0"/>
                <a:cs typeface="Times New Roman" panose="02020603050405020304" pitchFamily="18" charset="0"/>
              </a:rPr>
              <a:t> dan </a:t>
            </a:r>
            <a:r>
              <a:rPr lang="en-ID" sz="2000" b="0" i="0" dirty="0" err="1">
                <a:solidFill>
                  <a:srgbClr val="262626"/>
                </a:solidFill>
                <a:effectLst/>
                <a:latin typeface="Times New Roman" panose="02020603050405020304" pitchFamily="18" charset="0"/>
                <a:cs typeface="Times New Roman" panose="02020603050405020304" pitchFamily="18" charset="0"/>
              </a:rPr>
              <a:t>gestur</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manusia</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tanpa</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pelatihan</a:t>
            </a:r>
            <a:r>
              <a:rPr lang="en-ID" sz="2000" b="0" i="0" dirty="0">
                <a:solidFill>
                  <a:srgbClr val="262626"/>
                </a:solidFill>
                <a:effectLst/>
                <a:latin typeface="Times New Roman" panose="02020603050405020304" pitchFamily="18" charset="0"/>
                <a:cs typeface="Times New Roman" panose="02020603050405020304" pitchFamily="18" charset="0"/>
              </a:rPr>
              <a:t> yang </a:t>
            </a:r>
            <a:r>
              <a:rPr lang="en-ID" sz="2000" b="0" i="0" dirty="0" err="1">
                <a:solidFill>
                  <a:srgbClr val="262626"/>
                </a:solidFill>
                <a:effectLst/>
                <a:latin typeface="Times New Roman" panose="02020603050405020304" pitchFamily="18" charset="0"/>
                <a:cs typeface="Times New Roman" panose="02020603050405020304" pitchFamily="18" charset="0"/>
              </a:rPr>
              <a:t>dibantu</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pekerja</a:t>
            </a:r>
            <a:r>
              <a:rPr lang="en-ID" sz="2000" dirty="0">
                <a:solidFill>
                  <a:srgbClr val="262626"/>
                </a:solidFill>
                <a:latin typeface="Times New Roman" panose="02020603050405020304" pitchFamily="18" charset="0"/>
                <a:cs typeface="Times New Roman" panose="02020603050405020304" pitchFamily="18" charset="0"/>
              </a:rPr>
              <a:t> </a:t>
            </a:r>
            <a:r>
              <a:rPr lang="en-ID" sz="2000" b="0" i="0" dirty="0">
                <a:solidFill>
                  <a:srgbClr val="262626"/>
                </a:solidFill>
                <a:effectLst/>
                <a:latin typeface="Times New Roman" panose="02020603050405020304" pitchFamily="18" charset="0"/>
                <a:cs typeface="Times New Roman" panose="02020603050405020304" pitchFamily="18" charset="0"/>
              </a:rPr>
              <a:t>dan </a:t>
            </a:r>
            <a:r>
              <a:rPr lang="en-ID" sz="2000" b="0" i="0" dirty="0" err="1">
                <a:solidFill>
                  <a:srgbClr val="262626"/>
                </a:solidFill>
                <a:effectLst/>
                <a:latin typeface="Times New Roman" panose="02020603050405020304" pitchFamily="18" charset="0"/>
                <a:cs typeface="Times New Roman" panose="02020603050405020304" pitchFamily="18" charset="0"/>
              </a:rPr>
              <a:t>bagaimana</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mereka</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digunakan</a:t>
            </a:r>
            <a:r>
              <a:rPr lang="en-ID" sz="2000" b="0" i="0" dirty="0">
                <a:solidFill>
                  <a:srgbClr val="262626"/>
                </a:solidFill>
                <a:effectLst/>
                <a:latin typeface="Times New Roman" panose="02020603050405020304" pitchFamily="18" charset="0"/>
                <a:cs typeface="Times New Roman" panose="02020603050405020304" pitchFamily="18" charset="0"/>
              </a:rPr>
              <a:t> di </a:t>
            </a:r>
            <a:r>
              <a:rPr lang="en-ID" sz="2000" b="0" i="0" dirty="0" err="1">
                <a:solidFill>
                  <a:srgbClr val="262626"/>
                </a:solidFill>
                <a:effectLst/>
                <a:latin typeface="Times New Roman" panose="02020603050405020304" pitchFamily="18" charset="0"/>
                <a:cs typeface="Times New Roman" panose="02020603050405020304" pitchFamily="18" charset="0"/>
              </a:rPr>
              <a:t>berbagai</a:t>
            </a:r>
            <a:r>
              <a:rPr lang="en-ID" sz="2000" b="0" i="0" dirty="0">
                <a:solidFill>
                  <a:srgbClr val="262626"/>
                </a:solidFill>
                <a:effectLst/>
                <a:latin typeface="Times New Roman" panose="02020603050405020304" pitchFamily="18" charset="0"/>
                <a:cs typeface="Times New Roman" panose="02020603050405020304" pitchFamily="18" charset="0"/>
              </a:rPr>
              <a:t> </a:t>
            </a:r>
            <a:r>
              <a:rPr lang="en-ID" sz="2000" b="0" i="0" dirty="0" err="1">
                <a:solidFill>
                  <a:srgbClr val="262626"/>
                </a:solidFill>
                <a:effectLst/>
                <a:latin typeface="Times New Roman" panose="02020603050405020304" pitchFamily="18" charset="0"/>
                <a:cs typeface="Times New Roman" panose="02020603050405020304" pitchFamily="18" charset="0"/>
              </a:rPr>
              <a:t>industri</a:t>
            </a:r>
            <a:r>
              <a:rPr lang="en-ID" sz="2000" b="0" i="0" dirty="0">
                <a:solidFill>
                  <a:srgbClr val="262626"/>
                </a:solidFill>
                <a:effectLst/>
                <a:latin typeface="Times New Roman" panose="02020603050405020304" pitchFamily="18" charset="0"/>
                <a:cs typeface="Times New Roman" panose="02020603050405020304" pitchFamily="18" charset="0"/>
              </a:rPr>
              <a:t>.</a:t>
            </a:r>
            <a:br>
              <a:rPr lang="en-ID" sz="2000" b="0" i="0" dirty="0">
                <a:solidFill>
                  <a:srgbClr val="262626"/>
                </a:solidFill>
                <a:effectLst/>
                <a:latin typeface="Times New Roman" panose="02020603050405020304" pitchFamily="18" charset="0"/>
                <a:cs typeface="Times New Roman" panose="02020603050405020304" pitchFamily="18" charset="0"/>
              </a:rPr>
            </a:br>
            <a:br>
              <a:rPr lang="en-ID" sz="2000" b="0" i="0" dirty="0">
                <a:solidFill>
                  <a:srgbClr val="262626"/>
                </a:solidFill>
                <a:effectLst/>
                <a:latin typeface="Times New Roman" panose="02020603050405020304" pitchFamily="18" charset="0"/>
                <a:cs typeface="Times New Roman" panose="02020603050405020304" pitchFamily="18" charset="0"/>
              </a:rPr>
            </a:br>
            <a:endParaRPr lang="en-ID"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9911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0F8F-B1C9-0797-5970-B0D44F2D85F4}"/>
              </a:ext>
            </a:extLst>
          </p:cNvPr>
          <p:cNvSpPr>
            <a:spLocks noGrp="1"/>
          </p:cNvSpPr>
          <p:nvPr>
            <p:ph type="title"/>
          </p:nvPr>
        </p:nvSpPr>
        <p:spPr>
          <a:xfrm>
            <a:off x="677333" y="493486"/>
            <a:ext cx="10992153" cy="5907314"/>
          </a:xfrm>
        </p:spPr>
        <p:txBody>
          <a:bodyPr>
            <a:noAutofit/>
          </a:bodyPr>
          <a:lstStyle/>
          <a:p>
            <a:r>
              <a:rPr lang="en-ID" sz="2000" b="0" i="0" dirty="0" err="1">
                <a:solidFill>
                  <a:srgbClr val="262626"/>
                </a:solidFill>
                <a:effectLst/>
                <a:latin typeface="intel-one"/>
              </a:rPr>
              <a:t>Kemampuan</a:t>
            </a:r>
            <a:r>
              <a:rPr lang="en-ID" sz="2000" b="0" i="0" dirty="0">
                <a:solidFill>
                  <a:srgbClr val="262626"/>
                </a:solidFill>
                <a:effectLst/>
                <a:latin typeface="intel-one"/>
              </a:rPr>
              <a:t> Robot AI</a:t>
            </a:r>
            <a:br>
              <a:rPr lang="en-ID" sz="2000" b="0" i="0" dirty="0">
                <a:solidFill>
                  <a:srgbClr val="262626"/>
                </a:solidFill>
                <a:effectLst/>
                <a:latin typeface="intel-one"/>
              </a:rPr>
            </a:br>
            <a:r>
              <a:rPr lang="en-ID" sz="2000" b="0" i="0" dirty="0" err="1">
                <a:solidFill>
                  <a:srgbClr val="262626"/>
                </a:solidFill>
                <a:effectLst/>
                <a:latin typeface="intel-clear"/>
              </a:rPr>
              <a:t>Untuk</a:t>
            </a:r>
            <a:r>
              <a:rPr lang="en-ID" sz="2000" b="0" i="0" dirty="0">
                <a:solidFill>
                  <a:srgbClr val="262626"/>
                </a:solidFill>
                <a:effectLst/>
                <a:latin typeface="intel-clear"/>
              </a:rPr>
              <a:t> </a:t>
            </a:r>
            <a:r>
              <a:rPr lang="en-ID" sz="2000" b="0" i="0" dirty="0" err="1">
                <a:solidFill>
                  <a:srgbClr val="262626"/>
                </a:solidFill>
                <a:effectLst/>
                <a:latin typeface="intel-clear"/>
              </a:rPr>
              <a:t>membuat</a:t>
            </a:r>
            <a:r>
              <a:rPr lang="en-ID" sz="2000" b="0" i="0" dirty="0">
                <a:solidFill>
                  <a:srgbClr val="262626"/>
                </a:solidFill>
                <a:effectLst/>
                <a:latin typeface="intel-clear"/>
              </a:rPr>
              <a:t> robot yang </a:t>
            </a:r>
            <a:r>
              <a:rPr lang="en-ID" sz="2000" b="0" i="0" dirty="0" err="1">
                <a:solidFill>
                  <a:srgbClr val="262626"/>
                </a:solidFill>
                <a:effectLst/>
                <a:latin typeface="intel-clear"/>
              </a:rPr>
              <a:t>benar-benar</a:t>
            </a:r>
            <a:r>
              <a:rPr lang="en-ID" sz="2000" b="0" i="0" dirty="0">
                <a:solidFill>
                  <a:srgbClr val="262626"/>
                </a:solidFill>
                <a:effectLst/>
                <a:latin typeface="intel-clear"/>
              </a:rPr>
              <a:t> </a:t>
            </a:r>
            <a:r>
              <a:rPr lang="en-ID" sz="2000" b="0" i="0" dirty="0" err="1">
                <a:solidFill>
                  <a:srgbClr val="262626"/>
                </a:solidFill>
                <a:effectLst/>
                <a:latin typeface="intel-clear"/>
              </a:rPr>
              <a:t>cerdas</a:t>
            </a:r>
            <a:r>
              <a:rPr lang="en-ID" sz="2000" b="0" i="0" dirty="0">
                <a:solidFill>
                  <a:srgbClr val="262626"/>
                </a:solidFill>
                <a:effectLst/>
                <a:latin typeface="intel-clear"/>
              </a:rPr>
              <a:t>, </a:t>
            </a:r>
            <a:r>
              <a:rPr lang="en-ID" sz="2000" b="0" i="0" dirty="0" err="1">
                <a:solidFill>
                  <a:srgbClr val="262626"/>
                </a:solidFill>
                <a:effectLst/>
                <a:latin typeface="intel-clear"/>
              </a:rPr>
              <a:t>beberapa</a:t>
            </a:r>
            <a:r>
              <a:rPr lang="en-ID" sz="2000" b="0" i="0" dirty="0">
                <a:solidFill>
                  <a:srgbClr val="262626"/>
                </a:solidFill>
                <a:effectLst/>
                <a:latin typeface="intel-clear"/>
              </a:rPr>
              <a:t> </a:t>
            </a:r>
            <a:r>
              <a:rPr lang="en-ID" sz="2000" b="0" i="0" dirty="0" err="1">
                <a:solidFill>
                  <a:srgbClr val="262626"/>
                </a:solidFill>
                <a:effectLst/>
                <a:latin typeface="intel-clear"/>
              </a:rPr>
              <a:t>kemampuan</a:t>
            </a:r>
            <a:r>
              <a:rPr lang="en-ID" sz="2000" b="0" i="0" dirty="0">
                <a:solidFill>
                  <a:srgbClr val="262626"/>
                </a:solidFill>
                <a:effectLst/>
                <a:latin typeface="intel-clear"/>
              </a:rPr>
              <a:t> </a:t>
            </a:r>
            <a:r>
              <a:rPr lang="en-ID" sz="2000" b="0" i="0" dirty="0" err="1">
                <a:solidFill>
                  <a:srgbClr val="262626"/>
                </a:solidFill>
                <a:effectLst/>
                <a:latin typeface="intel-clear"/>
              </a:rPr>
              <a:t>penting</a:t>
            </a:r>
            <a:r>
              <a:rPr lang="en-ID" sz="2000" b="0" i="0" dirty="0">
                <a:solidFill>
                  <a:srgbClr val="262626"/>
                </a:solidFill>
                <a:effectLst/>
                <a:latin typeface="intel-clear"/>
              </a:rPr>
              <a:t> </a:t>
            </a:r>
            <a:r>
              <a:rPr lang="en-ID" sz="2000" b="0" i="0" dirty="0" err="1">
                <a:solidFill>
                  <a:srgbClr val="262626"/>
                </a:solidFill>
                <a:effectLst/>
                <a:latin typeface="intel-clear"/>
              </a:rPr>
              <a:t>diperlukan</a:t>
            </a:r>
            <a:r>
              <a:rPr lang="en-ID" sz="2000" b="0" i="0" dirty="0">
                <a:solidFill>
                  <a:srgbClr val="262626"/>
                </a:solidFill>
                <a:effectLst/>
                <a:latin typeface="intel-clear"/>
              </a:rPr>
              <a:t>.</a:t>
            </a:r>
            <a:br>
              <a:rPr lang="en-ID" sz="2000" b="0" i="0" dirty="0">
                <a:solidFill>
                  <a:srgbClr val="262626"/>
                </a:solidFill>
                <a:effectLst/>
                <a:latin typeface="intel-clear"/>
              </a:rPr>
            </a:br>
            <a:r>
              <a:rPr lang="en-ID" sz="2000" b="0" i="0" dirty="0">
                <a:solidFill>
                  <a:srgbClr val="262626"/>
                </a:solidFill>
                <a:effectLst/>
                <a:latin typeface="intel-clear"/>
              </a:rPr>
              <a:t>*</a:t>
            </a:r>
            <a:r>
              <a:rPr lang="en-ID" sz="2000" b="0" i="0" dirty="0" err="1">
                <a:solidFill>
                  <a:srgbClr val="262626"/>
                </a:solidFill>
                <a:effectLst/>
                <a:latin typeface="intel-clear"/>
              </a:rPr>
              <a:t>Robotika</a:t>
            </a:r>
            <a:r>
              <a:rPr lang="en-ID" sz="2000" b="0" i="0" dirty="0">
                <a:solidFill>
                  <a:srgbClr val="262626"/>
                </a:solidFill>
                <a:effectLst/>
                <a:latin typeface="intel-clear"/>
              </a:rPr>
              <a:t> dan </a:t>
            </a:r>
            <a:r>
              <a:rPr lang="en-ID" sz="2000" b="0" i="0" dirty="0" err="1">
                <a:solidFill>
                  <a:srgbClr val="262626"/>
                </a:solidFill>
                <a:effectLst/>
                <a:latin typeface="intel-clear"/>
              </a:rPr>
              <a:t>Pembelajaran</a:t>
            </a:r>
            <a:r>
              <a:rPr lang="en-ID" sz="2000" b="0" i="0" dirty="0">
                <a:solidFill>
                  <a:srgbClr val="262626"/>
                </a:solidFill>
                <a:effectLst/>
                <a:latin typeface="intel-clear"/>
              </a:rPr>
              <a:t> </a:t>
            </a:r>
            <a:r>
              <a:rPr lang="en-ID" sz="2000" b="0" i="0" dirty="0" err="1">
                <a:solidFill>
                  <a:srgbClr val="262626"/>
                </a:solidFill>
                <a:effectLst/>
                <a:latin typeface="intel-clear"/>
              </a:rPr>
              <a:t>Mesin</a:t>
            </a:r>
            <a:br>
              <a:rPr lang="en-ID" sz="2000" b="0" i="0" dirty="0">
                <a:solidFill>
                  <a:srgbClr val="262626"/>
                </a:solidFill>
                <a:effectLst/>
                <a:latin typeface="intel-clear"/>
              </a:rPr>
            </a:br>
            <a:r>
              <a:rPr lang="en-ID" sz="2000" b="0" i="0" dirty="0" err="1">
                <a:solidFill>
                  <a:srgbClr val="262626"/>
                </a:solidFill>
                <a:effectLst/>
                <a:latin typeface="intel-clear"/>
              </a:rPr>
              <a:t>Pembelajaran</a:t>
            </a:r>
            <a:r>
              <a:rPr lang="en-ID" sz="2000" b="0" i="0" dirty="0">
                <a:solidFill>
                  <a:srgbClr val="262626"/>
                </a:solidFill>
                <a:effectLst/>
                <a:latin typeface="intel-clear"/>
              </a:rPr>
              <a:t> </a:t>
            </a:r>
            <a:r>
              <a:rPr lang="en-ID" sz="2000" b="0" i="0" dirty="0" err="1">
                <a:solidFill>
                  <a:srgbClr val="262626"/>
                </a:solidFill>
                <a:effectLst/>
                <a:latin typeface="intel-clear"/>
              </a:rPr>
              <a:t>mesin</a:t>
            </a:r>
            <a:r>
              <a:rPr lang="en-ID" sz="2000" b="0" i="0" dirty="0">
                <a:solidFill>
                  <a:srgbClr val="262626"/>
                </a:solidFill>
                <a:effectLst/>
                <a:latin typeface="intel-clear"/>
              </a:rPr>
              <a:t> </a:t>
            </a:r>
            <a:r>
              <a:rPr lang="en-ID" sz="2000" b="0" i="0" dirty="0" err="1">
                <a:solidFill>
                  <a:srgbClr val="262626"/>
                </a:solidFill>
                <a:effectLst/>
                <a:latin typeface="intel-clear"/>
              </a:rPr>
              <a:t>sangatlah</a:t>
            </a:r>
            <a:r>
              <a:rPr lang="en-ID" sz="2000" b="0" i="0" dirty="0">
                <a:solidFill>
                  <a:srgbClr val="262626"/>
                </a:solidFill>
                <a:effectLst/>
                <a:latin typeface="intel-clear"/>
              </a:rPr>
              <a:t> </a:t>
            </a:r>
            <a:r>
              <a:rPr lang="en-ID" sz="2000" b="0" i="0" dirty="0" err="1">
                <a:solidFill>
                  <a:srgbClr val="262626"/>
                </a:solidFill>
                <a:effectLst/>
                <a:latin typeface="intel-clear"/>
              </a:rPr>
              <a:t>penting</a:t>
            </a:r>
            <a:r>
              <a:rPr lang="en-ID" sz="2000" b="0" i="0" dirty="0">
                <a:solidFill>
                  <a:srgbClr val="262626"/>
                </a:solidFill>
                <a:effectLst/>
                <a:latin typeface="intel-clear"/>
              </a:rPr>
              <a:t> </a:t>
            </a:r>
            <a:r>
              <a:rPr lang="en-ID" sz="2000" b="0" i="0" dirty="0" err="1">
                <a:solidFill>
                  <a:srgbClr val="262626"/>
                </a:solidFill>
                <a:effectLst/>
                <a:latin typeface="intel-clear"/>
              </a:rPr>
              <a:t>untuk</a:t>
            </a:r>
            <a:r>
              <a:rPr lang="en-ID" sz="2000" b="0" i="0" dirty="0">
                <a:solidFill>
                  <a:srgbClr val="262626"/>
                </a:solidFill>
                <a:effectLst/>
                <a:latin typeface="intel-clear"/>
              </a:rPr>
              <a:t> </a:t>
            </a:r>
            <a:r>
              <a:rPr lang="en-ID" sz="2000" b="0" i="0" dirty="0" err="1">
                <a:solidFill>
                  <a:srgbClr val="262626"/>
                </a:solidFill>
                <a:effectLst/>
                <a:latin typeface="intel-clear"/>
              </a:rPr>
              <a:t>kemampuan</a:t>
            </a:r>
            <a:r>
              <a:rPr lang="en-ID" sz="2000" b="0" i="0" dirty="0">
                <a:solidFill>
                  <a:srgbClr val="262626"/>
                </a:solidFill>
                <a:effectLst/>
                <a:latin typeface="intel-clear"/>
              </a:rPr>
              <a:t> robot AI </a:t>
            </a:r>
            <a:r>
              <a:rPr lang="en-ID" sz="2000" b="0" i="0" dirty="0" err="1">
                <a:solidFill>
                  <a:srgbClr val="262626"/>
                </a:solidFill>
                <a:effectLst/>
                <a:latin typeface="intel-clear"/>
              </a:rPr>
              <a:t>dalam</a:t>
            </a:r>
            <a:r>
              <a:rPr lang="en-ID" sz="2000" b="0" i="0" dirty="0">
                <a:solidFill>
                  <a:srgbClr val="262626"/>
                </a:solidFill>
                <a:effectLst/>
                <a:latin typeface="intel-clear"/>
              </a:rPr>
              <a:t> </a:t>
            </a:r>
            <a:r>
              <a:rPr lang="en-ID" sz="2000" b="0" i="0" dirty="0" err="1">
                <a:solidFill>
                  <a:srgbClr val="262626"/>
                </a:solidFill>
                <a:effectLst/>
                <a:latin typeface="intel-clear"/>
              </a:rPr>
              <a:t>belajar</a:t>
            </a:r>
            <a:r>
              <a:rPr lang="en-ID" sz="2000" b="0" i="0" dirty="0">
                <a:solidFill>
                  <a:srgbClr val="262626"/>
                </a:solidFill>
                <a:effectLst/>
                <a:latin typeface="intel-clear"/>
              </a:rPr>
              <a:t> dan </a:t>
            </a:r>
            <a:r>
              <a:rPr lang="en-ID" sz="2000" b="0" i="0" dirty="0" err="1">
                <a:solidFill>
                  <a:srgbClr val="262626"/>
                </a:solidFill>
                <a:effectLst/>
                <a:latin typeface="intel-clear"/>
              </a:rPr>
              <a:t>berkembang</a:t>
            </a:r>
            <a:r>
              <a:rPr lang="en-ID" sz="2000" b="0" i="0" dirty="0">
                <a:solidFill>
                  <a:srgbClr val="262626"/>
                </a:solidFill>
                <a:effectLst/>
                <a:latin typeface="intel-clear"/>
              </a:rPr>
              <a:t> </a:t>
            </a:r>
            <a:r>
              <a:rPr lang="en-ID" sz="2000" b="0" i="0" dirty="0" err="1">
                <a:solidFill>
                  <a:srgbClr val="262626"/>
                </a:solidFill>
                <a:effectLst/>
                <a:latin typeface="intel-clear"/>
              </a:rPr>
              <a:t>secara</a:t>
            </a:r>
            <a:r>
              <a:rPr lang="en-ID" sz="2000" b="0" i="0" dirty="0">
                <a:solidFill>
                  <a:srgbClr val="262626"/>
                </a:solidFill>
                <a:effectLst/>
                <a:latin typeface="intel-clear"/>
              </a:rPr>
              <a:t> </a:t>
            </a:r>
            <a:r>
              <a:rPr lang="en-ID" sz="2000" b="0" i="0" dirty="0" err="1">
                <a:solidFill>
                  <a:srgbClr val="262626"/>
                </a:solidFill>
                <a:effectLst/>
                <a:latin typeface="intel-clear"/>
              </a:rPr>
              <a:t>progresif</a:t>
            </a:r>
            <a:r>
              <a:rPr lang="en-ID" sz="2000" b="0" i="0" dirty="0">
                <a:solidFill>
                  <a:srgbClr val="262626"/>
                </a:solidFill>
                <a:effectLst/>
                <a:latin typeface="intel-clear"/>
              </a:rPr>
              <a:t> di </a:t>
            </a:r>
            <a:r>
              <a:rPr lang="en-ID" sz="2000" b="0" i="0" dirty="0" err="1">
                <a:solidFill>
                  <a:srgbClr val="262626"/>
                </a:solidFill>
                <a:effectLst/>
                <a:latin typeface="intel-clear"/>
              </a:rPr>
              <a:t>setiap</a:t>
            </a:r>
            <a:r>
              <a:rPr lang="en-ID" sz="2000" b="0" i="0" dirty="0">
                <a:solidFill>
                  <a:srgbClr val="262626"/>
                </a:solidFill>
                <a:effectLst/>
                <a:latin typeface="intel-clear"/>
              </a:rPr>
              <a:t> </a:t>
            </a:r>
            <a:r>
              <a:rPr lang="en-ID" sz="2000" b="0" i="0" dirty="0" err="1">
                <a:solidFill>
                  <a:srgbClr val="262626"/>
                </a:solidFill>
                <a:effectLst/>
                <a:latin typeface="intel-clear"/>
              </a:rPr>
              <a:t>pelaksanaan</a:t>
            </a:r>
            <a:r>
              <a:rPr lang="en-ID" sz="2000" b="0" i="0" dirty="0">
                <a:solidFill>
                  <a:srgbClr val="262626"/>
                </a:solidFill>
                <a:effectLst/>
                <a:latin typeface="intel-clear"/>
              </a:rPr>
              <a:t> </a:t>
            </a:r>
            <a:r>
              <a:rPr lang="en-ID" sz="2000" b="0" i="0" dirty="0" err="1">
                <a:solidFill>
                  <a:srgbClr val="262626"/>
                </a:solidFill>
                <a:effectLst/>
                <a:latin typeface="intel-clear"/>
              </a:rPr>
              <a:t>tugas</a:t>
            </a:r>
            <a:r>
              <a:rPr lang="en-ID" sz="2000" b="0" i="0" dirty="0">
                <a:solidFill>
                  <a:srgbClr val="262626"/>
                </a:solidFill>
                <a:effectLst/>
                <a:latin typeface="intel-clear"/>
              </a:rPr>
              <a:t>. </a:t>
            </a:r>
            <a:r>
              <a:rPr lang="en-ID" sz="2000" b="0" i="0" dirty="0" err="1">
                <a:solidFill>
                  <a:srgbClr val="262626"/>
                </a:solidFill>
                <a:effectLst/>
                <a:latin typeface="intel-clear"/>
              </a:rPr>
              <a:t>Pembelajaran</a:t>
            </a:r>
            <a:r>
              <a:rPr lang="en-ID" sz="2000" b="0" i="0" dirty="0">
                <a:solidFill>
                  <a:srgbClr val="262626"/>
                </a:solidFill>
                <a:effectLst/>
                <a:latin typeface="intel-clear"/>
              </a:rPr>
              <a:t> </a:t>
            </a:r>
            <a:r>
              <a:rPr lang="en-ID" sz="2000" b="0" i="0" dirty="0" err="1">
                <a:solidFill>
                  <a:srgbClr val="262626"/>
                </a:solidFill>
                <a:effectLst/>
                <a:latin typeface="intel-clear"/>
              </a:rPr>
              <a:t>mesin</a:t>
            </a:r>
            <a:r>
              <a:rPr lang="en-ID" sz="2000" b="0" i="0" dirty="0">
                <a:solidFill>
                  <a:srgbClr val="262626"/>
                </a:solidFill>
                <a:effectLst/>
                <a:latin typeface="intel-clear"/>
              </a:rPr>
              <a:t> </a:t>
            </a:r>
            <a:r>
              <a:rPr lang="en-ID" sz="2000" b="0" i="0" dirty="0" err="1">
                <a:solidFill>
                  <a:srgbClr val="262626"/>
                </a:solidFill>
                <a:effectLst/>
                <a:latin typeface="intel-clear"/>
              </a:rPr>
              <a:t>untuk</a:t>
            </a:r>
            <a:r>
              <a:rPr lang="en-ID" sz="2000" b="0" i="0" dirty="0">
                <a:solidFill>
                  <a:srgbClr val="262626"/>
                </a:solidFill>
                <a:effectLst/>
                <a:latin typeface="intel-clear"/>
              </a:rPr>
              <a:t> robot </a:t>
            </a:r>
            <a:r>
              <a:rPr lang="en-ID" sz="2000" b="0" i="0" dirty="0" err="1">
                <a:solidFill>
                  <a:srgbClr val="262626"/>
                </a:solidFill>
                <a:effectLst/>
                <a:latin typeface="intel-clear"/>
              </a:rPr>
              <a:t>memungkinkan</a:t>
            </a:r>
            <a:r>
              <a:rPr lang="en-ID" sz="2000" b="0" i="0" dirty="0">
                <a:solidFill>
                  <a:srgbClr val="262626"/>
                </a:solidFill>
                <a:effectLst/>
                <a:latin typeface="intel-clear"/>
              </a:rPr>
              <a:t> robot </a:t>
            </a:r>
            <a:r>
              <a:rPr lang="en-ID" sz="2000" b="0" i="0" dirty="0" err="1">
                <a:solidFill>
                  <a:srgbClr val="262626"/>
                </a:solidFill>
                <a:effectLst/>
                <a:latin typeface="intel-clear"/>
              </a:rPr>
              <a:t>untuk</a:t>
            </a:r>
            <a:r>
              <a:rPr lang="en-ID" sz="2000" b="0" i="0" dirty="0">
                <a:solidFill>
                  <a:srgbClr val="262626"/>
                </a:solidFill>
                <a:effectLst/>
                <a:latin typeface="intel-clear"/>
              </a:rPr>
              <a:t> </a:t>
            </a:r>
            <a:r>
              <a:rPr lang="en-ID" sz="2000" b="0" i="0" dirty="0" err="1">
                <a:solidFill>
                  <a:srgbClr val="262626"/>
                </a:solidFill>
                <a:effectLst/>
                <a:latin typeface="intel-clear"/>
              </a:rPr>
              <a:t>menggunakan</a:t>
            </a:r>
            <a:r>
              <a:rPr lang="en-ID" sz="2000" b="0" i="0" dirty="0">
                <a:solidFill>
                  <a:srgbClr val="262626"/>
                </a:solidFill>
                <a:effectLst/>
                <a:latin typeface="intel-clear"/>
              </a:rPr>
              <a:t> data real-time dan </a:t>
            </a:r>
            <a:r>
              <a:rPr lang="en-ID" sz="2000" b="0" i="0" dirty="0" err="1">
                <a:solidFill>
                  <a:srgbClr val="262626"/>
                </a:solidFill>
                <a:effectLst/>
                <a:latin typeface="intel-clear"/>
              </a:rPr>
              <a:t>informasi</a:t>
            </a:r>
            <a:r>
              <a:rPr lang="en-ID" sz="2000" b="0" i="0" dirty="0">
                <a:solidFill>
                  <a:srgbClr val="262626"/>
                </a:solidFill>
                <a:effectLst/>
                <a:latin typeface="intel-clear"/>
              </a:rPr>
              <a:t> </a:t>
            </a:r>
            <a:r>
              <a:rPr lang="en-ID" sz="2000" b="0" i="0" dirty="0" err="1">
                <a:solidFill>
                  <a:srgbClr val="262626"/>
                </a:solidFill>
                <a:effectLst/>
                <a:latin typeface="intel-clear"/>
              </a:rPr>
              <a:t>kontekstual</a:t>
            </a:r>
            <a:r>
              <a:rPr lang="en-ID" sz="2000" b="0" i="0" dirty="0">
                <a:solidFill>
                  <a:srgbClr val="262626"/>
                </a:solidFill>
                <a:effectLst/>
                <a:latin typeface="intel-clear"/>
              </a:rPr>
              <a:t> yang </a:t>
            </a:r>
            <a:r>
              <a:rPr lang="en-ID" sz="2000" b="0" i="0" dirty="0" err="1">
                <a:solidFill>
                  <a:srgbClr val="262626"/>
                </a:solidFill>
                <a:effectLst/>
                <a:latin typeface="intel-clear"/>
              </a:rPr>
              <a:t>diperoleh</a:t>
            </a:r>
            <a:r>
              <a:rPr lang="en-ID" sz="2000" b="0" i="0" dirty="0">
                <a:solidFill>
                  <a:srgbClr val="262626"/>
                </a:solidFill>
                <a:effectLst/>
                <a:latin typeface="intel-clear"/>
              </a:rPr>
              <a:t> </a:t>
            </a:r>
            <a:r>
              <a:rPr lang="en-ID" sz="2000" b="0" i="0" dirty="0" err="1">
                <a:solidFill>
                  <a:srgbClr val="262626"/>
                </a:solidFill>
                <a:effectLst/>
                <a:latin typeface="intel-clear"/>
              </a:rPr>
              <a:t>melalui</a:t>
            </a:r>
            <a:r>
              <a:rPr lang="en-ID" sz="2000" b="0" i="0" dirty="0">
                <a:solidFill>
                  <a:srgbClr val="262626"/>
                </a:solidFill>
                <a:effectLst/>
                <a:latin typeface="intel-clear"/>
              </a:rPr>
              <a:t> </a:t>
            </a:r>
            <a:r>
              <a:rPr lang="en-ID" sz="2000" b="0" i="0" dirty="0" err="1">
                <a:solidFill>
                  <a:srgbClr val="262626"/>
                </a:solidFill>
                <a:effectLst/>
                <a:latin typeface="intel-clear"/>
              </a:rPr>
              <a:t>pengalaman</a:t>
            </a:r>
            <a:r>
              <a:rPr lang="en-ID" sz="2000" b="0" i="0" dirty="0">
                <a:solidFill>
                  <a:srgbClr val="262626"/>
                </a:solidFill>
                <a:effectLst/>
                <a:latin typeface="intel-clear"/>
              </a:rPr>
              <a:t> </a:t>
            </a:r>
            <a:r>
              <a:rPr lang="en-ID" sz="2000" b="0" i="0" dirty="0" err="1">
                <a:solidFill>
                  <a:srgbClr val="262626"/>
                </a:solidFill>
                <a:effectLst/>
                <a:latin typeface="intel-clear"/>
              </a:rPr>
              <a:t>mereka</a:t>
            </a:r>
            <a:r>
              <a:rPr lang="en-ID" sz="2000" b="0" i="0" dirty="0">
                <a:solidFill>
                  <a:srgbClr val="262626"/>
                </a:solidFill>
                <a:effectLst/>
                <a:latin typeface="intel-clear"/>
              </a:rPr>
              <a:t> </a:t>
            </a:r>
            <a:r>
              <a:rPr lang="en-ID" sz="2000" b="0" i="0" dirty="0" err="1">
                <a:solidFill>
                  <a:srgbClr val="262626"/>
                </a:solidFill>
                <a:effectLst/>
                <a:latin typeface="intel-clear"/>
              </a:rPr>
              <a:t>untuk</a:t>
            </a:r>
            <a:r>
              <a:rPr lang="en-ID" sz="2000" b="0" i="0" dirty="0">
                <a:solidFill>
                  <a:srgbClr val="262626"/>
                </a:solidFill>
                <a:effectLst/>
                <a:latin typeface="intel-clear"/>
              </a:rPr>
              <a:t> </a:t>
            </a:r>
            <a:r>
              <a:rPr lang="en-ID" sz="2000" b="0" i="0" dirty="0" err="1">
                <a:solidFill>
                  <a:srgbClr val="262626"/>
                </a:solidFill>
                <a:effectLst/>
                <a:latin typeface="intel-clear"/>
              </a:rPr>
              <a:t>mengembangkan</a:t>
            </a:r>
            <a:r>
              <a:rPr lang="en-ID" sz="2000" b="0" i="0" dirty="0">
                <a:solidFill>
                  <a:srgbClr val="262626"/>
                </a:solidFill>
                <a:effectLst/>
                <a:latin typeface="intel-clear"/>
              </a:rPr>
              <a:t> </a:t>
            </a:r>
            <a:r>
              <a:rPr lang="en-ID" sz="2000" b="0" i="0" dirty="0" err="1">
                <a:solidFill>
                  <a:srgbClr val="262626"/>
                </a:solidFill>
                <a:effectLst/>
                <a:latin typeface="intel-clear"/>
              </a:rPr>
              <a:t>jalur</a:t>
            </a:r>
            <a:r>
              <a:rPr lang="en-ID" sz="2000" b="0" i="0" dirty="0">
                <a:solidFill>
                  <a:srgbClr val="262626"/>
                </a:solidFill>
                <a:effectLst/>
                <a:latin typeface="intel-clear"/>
              </a:rPr>
              <a:t> </a:t>
            </a:r>
            <a:r>
              <a:rPr lang="en-ID" sz="2000" b="0" i="0" dirty="0" err="1">
                <a:solidFill>
                  <a:srgbClr val="262626"/>
                </a:solidFill>
                <a:effectLst/>
                <a:latin typeface="intel-clear"/>
              </a:rPr>
              <a:t>pembelajaran</a:t>
            </a:r>
            <a:r>
              <a:rPr lang="en-ID" sz="2000" b="0" i="0" dirty="0">
                <a:solidFill>
                  <a:srgbClr val="262626"/>
                </a:solidFill>
                <a:effectLst/>
                <a:latin typeface="intel-clear"/>
              </a:rPr>
              <a:t> dan </a:t>
            </a:r>
            <a:r>
              <a:rPr lang="en-ID" sz="2000" b="0" i="0" dirty="0" err="1">
                <a:solidFill>
                  <a:srgbClr val="262626"/>
                </a:solidFill>
                <a:effectLst/>
                <a:latin typeface="intel-clear"/>
              </a:rPr>
              <a:t>kemampuan</a:t>
            </a:r>
            <a:r>
              <a:rPr lang="en-ID" sz="2000" b="0" i="0" dirty="0">
                <a:solidFill>
                  <a:srgbClr val="262626"/>
                </a:solidFill>
                <a:effectLst/>
                <a:latin typeface="intel-clear"/>
              </a:rPr>
              <a:t> </a:t>
            </a:r>
            <a:r>
              <a:rPr lang="en-ID" sz="2000" b="0" i="0" dirty="0" err="1">
                <a:solidFill>
                  <a:srgbClr val="262626"/>
                </a:solidFill>
                <a:effectLst/>
                <a:latin typeface="intel-clear"/>
              </a:rPr>
              <a:t>baru</a:t>
            </a:r>
            <a:r>
              <a:rPr lang="en-ID" sz="2000" b="0" i="0" dirty="0">
                <a:solidFill>
                  <a:srgbClr val="262626"/>
                </a:solidFill>
                <a:effectLst/>
                <a:latin typeface="intel-clear"/>
              </a:rPr>
              <a:t>. </a:t>
            </a:r>
            <a:r>
              <a:rPr lang="en-ID" sz="2000" b="0" i="0" dirty="0" err="1">
                <a:solidFill>
                  <a:srgbClr val="262626"/>
                </a:solidFill>
                <a:effectLst/>
                <a:latin typeface="intel-clear"/>
              </a:rPr>
              <a:t>Ini</a:t>
            </a:r>
            <a:r>
              <a:rPr lang="en-ID" sz="2000" b="0" i="0" dirty="0">
                <a:solidFill>
                  <a:srgbClr val="262626"/>
                </a:solidFill>
                <a:effectLst/>
                <a:latin typeface="intel-clear"/>
              </a:rPr>
              <a:t> </a:t>
            </a:r>
            <a:r>
              <a:rPr lang="en-ID" sz="2000" b="0" i="0" dirty="0" err="1">
                <a:solidFill>
                  <a:srgbClr val="262626"/>
                </a:solidFill>
                <a:effectLst/>
                <a:latin typeface="intel-clear"/>
              </a:rPr>
              <a:t>memungkinkan</a:t>
            </a:r>
            <a:r>
              <a:rPr lang="en-ID" sz="2000" b="0" i="0" dirty="0">
                <a:solidFill>
                  <a:srgbClr val="262626"/>
                </a:solidFill>
                <a:effectLst/>
                <a:latin typeface="intel-clear"/>
              </a:rPr>
              <a:t> robot </a:t>
            </a:r>
            <a:r>
              <a:rPr lang="en-ID" sz="2000" b="0" i="0" dirty="0" err="1">
                <a:solidFill>
                  <a:srgbClr val="262626"/>
                </a:solidFill>
                <a:effectLst/>
                <a:latin typeface="intel-clear"/>
              </a:rPr>
              <a:t>untuk</a:t>
            </a:r>
            <a:r>
              <a:rPr lang="en-ID" sz="2000" b="0" i="0" dirty="0">
                <a:solidFill>
                  <a:srgbClr val="262626"/>
                </a:solidFill>
                <a:effectLst/>
                <a:latin typeface="intel-clear"/>
              </a:rPr>
              <a:t> </a:t>
            </a:r>
            <a:r>
              <a:rPr lang="en-ID" sz="2000" b="0" i="0" dirty="0" err="1">
                <a:solidFill>
                  <a:srgbClr val="262626"/>
                </a:solidFill>
                <a:effectLst/>
                <a:latin typeface="intel-clear"/>
              </a:rPr>
              <a:t>menyelesaikan</a:t>
            </a:r>
            <a:r>
              <a:rPr lang="en-ID" sz="2000" b="0" i="0" dirty="0">
                <a:solidFill>
                  <a:srgbClr val="262626"/>
                </a:solidFill>
                <a:effectLst/>
                <a:latin typeface="intel-clear"/>
              </a:rPr>
              <a:t> </a:t>
            </a:r>
            <a:r>
              <a:rPr lang="en-ID" sz="2000" b="0" i="0" dirty="0" err="1">
                <a:solidFill>
                  <a:srgbClr val="262626"/>
                </a:solidFill>
                <a:effectLst/>
                <a:latin typeface="intel-clear"/>
              </a:rPr>
              <a:t>masalah</a:t>
            </a:r>
            <a:r>
              <a:rPr lang="en-ID" sz="2000" b="0" i="0" dirty="0">
                <a:solidFill>
                  <a:srgbClr val="262626"/>
                </a:solidFill>
                <a:effectLst/>
                <a:latin typeface="intel-clear"/>
              </a:rPr>
              <a:t> </a:t>
            </a:r>
            <a:r>
              <a:rPr lang="en-ID" sz="2000" b="0" i="0" dirty="0" err="1">
                <a:solidFill>
                  <a:srgbClr val="262626"/>
                </a:solidFill>
                <a:effectLst/>
                <a:latin typeface="intel-clear"/>
              </a:rPr>
              <a:t>baru</a:t>
            </a:r>
            <a:r>
              <a:rPr lang="en-ID" sz="2000" b="0" i="0" dirty="0">
                <a:solidFill>
                  <a:srgbClr val="262626"/>
                </a:solidFill>
                <a:effectLst/>
                <a:latin typeface="intel-clear"/>
              </a:rPr>
              <a:t> dan </a:t>
            </a:r>
            <a:r>
              <a:rPr lang="en-ID" sz="2000" b="0" i="0" dirty="0" err="1">
                <a:solidFill>
                  <a:srgbClr val="262626"/>
                </a:solidFill>
                <a:effectLst/>
                <a:latin typeface="intel-clear"/>
              </a:rPr>
              <a:t>unik</a:t>
            </a:r>
            <a:r>
              <a:rPr lang="en-ID" sz="2000" b="0" i="0" dirty="0">
                <a:solidFill>
                  <a:srgbClr val="262626"/>
                </a:solidFill>
                <a:effectLst/>
                <a:latin typeface="intel-clear"/>
              </a:rPr>
              <a:t> </a:t>
            </a:r>
            <a:r>
              <a:rPr lang="en-ID" sz="2000" b="0" i="0" dirty="0" err="1">
                <a:solidFill>
                  <a:srgbClr val="262626"/>
                </a:solidFill>
                <a:effectLst/>
                <a:latin typeface="intel-clear"/>
              </a:rPr>
              <a:t>ketika</a:t>
            </a:r>
            <a:r>
              <a:rPr lang="en-ID" sz="2000" b="0" i="0" dirty="0">
                <a:solidFill>
                  <a:srgbClr val="262626"/>
                </a:solidFill>
                <a:effectLst/>
                <a:latin typeface="intel-clear"/>
              </a:rPr>
              <a:t> </a:t>
            </a:r>
            <a:r>
              <a:rPr lang="en-ID" sz="2000" b="0" i="0" dirty="0" err="1">
                <a:solidFill>
                  <a:srgbClr val="262626"/>
                </a:solidFill>
                <a:effectLst/>
                <a:latin typeface="intel-clear"/>
              </a:rPr>
              <a:t>mereka</a:t>
            </a:r>
            <a:r>
              <a:rPr lang="en-ID" sz="2000" b="0" i="0" dirty="0">
                <a:solidFill>
                  <a:srgbClr val="262626"/>
                </a:solidFill>
                <a:effectLst/>
                <a:latin typeface="intel-clear"/>
              </a:rPr>
              <a:t> </a:t>
            </a:r>
            <a:r>
              <a:rPr lang="en-ID" sz="2000" b="0" i="0" dirty="0" err="1">
                <a:solidFill>
                  <a:srgbClr val="262626"/>
                </a:solidFill>
                <a:effectLst/>
                <a:latin typeface="intel-clear"/>
              </a:rPr>
              <a:t>menemukannya</a:t>
            </a:r>
            <a:r>
              <a:rPr lang="en-ID" sz="2000" b="0" i="0" dirty="0">
                <a:solidFill>
                  <a:srgbClr val="262626"/>
                </a:solidFill>
                <a:effectLst/>
                <a:latin typeface="intel-clear"/>
              </a:rPr>
              <a:t> di </a:t>
            </a:r>
            <a:r>
              <a:rPr lang="en-ID" sz="2000" b="0" i="0" dirty="0" err="1">
                <a:solidFill>
                  <a:srgbClr val="262626"/>
                </a:solidFill>
                <a:effectLst/>
                <a:latin typeface="intel-clear"/>
              </a:rPr>
              <a:t>lingkungan</a:t>
            </a:r>
            <a:r>
              <a:rPr lang="en-ID" sz="2000" b="0" i="0" dirty="0">
                <a:solidFill>
                  <a:srgbClr val="262626"/>
                </a:solidFill>
                <a:effectLst/>
                <a:latin typeface="intel-clear"/>
              </a:rPr>
              <a:t> </a:t>
            </a:r>
            <a:r>
              <a:rPr lang="en-ID" sz="2000" b="0" i="0" dirty="0" err="1">
                <a:solidFill>
                  <a:srgbClr val="262626"/>
                </a:solidFill>
                <a:effectLst/>
                <a:latin typeface="intel-clear"/>
              </a:rPr>
              <a:t>mereka</a:t>
            </a:r>
            <a:r>
              <a:rPr lang="en-ID" sz="2000" b="0" i="0" dirty="0">
                <a:solidFill>
                  <a:srgbClr val="262626"/>
                </a:solidFill>
                <a:effectLst/>
                <a:latin typeface="intel-clear"/>
              </a:rPr>
              <a:t>.</a:t>
            </a:r>
            <a:br>
              <a:rPr lang="en-ID" sz="2000" b="0" i="0" dirty="0">
                <a:solidFill>
                  <a:srgbClr val="262626"/>
                </a:solidFill>
                <a:effectLst/>
                <a:latin typeface="intel-clear"/>
              </a:rPr>
            </a:br>
            <a:r>
              <a:rPr lang="en-ID" sz="2000" b="0" i="0" dirty="0" err="1">
                <a:solidFill>
                  <a:srgbClr val="262626"/>
                </a:solidFill>
                <a:effectLst/>
                <a:latin typeface="intel-clear"/>
              </a:rPr>
              <a:t>Pemrosesan</a:t>
            </a:r>
            <a:r>
              <a:rPr lang="en-ID" sz="2000" b="0" i="0" dirty="0">
                <a:solidFill>
                  <a:srgbClr val="262626"/>
                </a:solidFill>
                <a:effectLst/>
                <a:latin typeface="intel-clear"/>
              </a:rPr>
              <a:t> Bahasa </a:t>
            </a:r>
            <a:r>
              <a:rPr lang="en-ID" sz="2000" b="0" i="0" dirty="0" err="1">
                <a:solidFill>
                  <a:srgbClr val="262626"/>
                </a:solidFill>
                <a:effectLst/>
                <a:latin typeface="intel-clear"/>
              </a:rPr>
              <a:t>Alami</a:t>
            </a:r>
            <a:r>
              <a:rPr lang="en-ID" sz="2000" b="0" i="0" dirty="0">
                <a:solidFill>
                  <a:srgbClr val="262626"/>
                </a:solidFill>
                <a:effectLst/>
                <a:latin typeface="intel-clear"/>
              </a:rPr>
              <a:t> (NLP)</a:t>
            </a:r>
            <a:br>
              <a:rPr lang="en-ID" sz="2000" b="0" i="0" dirty="0">
                <a:solidFill>
                  <a:srgbClr val="262626"/>
                </a:solidFill>
                <a:effectLst/>
                <a:latin typeface="intel-clear"/>
              </a:rPr>
            </a:br>
            <a:r>
              <a:rPr lang="en-ID" sz="2000" b="0" i="0" dirty="0">
                <a:solidFill>
                  <a:srgbClr val="262626"/>
                </a:solidFill>
                <a:effectLst/>
                <a:latin typeface="intel-clear"/>
              </a:rPr>
              <a:t>*Natural language processing (NLP) </a:t>
            </a:r>
            <a:r>
              <a:rPr lang="en-ID" sz="2000" b="0" i="0" dirty="0" err="1">
                <a:solidFill>
                  <a:srgbClr val="262626"/>
                </a:solidFill>
                <a:effectLst/>
                <a:latin typeface="intel-clear"/>
              </a:rPr>
              <a:t>adalah</a:t>
            </a:r>
            <a:r>
              <a:rPr lang="en-ID" sz="2000" b="0" i="0" dirty="0">
                <a:solidFill>
                  <a:srgbClr val="262626"/>
                </a:solidFill>
                <a:effectLst/>
                <a:latin typeface="intel-clear"/>
              </a:rPr>
              <a:t> </a:t>
            </a:r>
            <a:r>
              <a:rPr lang="en-ID" sz="2000" b="0" i="0" dirty="0" err="1">
                <a:solidFill>
                  <a:srgbClr val="262626"/>
                </a:solidFill>
                <a:effectLst/>
                <a:latin typeface="intel-clear"/>
              </a:rPr>
              <a:t>jenis</a:t>
            </a:r>
            <a:r>
              <a:rPr lang="en-ID" sz="2000" b="0" i="0" dirty="0">
                <a:solidFill>
                  <a:srgbClr val="262626"/>
                </a:solidFill>
                <a:effectLst/>
                <a:latin typeface="intel-clear"/>
              </a:rPr>
              <a:t> artificial intelligence yang </a:t>
            </a:r>
            <a:r>
              <a:rPr lang="en-ID" sz="2000" b="0" i="0" dirty="0" err="1">
                <a:solidFill>
                  <a:srgbClr val="262626"/>
                </a:solidFill>
                <a:effectLst/>
                <a:latin typeface="intel-clear"/>
              </a:rPr>
              <a:t>memungkinkan</a:t>
            </a:r>
            <a:r>
              <a:rPr lang="en-ID" sz="2000" b="0" i="0" dirty="0">
                <a:solidFill>
                  <a:srgbClr val="262626"/>
                </a:solidFill>
                <a:effectLst/>
                <a:latin typeface="intel-clear"/>
              </a:rPr>
              <a:t> robot </a:t>
            </a:r>
            <a:r>
              <a:rPr lang="en-ID" sz="2000" b="0" i="0" dirty="0" err="1">
                <a:solidFill>
                  <a:srgbClr val="262626"/>
                </a:solidFill>
                <a:effectLst/>
                <a:latin typeface="intel-clear"/>
              </a:rPr>
              <a:t>untuk</a:t>
            </a:r>
            <a:r>
              <a:rPr lang="en-ID" sz="2000" b="0" i="0" dirty="0">
                <a:solidFill>
                  <a:srgbClr val="262626"/>
                </a:solidFill>
                <a:effectLst/>
                <a:latin typeface="intel-clear"/>
              </a:rPr>
              <a:t> </a:t>
            </a:r>
            <a:r>
              <a:rPr lang="en-ID" sz="2000" b="0" i="0" dirty="0" err="1">
                <a:solidFill>
                  <a:srgbClr val="262626"/>
                </a:solidFill>
                <a:effectLst/>
                <a:latin typeface="intel-clear"/>
              </a:rPr>
              <a:t>memahami</a:t>
            </a:r>
            <a:r>
              <a:rPr lang="en-ID" sz="2000" b="0" i="0" dirty="0">
                <a:solidFill>
                  <a:srgbClr val="262626"/>
                </a:solidFill>
                <a:effectLst/>
                <a:latin typeface="intel-clear"/>
              </a:rPr>
              <a:t> </a:t>
            </a:r>
            <a:r>
              <a:rPr lang="en-ID" sz="2000" b="0" i="0" dirty="0" err="1">
                <a:solidFill>
                  <a:srgbClr val="262626"/>
                </a:solidFill>
                <a:effectLst/>
                <a:latin typeface="intel-clear"/>
              </a:rPr>
              <a:t>bahasa</a:t>
            </a:r>
            <a:r>
              <a:rPr lang="en-ID" sz="2000" b="0" i="0" dirty="0">
                <a:solidFill>
                  <a:srgbClr val="262626"/>
                </a:solidFill>
                <a:effectLst/>
                <a:latin typeface="intel-clear"/>
              </a:rPr>
              <a:t> </a:t>
            </a:r>
            <a:r>
              <a:rPr lang="en-ID" sz="2000" b="0" i="0" dirty="0" err="1">
                <a:solidFill>
                  <a:srgbClr val="262626"/>
                </a:solidFill>
                <a:effectLst/>
                <a:latin typeface="intel-clear"/>
              </a:rPr>
              <a:t>manusia</a:t>
            </a:r>
            <a:r>
              <a:rPr lang="en-ID" sz="2000" b="0" i="0" dirty="0">
                <a:solidFill>
                  <a:srgbClr val="262626"/>
                </a:solidFill>
                <a:effectLst/>
                <a:latin typeface="intel-clear"/>
              </a:rPr>
              <a:t> </a:t>
            </a:r>
            <a:r>
              <a:rPr lang="en-ID" sz="2000" b="0" i="0" dirty="0" err="1">
                <a:solidFill>
                  <a:srgbClr val="262626"/>
                </a:solidFill>
                <a:effectLst/>
                <a:latin typeface="intel-clear"/>
              </a:rPr>
              <a:t>sebagaimana</a:t>
            </a:r>
            <a:r>
              <a:rPr lang="en-ID" sz="2000" b="0" i="0" dirty="0">
                <a:solidFill>
                  <a:srgbClr val="262626"/>
                </a:solidFill>
                <a:effectLst/>
                <a:latin typeface="intel-clear"/>
              </a:rPr>
              <a:t> </a:t>
            </a:r>
            <a:r>
              <a:rPr lang="en-ID" sz="2000" b="0" i="0" dirty="0" err="1">
                <a:solidFill>
                  <a:srgbClr val="262626"/>
                </a:solidFill>
                <a:effectLst/>
                <a:latin typeface="intel-clear"/>
              </a:rPr>
              <a:t>diucapkannya</a:t>
            </a:r>
            <a:r>
              <a:rPr lang="en-ID" sz="2000" b="0" i="0" dirty="0">
                <a:solidFill>
                  <a:srgbClr val="262626"/>
                </a:solidFill>
                <a:effectLst/>
                <a:latin typeface="intel-clear"/>
              </a:rPr>
              <a:t>. Robot AI </a:t>
            </a:r>
            <a:r>
              <a:rPr lang="en-ID" sz="2000" b="0" i="0" dirty="0" err="1">
                <a:solidFill>
                  <a:srgbClr val="262626"/>
                </a:solidFill>
                <a:effectLst/>
                <a:latin typeface="intel-clear"/>
              </a:rPr>
              <a:t>dengan</a:t>
            </a:r>
            <a:r>
              <a:rPr lang="en-ID" sz="2000" b="0" i="0" dirty="0">
                <a:solidFill>
                  <a:srgbClr val="262626"/>
                </a:solidFill>
                <a:effectLst/>
                <a:latin typeface="intel-clear"/>
              </a:rPr>
              <a:t> NLP </a:t>
            </a:r>
            <a:r>
              <a:rPr lang="en-ID" sz="2000" b="0" i="0" dirty="0" err="1">
                <a:solidFill>
                  <a:srgbClr val="262626"/>
                </a:solidFill>
                <a:effectLst/>
                <a:latin typeface="intel-clear"/>
              </a:rPr>
              <a:t>biasanya</a:t>
            </a:r>
            <a:r>
              <a:rPr lang="en-ID" sz="2000" b="0" i="0" dirty="0">
                <a:solidFill>
                  <a:srgbClr val="262626"/>
                </a:solidFill>
                <a:effectLst/>
                <a:latin typeface="intel-clear"/>
              </a:rPr>
              <a:t> </a:t>
            </a:r>
            <a:r>
              <a:rPr lang="en-ID" sz="2000" b="0" i="0" dirty="0" err="1">
                <a:solidFill>
                  <a:srgbClr val="262626"/>
                </a:solidFill>
                <a:effectLst/>
                <a:latin typeface="intel-clear"/>
              </a:rPr>
              <a:t>menyelesaikan</a:t>
            </a:r>
            <a:r>
              <a:rPr lang="en-ID" sz="2000" b="0" i="0" dirty="0">
                <a:solidFill>
                  <a:srgbClr val="262626"/>
                </a:solidFill>
                <a:effectLst/>
                <a:latin typeface="intel-clear"/>
              </a:rPr>
              <a:t> </a:t>
            </a:r>
            <a:r>
              <a:rPr lang="en-ID" sz="2000" b="0" i="0" dirty="0" err="1">
                <a:solidFill>
                  <a:srgbClr val="262626"/>
                </a:solidFill>
                <a:effectLst/>
                <a:latin typeface="intel-clear"/>
              </a:rPr>
              <a:t>tugas</a:t>
            </a:r>
            <a:r>
              <a:rPr lang="en-ID" sz="2000" b="0" i="0" dirty="0">
                <a:solidFill>
                  <a:srgbClr val="262626"/>
                </a:solidFill>
                <a:effectLst/>
                <a:latin typeface="intel-clear"/>
              </a:rPr>
              <a:t> yang </a:t>
            </a:r>
            <a:r>
              <a:rPr lang="en-ID" sz="2000" b="0" i="0" dirty="0" err="1">
                <a:solidFill>
                  <a:srgbClr val="262626"/>
                </a:solidFill>
                <a:effectLst/>
                <a:latin typeface="intel-clear"/>
              </a:rPr>
              <a:t>melibatkan</a:t>
            </a:r>
            <a:r>
              <a:rPr lang="en-ID" sz="2000" b="0" i="0" dirty="0">
                <a:solidFill>
                  <a:srgbClr val="262626"/>
                </a:solidFill>
                <a:effectLst/>
                <a:latin typeface="intel-clear"/>
              </a:rPr>
              <a:t>:</a:t>
            </a:r>
            <a:br>
              <a:rPr lang="en-ID" sz="2000" b="0" i="0" dirty="0">
                <a:solidFill>
                  <a:srgbClr val="262626"/>
                </a:solidFill>
                <a:effectLst/>
                <a:latin typeface="intel-clear"/>
              </a:rPr>
            </a:br>
            <a:r>
              <a:rPr lang="en-ID" sz="2000" b="0" i="0" dirty="0" err="1">
                <a:solidFill>
                  <a:srgbClr val="262626"/>
                </a:solidFill>
                <a:effectLst/>
                <a:latin typeface="intel-clear"/>
              </a:rPr>
              <a:t>Menjawab</a:t>
            </a:r>
            <a:r>
              <a:rPr lang="en-ID" sz="2000" b="0" i="0" dirty="0">
                <a:solidFill>
                  <a:srgbClr val="262626"/>
                </a:solidFill>
                <a:effectLst/>
                <a:latin typeface="intel-clear"/>
              </a:rPr>
              <a:t> </a:t>
            </a:r>
            <a:r>
              <a:rPr lang="en-ID" sz="2000" b="0" i="0" dirty="0" err="1">
                <a:solidFill>
                  <a:srgbClr val="262626"/>
                </a:solidFill>
                <a:effectLst/>
                <a:latin typeface="intel-clear"/>
              </a:rPr>
              <a:t>pertanyaan</a:t>
            </a:r>
            <a:r>
              <a:rPr lang="en-ID" sz="2000" b="0" i="0" dirty="0">
                <a:solidFill>
                  <a:srgbClr val="262626"/>
                </a:solidFill>
                <a:effectLst/>
                <a:latin typeface="intel-clear"/>
              </a:rPr>
              <a:t> yang </a:t>
            </a:r>
            <a:r>
              <a:rPr lang="en-ID" sz="2000" b="0" i="0" dirty="0" err="1">
                <a:solidFill>
                  <a:srgbClr val="262626"/>
                </a:solidFill>
                <a:effectLst/>
                <a:latin typeface="intel-clear"/>
              </a:rPr>
              <a:t>diajukan</a:t>
            </a:r>
            <a:r>
              <a:rPr lang="en-ID" sz="2000" b="0" i="0" dirty="0">
                <a:solidFill>
                  <a:srgbClr val="262626"/>
                </a:solidFill>
                <a:effectLst/>
                <a:latin typeface="intel-clear"/>
              </a:rPr>
              <a:t> </a:t>
            </a:r>
            <a:r>
              <a:rPr lang="en-ID" sz="2000" b="0" i="0" dirty="0" err="1">
                <a:solidFill>
                  <a:srgbClr val="262626"/>
                </a:solidFill>
                <a:effectLst/>
                <a:latin typeface="intel-clear"/>
              </a:rPr>
              <a:t>manusia</a:t>
            </a:r>
            <a:br>
              <a:rPr lang="en-ID" sz="2000" b="0" i="0" dirty="0">
                <a:solidFill>
                  <a:srgbClr val="262626"/>
                </a:solidFill>
                <a:effectLst/>
                <a:latin typeface="intel-clear"/>
              </a:rPr>
            </a:br>
            <a:r>
              <a:rPr lang="en-ID" sz="2000" b="0" i="0" dirty="0" err="1">
                <a:solidFill>
                  <a:srgbClr val="262626"/>
                </a:solidFill>
                <a:effectLst/>
                <a:latin typeface="intel-clear"/>
              </a:rPr>
              <a:t>Pengenalan</a:t>
            </a:r>
            <a:r>
              <a:rPr lang="en-ID" sz="2000" b="0" i="0" dirty="0">
                <a:solidFill>
                  <a:srgbClr val="262626"/>
                </a:solidFill>
                <a:effectLst/>
                <a:latin typeface="intel-clear"/>
              </a:rPr>
              <a:t> </a:t>
            </a:r>
            <a:r>
              <a:rPr lang="en-ID" sz="2000" b="0" i="0" dirty="0" err="1">
                <a:solidFill>
                  <a:srgbClr val="262626"/>
                </a:solidFill>
                <a:effectLst/>
                <a:latin typeface="intel-clear"/>
              </a:rPr>
              <a:t>ucapan</a:t>
            </a:r>
            <a:br>
              <a:rPr lang="en-ID" sz="2000" b="0" i="0" dirty="0">
                <a:solidFill>
                  <a:srgbClr val="262626"/>
                </a:solidFill>
                <a:effectLst/>
                <a:latin typeface="intel-clear"/>
              </a:rPr>
            </a:br>
            <a:r>
              <a:rPr lang="en-ID" sz="2000" b="0" i="0" dirty="0" err="1">
                <a:solidFill>
                  <a:srgbClr val="262626"/>
                </a:solidFill>
                <a:effectLst/>
                <a:latin typeface="intel-clear"/>
              </a:rPr>
              <a:t>Menentukan</a:t>
            </a:r>
            <a:r>
              <a:rPr lang="en-ID" sz="2000" b="0" i="0" dirty="0">
                <a:solidFill>
                  <a:srgbClr val="262626"/>
                </a:solidFill>
                <a:effectLst/>
                <a:latin typeface="intel-clear"/>
              </a:rPr>
              <a:t> </a:t>
            </a:r>
            <a:r>
              <a:rPr lang="en-ID" sz="2000" b="0" i="0" dirty="0" err="1">
                <a:solidFill>
                  <a:srgbClr val="262626"/>
                </a:solidFill>
                <a:effectLst/>
                <a:latin typeface="intel-clear"/>
              </a:rPr>
              <a:t>sentimen</a:t>
            </a:r>
            <a:r>
              <a:rPr lang="en-ID" sz="2000" b="0" i="0" dirty="0">
                <a:solidFill>
                  <a:srgbClr val="262626"/>
                </a:solidFill>
                <a:effectLst/>
                <a:latin typeface="intel-clear"/>
              </a:rPr>
              <a:t> </a:t>
            </a:r>
            <a:r>
              <a:rPr lang="en-ID" sz="2000" b="0" i="0" dirty="0" err="1">
                <a:solidFill>
                  <a:srgbClr val="262626"/>
                </a:solidFill>
                <a:effectLst/>
                <a:latin typeface="intel-clear"/>
              </a:rPr>
              <a:t>ucapan</a:t>
            </a:r>
            <a:br>
              <a:rPr lang="en-ID" sz="2000" b="0" i="0" dirty="0">
                <a:solidFill>
                  <a:srgbClr val="262626"/>
                </a:solidFill>
                <a:effectLst/>
                <a:latin typeface="intel-clear"/>
              </a:rPr>
            </a:br>
            <a:r>
              <a:rPr lang="en-ID" sz="2000" b="0" i="0" dirty="0">
                <a:solidFill>
                  <a:srgbClr val="262626"/>
                </a:solidFill>
                <a:effectLst/>
                <a:latin typeface="intel-clear"/>
              </a:rPr>
              <a:t>NLP </a:t>
            </a:r>
            <a:r>
              <a:rPr lang="en-ID" sz="2000" b="0" i="0" dirty="0" err="1">
                <a:solidFill>
                  <a:srgbClr val="262626"/>
                </a:solidFill>
                <a:effectLst/>
                <a:latin typeface="intel-clear"/>
              </a:rPr>
              <a:t>memungkinkan</a:t>
            </a:r>
            <a:r>
              <a:rPr lang="en-ID" sz="2000" b="0" i="0" dirty="0">
                <a:solidFill>
                  <a:srgbClr val="262626"/>
                </a:solidFill>
                <a:effectLst/>
                <a:latin typeface="intel-clear"/>
              </a:rPr>
              <a:t> robot AI di </a:t>
            </a:r>
            <a:r>
              <a:rPr lang="en-ID" sz="2000" b="0" i="0" dirty="0" err="1">
                <a:solidFill>
                  <a:srgbClr val="262626"/>
                </a:solidFill>
                <a:effectLst/>
                <a:latin typeface="intel-clear"/>
              </a:rPr>
              <a:t>ritel</a:t>
            </a:r>
            <a:r>
              <a:rPr lang="en-ID" sz="2000" b="0" i="0" dirty="0">
                <a:solidFill>
                  <a:srgbClr val="262626"/>
                </a:solidFill>
                <a:effectLst/>
                <a:latin typeface="intel-clear"/>
              </a:rPr>
              <a:t>, </a:t>
            </a:r>
            <a:r>
              <a:rPr lang="en-ID" sz="2000" b="0" i="0" dirty="0" err="1">
                <a:solidFill>
                  <a:srgbClr val="262626"/>
                </a:solidFill>
                <a:effectLst/>
                <a:latin typeface="intel-clear"/>
              </a:rPr>
              <a:t>kesehatan</a:t>
            </a:r>
            <a:r>
              <a:rPr lang="en-ID" sz="2000" b="0" i="0" dirty="0">
                <a:solidFill>
                  <a:srgbClr val="262626"/>
                </a:solidFill>
                <a:effectLst/>
                <a:latin typeface="intel-clear"/>
              </a:rPr>
              <a:t>, dan </a:t>
            </a:r>
            <a:r>
              <a:rPr lang="en-ID" sz="2000" b="0" i="0" dirty="0" err="1">
                <a:solidFill>
                  <a:srgbClr val="262626"/>
                </a:solidFill>
                <a:effectLst/>
                <a:latin typeface="intel-clear"/>
              </a:rPr>
              <a:t>perhotelan</a:t>
            </a:r>
            <a:r>
              <a:rPr lang="en-ID" sz="2000" b="0" i="0" dirty="0">
                <a:solidFill>
                  <a:srgbClr val="262626"/>
                </a:solidFill>
                <a:effectLst/>
                <a:latin typeface="intel-clear"/>
              </a:rPr>
              <a:t> </a:t>
            </a:r>
            <a:r>
              <a:rPr lang="en-ID" sz="2000" b="0" i="0" dirty="0" err="1">
                <a:solidFill>
                  <a:srgbClr val="262626"/>
                </a:solidFill>
                <a:effectLst/>
                <a:latin typeface="intel-clear"/>
              </a:rPr>
              <a:t>untuk</a:t>
            </a:r>
            <a:r>
              <a:rPr lang="en-ID" sz="2000" b="0" i="0" dirty="0">
                <a:solidFill>
                  <a:srgbClr val="262626"/>
                </a:solidFill>
                <a:effectLst/>
                <a:latin typeface="intel-clear"/>
              </a:rPr>
              <a:t> </a:t>
            </a:r>
            <a:r>
              <a:rPr lang="en-ID" sz="2000" b="0" i="0" dirty="0" err="1">
                <a:solidFill>
                  <a:srgbClr val="262626"/>
                </a:solidFill>
                <a:effectLst/>
                <a:latin typeface="intel-clear"/>
              </a:rPr>
              <a:t>secara</a:t>
            </a:r>
            <a:r>
              <a:rPr lang="en-ID" sz="2000" b="0" i="0" dirty="0">
                <a:solidFill>
                  <a:srgbClr val="262626"/>
                </a:solidFill>
                <a:effectLst/>
                <a:latin typeface="intel-clear"/>
              </a:rPr>
              <a:t> </a:t>
            </a:r>
            <a:r>
              <a:rPr lang="en-ID" sz="2000" b="0" i="0" dirty="0" err="1">
                <a:solidFill>
                  <a:srgbClr val="262626"/>
                </a:solidFill>
                <a:effectLst/>
                <a:latin typeface="intel-clear"/>
              </a:rPr>
              <a:t>langsung</a:t>
            </a:r>
            <a:r>
              <a:rPr lang="en-ID" sz="2000" b="0" i="0" dirty="0">
                <a:solidFill>
                  <a:srgbClr val="262626"/>
                </a:solidFill>
                <a:effectLst/>
                <a:latin typeface="intel-clear"/>
              </a:rPr>
              <a:t> </a:t>
            </a:r>
            <a:r>
              <a:rPr lang="en-ID" sz="2000" b="0" i="0" dirty="0" err="1">
                <a:solidFill>
                  <a:srgbClr val="262626"/>
                </a:solidFill>
                <a:effectLst/>
                <a:latin typeface="intel-clear"/>
              </a:rPr>
              <a:t>berhadapan</a:t>
            </a:r>
            <a:r>
              <a:rPr lang="en-ID" sz="2000" b="0" i="0" dirty="0">
                <a:solidFill>
                  <a:srgbClr val="262626"/>
                </a:solidFill>
                <a:effectLst/>
                <a:latin typeface="intel-clear"/>
              </a:rPr>
              <a:t> </a:t>
            </a:r>
            <a:r>
              <a:rPr lang="en-ID" sz="2000" b="0" i="0" dirty="0" err="1">
                <a:solidFill>
                  <a:srgbClr val="262626"/>
                </a:solidFill>
                <a:effectLst/>
                <a:latin typeface="intel-clear"/>
              </a:rPr>
              <a:t>dengan</a:t>
            </a:r>
            <a:r>
              <a:rPr lang="en-ID" sz="2000" b="0" i="0" dirty="0">
                <a:solidFill>
                  <a:srgbClr val="262626"/>
                </a:solidFill>
                <a:effectLst/>
                <a:latin typeface="intel-clear"/>
              </a:rPr>
              <a:t> </a:t>
            </a:r>
            <a:r>
              <a:rPr lang="en-ID" sz="2000" b="0" i="0" dirty="0" err="1">
                <a:solidFill>
                  <a:srgbClr val="262626"/>
                </a:solidFill>
                <a:effectLst/>
                <a:latin typeface="intel-clear"/>
              </a:rPr>
              <a:t>pelanggan</a:t>
            </a:r>
            <a:r>
              <a:rPr lang="en-ID" sz="2000" b="0" i="0" dirty="0">
                <a:solidFill>
                  <a:srgbClr val="262626"/>
                </a:solidFill>
                <a:effectLst/>
                <a:latin typeface="intel-clear"/>
              </a:rPr>
              <a:t> di </a:t>
            </a:r>
            <a:r>
              <a:rPr lang="en-ID" sz="2000" b="0" i="0" dirty="0" err="1">
                <a:solidFill>
                  <a:srgbClr val="262626"/>
                </a:solidFill>
                <a:effectLst/>
                <a:latin typeface="intel-clear"/>
              </a:rPr>
              <a:t>kios</a:t>
            </a:r>
            <a:r>
              <a:rPr lang="en-ID" sz="2000" b="0" i="0" dirty="0">
                <a:solidFill>
                  <a:srgbClr val="262626"/>
                </a:solidFill>
                <a:effectLst/>
                <a:latin typeface="intel-clear"/>
              </a:rPr>
              <a:t> touchless, </a:t>
            </a:r>
            <a:r>
              <a:rPr lang="en-ID" sz="2000" b="0" i="0" dirty="0" err="1">
                <a:solidFill>
                  <a:srgbClr val="262626"/>
                </a:solidFill>
                <a:effectLst/>
                <a:latin typeface="intel-clear"/>
              </a:rPr>
              <a:t>melayani</a:t>
            </a:r>
            <a:r>
              <a:rPr lang="en-ID" sz="2000" b="0" i="0" dirty="0">
                <a:solidFill>
                  <a:srgbClr val="262626"/>
                </a:solidFill>
                <a:effectLst/>
                <a:latin typeface="intel-clear"/>
              </a:rPr>
              <a:t> </a:t>
            </a:r>
            <a:r>
              <a:rPr lang="en-ID" sz="2000" b="0" i="0" dirty="0" err="1">
                <a:solidFill>
                  <a:srgbClr val="262626"/>
                </a:solidFill>
                <a:effectLst/>
                <a:latin typeface="intel-clear"/>
              </a:rPr>
              <a:t>sebagai</a:t>
            </a:r>
            <a:r>
              <a:rPr lang="en-ID" sz="2000" b="0" i="0" dirty="0">
                <a:solidFill>
                  <a:srgbClr val="262626"/>
                </a:solidFill>
                <a:effectLst/>
                <a:latin typeface="intel-clear"/>
              </a:rPr>
              <a:t> </a:t>
            </a:r>
            <a:r>
              <a:rPr lang="en-ID" sz="2000" b="0" i="0" dirty="0" err="1">
                <a:solidFill>
                  <a:srgbClr val="262626"/>
                </a:solidFill>
                <a:effectLst/>
                <a:latin typeface="intel-clear"/>
              </a:rPr>
              <a:t>asisten</a:t>
            </a:r>
            <a:r>
              <a:rPr lang="en-ID" sz="2000" b="0" i="0" dirty="0">
                <a:solidFill>
                  <a:srgbClr val="262626"/>
                </a:solidFill>
                <a:effectLst/>
                <a:latin typeface="intel-clear"/>
              </a:rPr>
              <a:t> virtual di bank </a:t>
            </a:r>
            <a:r>
              <a:rPr lang="en-ID" sz="2000" b="0" i="0" dirty="0" err="1">
                <a:solidFill>
                  <a:srgbClr val="262626"/>
                </a:solidFill>
                <a:effectLst/>
                <a:latin typeface="intel-clear"/>
              </a:rPr>
              <a:t>untuk</a:t>
            </a:r>
            <a:r>
              <a:rPr lang="en-ID" sz="2000" b="0" i="0" dirty="0">
                <a:solidFill>
                  <a:srgbClr val="262626"/>
                </a:solidFill>
                <a:effectLst/>
                <a:latin typeface="intel-clear"/>
              </a:rPr>
              <a:t> </a:t>
            </a:r>
            <a:r>
              <a:rPr lang="en-ID" sz="2000" b="0" i="0" dirty="0" err="1">
                <a:solidFill>
                  <a:srgbClr val="262626"/>
                </a:solidFill>
                <a:effectLst/>
                <a:latin typeface="intel-clear"/>
              </a:rPr>
              <a:t>meminimalkan</a:t>
            </a:r>
            <a:r>
              <a:rPr lang="en-ID" sz="2000" b="0" i="0" dirty="0">
                <a:solidFill>
                  <a:srgbClr val="262626"/>
                </a:solidFill>
                <a:effectLst/>
                <a:latin typeface="intel-clear"/>
              </a:rPr>
              <a:t> </a:t>
            </a:r>
            <a:r>
              <a:rPr lang="en-ID" sz="2000" b="0" i="0" dirty="0" err="1">
                <a:solidFill>
                  <a:srgbClr val="262626"/>
                </a:solidFill>
                <a:effectLst/>
                <a:latin typeface="intel-clear"/>
              </a:rPr>
              <a:t>kontak</a:t>
            </a:r>
            <a:r>
              <a:rPr lang="en-ID" sz="2000" b="0" i="0" dirty="0">
                <a:solidFill>
                  <a:srgbClr val="262626"/>
                </a:solidFill>
                <a:effectLst/>
                <a:latin typeface="intel-clear"/>
              </a:rPr>
              <a:t> </a:t>
            </a:r>
            <a:r>
              <a:rPr lang="en-ID" sz="2000" b="0" i="0" dirty="0" err="1">
                <a:solidFill>
                  <a:srgbClr val="262626"/>
                </a:solidFill>
                <a:effectLst/>
                <a:latin typeface="intel-clear"/>
              </a:rPr>
              <a:t>antar</a:t>
            </a:r>
            <a:r>
              <a:rPr lang="en-ID" sz="2000" b="0" i="0" dirty="0">
                <a:solidFill>
                  <a:srgbClr val="262626"/>
                </a:solidFill>
                <a:effectLst/>
                <a:latin typeface="intel-clear"/>
              </a:rPr>
              <a:t> </a:t>
            </a:r>
            <a:r>
              <a:rPr lang="en-ID" sz="2000" b="0" i="0" dirty="0" err="1">
                <a:solidFill>
                  <a:srgbClr val="262626"/>
                </a:solidFill>
                <a:effectLst/>
                <a:latin typeface="intel-clear"/>
              </a:rPr>
              <a:t>manusia</a:t>
            </a:r>
            <a:r>
              <a:rPr lang="en-ID" sz="2000" b="0" i="0" dirty="0">
                <a:solidFill>
                  <a:srgbClr val="262626"/>
                </a:solidFill>
                <a:effectLst/>
                <a:latin typeface="intel-clear"/>
              </a:rPr>
              <a:t>, </a:t>
            </a:r>
            <a:r>
              <a:rPr lang="en-ID" sz="2000" b="0" i="0" dirty="0" err="1">
                <a:solidFill>
                  <a:srgbClr val="262626"/>
                </a:solidFill>
                <a:effectLst/>
                <a:latin typeface="intel-clear"/>
              </a:rPr>
              <a:t>atau</a:t>
            </a:r>
            <a:r>
              <a:rPr lang="en-ID" sz="2000" b="0" i="0" dirty="0">
                <a:solidFill>
                  <a:srgbClr val="262626"/>
                </a:solidFill>
                <a:effectLst/>
                <a:latin typeface="intel-clear"/>
              </a:rPr>
              <a:t> </a:t>
            </a:r>
            <a:r>
              <a:rPr lang="en-ID" sz="2000" b="0" i="0" dirty="0" err="1">
                <a:solidFill>
                  <a:srgbClr val="262626"/>
                </a:solidFill>
                <a:effectLst/>
                <a:latin typeface="intel-clear"/>
              </a:rPr>
              <a:t>menghibur</a:t>
            </a:r>
            <a:r>
              <a:rPr lang="en-ID" sz="2000" b="0" i="0" dirty="0">
                <a:solidFill>
                  <a:srgbClr val="262626"/>
                </a:solidFill>
                <a:effectLst/>
                <a:latin typeface="intel-clear"/>
              </a:rPr>
              <a:t> </a:t>
            </a:r>
            <a:r>
              <a:rPr lang="en-ID" sz="2000" b="0" i="0" dirty="0" err="1">
                <a:solidFill>
                  <a:srgbClr val="262626"/>
                </a:solidFill>
                <a:effectLst/>
                <a:latin typeface="intel-clear"/>
              </a:rPr>
              <a:t>penghuni</a:t>
            </a:r>
            <a:r>
              <a:rPr lang="en-ID" sz="2000" b="0" i="0" dirty="0">
                <a:solidFill>
                  <a:srgbClr val="262626"/>
                </a:solidFill>
                <a:effectLst/>
                <a:latin typeface="intel-clear"/>
              </a:rPr>
              <a:t> </a:t>
            </a:r>
            <a:r>
              <a:rPr lang="en-ID" sz="2000" b="0" i="0" dirty="0" err="1">
                <a:solidFill>
                  <a:srgbClr val="262626"/>
                </a:solidFill>
                <a:effectLst/>
                <a:latin typeface="intel-clear"/>
              </a:rPr>
              <a:t>rumah</a:t>
            </a:r>
            <a:r>
              <a:rPr lang="en-ID" sz="2000" b="0" i="0" dirty="0">
                <a:solidFill>
                  <a:srgbClr val="262626"/>
                </a:solidFill>
                <a:effectLst/>
                <a:latin typeface="intel-clear"/>
              </a:rPr>
              <a:t> </a:t>
            </a:r>
            <a:r>
              <a:rPr lang="en-ID" sz="2000" b="0" i="0" dirty="0" err="1">
                <a:solidFill>
                  <a:srgbClr val="262626"/>
                </a:solidFill>
                <a:effectLst/>
                <a:latin typeface="intel-clear"/>
              </a:rPr>
              <a:t>pensiunan</a:t>
            </a:r>
            <a:r>
              <a:rPr lang="en-ID" sz="2000" b="0" i="0" dirty="0">
                <a:solidFill>
                  <a:srgbClr val="262626"/>
                </a:solidFill>
                <a:effectLst/>
                <a:latin typeface="intel-clear"/>
              </a:rPr>
              <a:t>. </a:t>
            </a:r>
            <a:br>
              <a:rPr lang="en-ID" sz="2000" b="0" i="0" dirty="0">
                <a:solidFill>
                  <a:srgbClr val="262626"/>
                </a:solidFill>
                <a:effectLst/>
                <a:latin typeface="intel-clear"/>
              </a:rPr>
            </a:br>
            <a:endParaRPr lang="en-ID" sz="2000" dirty="0"/>
          </a:p>
        </p:txBody>
      </p:sp>
    </p:spTree>
    <p:extLst>
      <p:ext uri="{BB962C8B-B14F-4D97-AF65-F5344CB8AC3E}">
        <p14:creationId xmlns:p14="http://schemas.microsoft.com/office/powerpoint/2010/main" val="2847731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0F8F-B1C9-0797-5970-B0D44F2D85F4}"/>
              </a:ext>
            </a:extLst>
          </p:cNvPr>
          <p:cNvSpPr>
            <a:spLocks noGrp="1"/>
          </p:cNvSpPr>
          <p:nvPr>
            <p:ph type="title"/>
          </p:nvPr>
        </p:nvSpPr>
        <p:spPr>
          <a:xfrm>
            <a:off x="677333" y="493486"/>
            <a:ext cx="10992153" cy="5907314"/>
          </a:xfrm>
        </p:spPr>
        <p:txBody>
          <a:bodyPr>
            <a:normAutofit/>
          </a:bodyPr>
          <a:lstStyle/>
          <a:p>
            <a:r>
              <a:rPr lang="en-ID" sz="1800" b="0" i="0" dirty="0">
                <a:solidFill>
                  <a:srgbClr val="262626"/>
                </a:solidFill>
                <a:effectLst/>
                <a:latin typeface="intel-clear"/>
              </a:rPr>
              <a:t>*</a:t>
            </a:r>
            <a:r>
              <a:rPr lang="en-ID" sz="1800" b="0" i="0" dirty="0" err="1">
                <a:solidFill>
                  <a:srgbClr val="262626"/>
                </a:solidFill>
                <a:effectLst/>
                <a:latin typeface="intel-clear"/>
              </a:rPr>
              <a:t>Percakapan</a:t>
            </a:r>
            <a:r>
              <a:rPr lang="en-ID" sz="1800" b="0" i="0" dirty="0">
                <a:solidFill>
                  <a:srgbClr val="262626"/>
                </a:solidFill>
                <a:effectLst/>
                <a:latin typeface="intel-clear"/>
              </a:rPr>
              <a:t> AI</a:t>
            </a:r>
            <a:br>
              <a:rPr lang="en-ID" sz="1800" b="0" i="0" dirty="0">
                <a:solidFill>
                  <a:srgbClr val="262626"/>
                </a:solidFill>
                <a:effectLst/>
                <a:latin typeface="intel-clear"/>
              </a:rPr>
            </a:br>
            <a:r>
              <a:rPr lang="en-ID" sz="1800" b="0" i="0" dirty="0" err="1">
                <a:solidFill>
                  <a:srgbClr val="262626"/>
                </a:solidFill>
                <a:effectLst/>
                <a:latin typeface="intel-clear"/>
              </a:rPr>
              <a:t>AI</a:t>
            </a:r>
            <a:r>
              <a:rPr lang="en-ID" sz="1800" b="0" i="0" dirty="0">
                <a:solidFill>
                  <a:srgbClr val="262626"/>
                </a:solidFill>
                <a:effectLst/>
                <a:latin typeface="intel-clear"/>
              </a:rPr>
              <a:t> </a:t>
            </a:r>
            <a:r>
              <a:rPr lang="en-ID" sz="1800" b="0" i="0" dirty="0" err="1">
                <a:solidFill>
                  <a:srgbClr val="262626"/>
                </a:solidFill>
                <a:effectLst/>
                <a:latin typeface="intel-clear"/>
              </a:rPr>
              <a:t>percakapan</a:t>
            </a:r>
            <a:r>
              <a:rPr lang="en-ID" sz="1800" b="0" i="0" dirty="0">
                <a:solidFill>
                  <a:srgbClr val="262626"/>
                </a:solidFill>
                <a:effectLst/>
                <a:latin typeface="intel-clear"/>
              </a:rPr>
              <a:t> </a:t>
            </a:r>
            <a:r>
              <a:rPr lang="en-ID" sz="1800" b="0" i="0" dirty="0" err="1">
                <a:solidFill>
                  <a:srgbClr val="262626"/>
                </a:solidFill>
                <a:effectLst/>
                <a:latin typeface="intel-clear"/>
              </a:rPr>
              <a:t>menggunakan</a:t>
            </a:r>
            <a:r>
              <a:rPr lang="en-ID" sz="1800" b="0" i="0" dirty="0">
                <a:solidFill>
                  <a:srgbClr val="262626"/>
                </a:solidFill>
                <a:effectLst/>
                <a:latin typeface="intel-clear"/>
              </a:rPr>
              <a:t> data, NLP, dan </a:t>
            </a:r>
            <a:r>
              <a:rPr lang="en-ID" sz="1800" b="0" i="0" dirty="0" err="1">
                <a:solidFill>
                  <a:srgbClr val="262626"/>
                </a:solidFill>
                <a:effectLst/>
                <a:latin typeface="intel-clear"/>
              </a:rPr>
              <a:t>pembelajaran</a:t>
            </a:r>
            <a:r>
              <a:rPr lang="en-ID" sz="1800" b="0" i="0" dirty="0">
                <a:solidFill>
                  <a:srgbClr val="262626"/>
                </a:solidFill>
                <a:effectLst/>
                <a:latin typeface="intel-clear"/>
              </a:rPr>
              <a:t> </a:t>
            </a:r>
            <a:r>
              <a:rPr lang="en-ID" sz="1800" b="0" i="0" dirty="0" err="1">
                <a:solidFill>
                  <a:srgbClr val="262626"/>
                </a:solidFill>
                <a:effectLst/>
                <a:latin typeface="intel-clear"/>
              </a:rPr>
              <a:t>mesin</a:t>
            </a:r>
            <a:r>
              <a:rPr lang="en-ID" sz="1800" b="0" i="0" dirty="0">
                <a:solidFill>
                  <a:srgbClr val="262626"/>
                </a:solidFill>
                <a:effectLst/>
                <a:latin typeface="intel-clear"/>
              </a:rPr>
              <a:t> </a:t>
            </a:r>
            <a:r>
              <a:rPr lang="en-ID" sz="1800" b="0" i="0" dirty="0" err="1">
                <a:solidFill>
                  <a:srgbClr val="262626"/>
                </a:solidFill>
                <a:effectLst/>
                <a:latin typeface="intel-clear"/>
              </a:rPr>
              <a:t>untuk</a:t>
            </a:r>
            <a:r>
              <a:rPr lang="en-ID" sz="1800" b="0" i="0" dirty="0">
                <a:solidFill>
                  <a:srgbClr val="262626"/>
                </a:solidFill>
                <a:effectLst/>
                <a:latin typeface="intel-clear"/>
              </a:rPr>
              <a:t> </a:t>
            </a:r>
            <a:r>
              <a:rPr lang="en-ID" sz="1800" b="0" i="0" dirty="0" err="1">
                <a:solidFill>
                  <a:srgbClr val="262626"/>
                </a:solidFill>
                <a:effectLst/>
                <a:latin typeface="intel-clear"/>
              </a:rPr>
              <a:t>membawa</a:t>
            </a:r>
            <a:r>
              <a:rPr lang="en-ID" sz="1800" b="0" i="0" dirty="0">
                <a:solidFill>
                  <a:srgbClr val="262626"/>
                </a:solidFill>
                <a:effectLst/>
                <a:latin typeface="intel-clear"/>
              </a:rPr>
              <a:t> </a:t>
            </a:r>
            <a:r>
              <a:rPr lang="en-ID" sz="1800" b="0" i="0" dirty="0" err="1">
                <a:solidFill>
                  <a:srgbClr val="262626"/>
                </a:solidFill>
                <a:effectLst/>
                <a:latin typeface="intel-clear"/>
              </a:rPr>
              <a:t>kemampuan</a:t>
            </a:r>
            <a:r>
              <a:rPr lang="en-ID" sz="1800" b="0" i="0" dirty="0">
                <a:solidFill>
                  <a:srgbClr val="262626"/>
                </a:solidFill>
                <a:effectLst/>
                <a:latin typeface="intel-clear"/>
              </a:rPr>
              <a:t> </a:t>
            </a:r>
            <a:r>
              <a:rPr lang="en-ID" sz="1800" b="0" i="0" dirty="0" err="1">
                <a:solidFill>
                  <a:srgbClr val="262626"/>
                </a:solidFill>
                <a:effectLst/>
                <a:latin typeface="intel-clear"/>
              </a:rPr>
              <a:t>interaksi</a:t>
            </a:r>
            <a:r>
              <a:rPr lang="en-ID" sz="1800" b="0" i="0" dirty="0">
                <a:solidFill>
                  <a:srgbClr val="262626"/>
                </a:solidFill>
                <a:effectLst/>
                <a:latin typeface="intel-clear"/>
              </a:rPr>
              <a:t> robot AI </a:t>
            </a:r>
            <a:r>
              <a:rPr lang="en-ID" sz="1800" b="0" i="0" dirty="0" err="1">
                <a:solidFill>
                  <a:srgbClr val="262626"/>
                </a:solidFill>
                <a:effectLst/>
                <a:latin typeface="intel-clear"/>
              </a:rPr>
              <a:t>dengan</a:t>
            </a:r>
            <a:r>
              <a:rPr lang="en-ID" sz="1800" b="0" i="0" dirty="0">
                <a:solidFill>
                  <a:srgbClr val="262626"/>
                </a:solidFill>
                <a:effectLst/>
                <a:latin typeface="intel-clear"/>
              </a:rPr>
              <a:t> </a:t>
            </a:r>
            <a:r>
              <a:rPr lang="en-ID" sz="1800" b="0" i="0" dirty="0" err="1">
                <a:solidFill>
                  <a:srgbClr val="262626"/>
                </a:solidFill>
                <a:effectLst/>
                <a:latin typeface="intel-clear"/>
              </a:rPr>
              <a:t>manusia</a:t>
            </a:r>
            <a:r>
              <a:rPr lang="en-ID" sz="1800" b="0" i="0" dirty="0">
                <a:solidFill>
                  <a:srgbClr val="262626"/>
                </a:solidFill>
                <a:effectLst/>
                <a:latin typeface="intel-clear"/>
              </a:rPr>
              <a:t> </a:t>
            </a:r>
            <a:r>
              <a:rPr lang="en-ID" sz="1800" b="0" i="0" dirty="0" err="1">
                <a:solidFill>
                  <a:srgbClr val="262626"/>
                </a:solidFill>
                <a:effectLst/>
                <a:latin typeface="intel-clear"/>
              </a:rPr>
              <a:t>ke</a:t>
            </a:r>
            <a:r>
              <a:rPr lang="en-ID" sz="1800" b="0" i="0" dirty="0">
                <a:solidFill>
                  <a:srgbClr val="262626"/>
                </a:solidFill>
                <a:effectLst/>
                <a:latin typeface="intel-clear"/>
              </a:rPr>
              <a:t> </a:t>
            </a:r>
            <a:r>
              <a:rPr lang="en-ID" sz="1800" b="0" i="0" dirty="0" err="1">
                <a:solidFill>
                  <a:srgbClr val="262626"/>
                </a:solidFill>
                <a:effectLst/>
                <a:latin typeface="intel-clear"/>
              </a:rPr>
              <a:t>tingkat</a:t>
            </a:r>
            <a:r>
              <a:rPr lang="en-ID" sz="1800" b="0" i="0" dirty="0">
                <a:solidFill>
                  <a:srgbClr val="262626"/>
                </a:solidFill>
                <a:effectLst/>
                <a:latin typeface="intel-clear"/>
              </a:rPr>
              <a:t> </a:t>
            </a:r>
            <a:r>
              <a:rPr lang="en-ID" sz="1800" b="0" i="0" dirty="0" err="1">
                <a:solidFill>
                  <a:srgbClr val="262626"/>
                </a:solidFill>
                <a:effectLst/>
                <a:latin typeface="intel-clear"/>
              </a:rPr>
              <a:t>berikutnya</a:t>
            </a:r>
            <a:r>
              <a:rPr lang="en-ID" sz="1800" b="0" i="0" dirty="0">
                <a:solidFill>
                  <a:srgbClr val="262626"/>
                </a:solidFill>
                <a:effectLst/>
                <a:latin typeface="intel-clear"/>
              </a:rPr>
              <a:t>. </a:t>
            </a:r>
            <a:r>
              <a:rPr lang="en-ID" sz="1800" b="0" i="0" dirty="0" err="1">
                <a:solidFill>
                  <a:srgbClr val="262626"/>
                </a:solidFill>
                <a:effectLst/>
                <a:latin typeface="intel-clear"/>
              </a:rPr>
              <a:t>Tujuan</a:t>
            </a:r>
            <a:r>
              <a:rPr lang="en-ID" sz="1800" b="0" i="0" dirty="0">
                <a:solidFill>
                  <a:srgbClr val="262626"/>
                </a:solidFill>
                <a:effectLst/>
                <a:latin typeface="intel-clear"/>
              </a:rPr>
              <a:t> </a:t>
            </a:r>
            <a:r>
              <a:rPr lang="en-ID" sz="1800" b="0" i="0" dirty="0" err="1">
                <a:solidFill>
                  <a:srgbClr val="262626"/>
                </a:solidFill>
                <a:effectLst/>
                <a:latin typeface="intel-clear"/>
              </a:rPr>
              <a:t>penggunaan</a:t>
            </a:r>
            <a:r>
              <a:rPr lang="en-ID" sz="1800" b="0" i="0" dirty="0">
                <a:solidFill>
                  <a:srgbClr val="262626"/>
                </a:solidFill>
                <a:effectLst/>
                <a:latin typeface="intel-clear"/>
              </a:rPr>
              <a:t> AI </a:t>
            </a:r>
            <a:r>
              <a:rPr lang="en-ID" sz="1800" b="0" i="0" dirty="0" err="1">
                <a:solidFill>
                  <a:srgbClr val="262626"/>
                </a:solidFill>
                <a:effectLst/>
                <a:latin typeface="intel-clear"/>
              </a:rPr>
              <a:t>percakapan</a:t>
            </a:r>
            <a:r>
              <a:rPr lang="en-ID" sz="1800" b="0" i="0" dirty="0">
                <a:solidFill>
                  <a:srgbClr val="262626"/>
                </a:solidFill>
                <a:effectLst/>
                <a:latin typeface="intel-clear"/>
              </a:rPr>
              <a:t> </a:t>
            </a:r>
            <a:r>
              <a:rPr lang="en-ID" sz="1800" b="0" i="0" dirty="0" err="1">
                <a:solidFill>
                  <a:srgbClr val="262626"/>
                </a:solidFill>
                <a:effectLst/>
                <a:latin typeface="intel-clear"/>
              </a:rPr>
              <a:t>dengan</a:t>
            </a:r>
            <a:r>
              <a:rPr lang="en-ID" sz="1800" b="0" i="0" dirty="0">
                <a:solidFill>
                  <a:srgbClr val="262626"/>
                </a:solidFill>
                <a:effectLst/>
                <a:latin typeface="intel-clear"/>
              </a:rPr>
              <a:t> AMR </a:t>
            </a:r>
            <a:r>
              <a:rPr lang="en-ID" sz="1800" b="0" i="0" dirty="0" err="1">
                <a:solidFill>
                  <a:srgbClr val="262626"/>
                </a:solidFill>
                <a:effectLst/>
                <a:latin typeface="intel-clear"/>
              </a:rPr>
              <a:t>atau</a:t>
            </a:r>
            <a:r>
              <a:rPr lang="en-ID" sz="1800" b="0" i="0" dirty="0">
                <a:solidFill>
                  <a:srgbClr val="262626"/>
                </a:solidFill>
                <a:effectLst/>
                <a:latin typeface="intel-clear"/>
              </a:rPr>
              <a:t> robot </a:t>
            </a:r>
            <a:r>
              <a:rPr lang="en-ID" sz="1800" b="0" i="0" dirty="0" err="1">
                <a:solidFill>
                  <a:srgbClr val="262626"/>
                </a:solidFill>
                <a:effectLst/>
                <a:latin typeface="intel-clear"/>
              </a:rPr>
              <a:t>mirip</a:t>
            </a:r>
            <a:r>
              <a:rPr lang="en-ID" sz="1800" b="0" i="0" dirty="0">
                <a:solidFill>
                  <a:srgbClr val="262626"/>
                </a:solidFill>
                <a:effectLst/>
                <a:latin typeface="intel-clear"/>
              </a:rPr>
              <a:t> </a:t>
            </a:r>
            <a:r>
              <a:rPr lang="en-ID" sz="1800" b="0" i="0" dirty="0" err="1">
                <a:solidFill>
                  <a:srgbClr val="262626"/>
                </a:solidFill>
                <a:effectLst/>
                <a:latin typeface="intel-clear"/>
              </a:rPr>
              <a:t>manusia</a:t>
            </a:r>
            <a:r>
              <a:rPr lang="en-ID" sz="1800" b="0" i="0" dirty="0">
                <a:solidFill>
                  <a:srgbClr val="262626"/>
                </a:solidFill>
                <a:effectLst/>
                <a:latin typeface="intel-clear"/>
              </a:rPr>
              <a:t> </a:t>
            </a:r>
            <a:r>
              <a:rPr lang="en-ID" sz="1800" b="0" i="0" dirty="0" err="1">
                <a:solidFill>
                  <a:srgbClr val="262626"/>
                </a:solidFill>
                <a:effectLst/>
                <a:latin typeface="intel-clear"/>
              </a:rPr>
              <a:t>adalah</a:t>
            </a:r>
            <a:r>
              <a:rPr lang="en-ID" sz="1800" b="0" i="0" dirty="0">
                <a:solidFill>
                  <a:srgbClr val="262626"/>
                </a:solidFill>
                <a:effectLst/>
                <a:latin typeface="intel-clear"/>
              </a:rPr>
              <a:t> </a:t>
            </a:r>
            <a:r>
              <a:rPr lang="en-ID" sz="1800" b="0" i="0" dirty="0" err="1">
                <a:solidFill>
                  <a:srgbClr val="262626"/>
                </a:solidFill>
                <a:effectLst/>
                <a:latin typeface="intel-clear"/>
              </a:rPr>
              <a:t>menawarkan</a:t>
            </a:r>
            <a:r>
              <a:rPr lang="en-ID" sz="1800" b="0" i="0" dirty="0">
                <a:solidFill>
                  <a:srgbClr val="262626"/>
                </a:solidFill>
                <a:effectLst/>
                <a:latin typeface="intel-clear"/>
              </a:rPr>
              <a:t> </a:t>
            </a:r>
            <a:r>
              <a:rPr lang="en-ID" sz="1800" b="0" i="0" dirty="0" err="1">
                <a:solidFill>
                  <a:srgbClr val="262626"/>
                </a:solidFill>
                <a:effectLst/>
                <a:latin typeface="intel-clear"/>
              </a:rPr>
              <a:t>interaksi</a:t>
            </a:r>
            <a:r>
              <a:rPr lang="en-ID" sz="1800" b="0" i="0" dirty="0">
                <a:solidFill>
                  <a:srgbClr val="262626"/>
                </a:solidFill>
                <a:effectLst/>
                <a:latin typeface="intel-clear"/>
              </a:rPr>
              <a:t> yang </a:t>
            </a:r>
            <a:r>
              <a:rPr lang="en-ID" sz="1800" b="0" i="0" dirty="0" err="1">
                <a:solidFill>
                  <a:srgbClr val="262626"/>
                </a:solidFill>
                <a:effectLst/>
                <a:latin typeface="intel-clear"/>
              </a:rPr>
              <a:t>lebih</a:t>
            </a:r>
            <a:r>
              <a:rPr lang="en-ID" sz="1800" b="0" i="0" dirty="0">
                <a:solidFill>
                  <a:srgbClr val="262626"/>
                </a:solidFill>
                <a:effectLst/>
                <a:latin typeface="intel-clear"/>
              </a:rPr>
              <a:t> </a:t>
            </a:r>
            <a:r>
              <a:rPr lang="en-ID" sz="1800" b="0" i="0" dirty="0" err="1">
                <a:solidFill>
                  <a:srgbClr val="262626"/>
                </a:solidFill>
                <a:effectLst/>
                <a:latin typeface="intel-clear"/>
              </a:rPr>
              <a:t>mirip</a:t>
            </a:r>
            <a:r>
              <a:rPr lang="en-ID" sz="1800" b="0" i="0" dirty="0">
                <a:solidFill>
                  <a:srgbClr val="262626"/>
                </a:solidFill>
                <a:effectLst/>
                <a:latin typeface="intel-clear"/>
              </a:rPr>
              <a:t> </a:t>
            </a:r>
            <a:r>
              <a:rPr lang="en-ID" sz="1800" b="0" i="0" dirty="0" err="1">
                <a:solidFill>
                  <a:srgbClr val="262626"/>
                </a:solidFill>
                <a:effectLst/>
                <a:latin typeface="intel-clear"/>
              </a:rPr>
              <a:t>manusia</a:t>
            </a:r>
            <a:r>
              <a:rPr lang="en-ID" sz="1800" b="0" i="0" dirty="0">
                <a:solidFill>
                  <a:srgbClr val="262626"/>
                </a:solidFill>
                <a:effectLst/>
                <a:latin typeface="intel-clear"/>
              </a:rPr>
              <a:t> </a:t>
            </a:r>
            <a:r>
              <a:rPr lang="en-ID" sz="1800" b="0" i="0" dirty="0" err="1">
                <a:solidFill>
                  <a:srgbClr val="262626"/>
                </a:solidFill>
                <a:effectLst/>
                <a:latin typeface="intel-clear"/>
              </a:rPr>
              <a:t>antara</a:t>
            </a:r>
            <a:r>
              <a:rPr lang="en-ID" sz="1800" b="0" i="0" dirty="0">
                <a:solidFill>
                  <a:srgbClr val="262626"/>
                </a:solidFill>
                <a:effectLst/>
                <a:latin typeface="intel-clear"/>
              </a:rPr>
              <a:t> orang </a:t>
            </a:r>
            <a:r>
              <a:rPr lang="en-ID" sz="1800" b="0" i="0" dirty="0" err="1">
                <a:solidFill>
                  <a:srgbClr val="262626"/>
                </a:solidFill>
                <a:effectLst/>
                <a:latin typeface="intel-clear"/>
              </a:rPr>
              <a:t>dengan</a:t>
            </a:r>
            <a:r>
              <a:rPr lang="en-ID" sz="1800" b="0" i="0" dirty="0">
                <a:solidFill>
                  <a:srgbClr val="262626"/>
                </a:solidFill>
                <a:effectLst/>
                <a:latin typeface="intel-clear"/>
              </a:rPr>
              <a:t> </a:t>
            </a:r>
            <a:r>
              <a:rPr lang="en-ID" sz="1800" b="0" i="0" dirty="0" err="1">
                <a:solidFill>
                  <a:srgbClr val="262626"/>
                </a:solidFill>
                <a:effectLst/>
                <a:latin typeface="intel-clear"/>
              </a:rPr>
              <a:t>komputer</a:t>
            </a:r>
            <a:r>
              <a:rPr lang="en-ID" sz="1800" b="0" i="0">
                <a:solidFill>
                  <a:srgbClr val="262626"/>
                </a:solidFill>
                <a:effectLst/>
                <a:latin typeface="intel-clear"/>
              </a:rPr>
              <a:t>. Dengan</a:t>
            </a:r>
            <a:r>
              <a:rPr lang="en-ID" sz="1800" b="0" i="0" dirty="0">
                <a:solidFill>
                  <a:srgbClr val="262626"/>
                </a:solidFill>
                <a:effectLst/>
                <a:latin typeface="intel-clear"/>
              </a:rPr>
              <a:t> </a:t>
            </a:r>
            <a:r>
              <a:rPr lang="en-ID" sz="1800" b="0" i="0" dirty="0" err="1">
                <a:solidFill>
                  <a:srgbClr val="262626"/>
                </a:solidFill>
                <a:effectLst/>
                <a:latin typeface="intel-clear"/>
              </a:rPr>
              <a:t>setiap</a:t>
            </a:r>
            <a:r>
              <a:rPr lang="en-ID" sz="1800" b="0" i="0" dirty="0">
                <a:solidFill>
                  <a:srgbClr val="262626"/>
                </a:solidFill>
                <a:effectLst/>
                <a:latin typeface="intel-clear"/>
              </a:rPr>
              <a:t> </a:t>
            </a:r>
            <a:r>
              <a:rPr lang="en-ID" sz="1800" b="0" i="0" dirty="0" err="1">
                <a:solidFill>
                  <a:srgbClr val="262626"/>
                </a:solidFill>
                <a:effectLst/>
                <a:latin typeface="intel-clear"/>
              </a:rPr>
              <a:t>interaksi</a:t>
            </a:r>
            <a:r>
              <a:rPr lang="en-ID" sz="1800" b="0" i="0" dirty="0">
                <a:solidFill>
                  <a:srgbClr val="262626"/>
                </a:solidFill>
                <a:effectLst/>
                <a:latin typeface="intel-clear"/>
              </a:rPr>
              <a:t>, robot </a:t>
            </a:r>
            <a:r>
              <a:rPr lang="en-ID" sz="1800" b="0" i="0" dirty="0" err="1">
                <a:solidFill>
                  <a:srgbClr val="262626"/>
                </a:solidFill>
                <a:effectLst/>
                <a:latin typeface="intel-clear"/>
              </a:rPr>
              <a:t>akan</a:t>
            </a:r>
            <a:r>
              <a:rPr lang="en-ID" sz="1800" b="0" i="0" dirty="0">
                <a:solidFill>
                  <a:srgbClr val="262626"/>
                </a:solidFill>
                <a:effectLst/>
                <a:latin typeface="intel-clear"/>
              </a:rPr>
              <a:t> </a:t>
            </a:r>
            <a:r>
              <a:rPr lang="en-ID" sz="1800" b="0" i="0" dirty="0" err="1">
                <a:solidFill>
                  <a:srgbClr val="262626"/>
                </a:solidFill>
                <a:effectLst/>
                <a:latin typeface="intel-clear"/>
              </a:rPr>
              <a:t>menangkap</a:t>
            </a:r>
            <a:r>
              <a:rPr lang="en-ID" sz="1800" b="0" i="0" dirty="0">
                <a:solidFill>
                  <a:srgbClr val="262626"/>
                </a:solidFill>
                <a:effectLst/>
                <a:latin typeface="intel-clear"/>
              </a:rPr>
              <a:t> dialog, </a:t>
            </a:r>
            <a:r>
              <a:rPr lang="en-ID" sz="1800" b="0" i="0" dirty="0" err="1">
                <a:solidFill>
                  <a:srgbClr val="262626"/>
                </a:solidFill>
                <a:effectLst/>
                <a:latin typeface="intel-clear"/>
              </a:rPr>
              <a:t>memproses</a:t>
            </a:r>
            <a:r>
              <a:rPr lang="en-ID" sz="1800" b="0" i="0" dirty="0">
                <a:solidFill>
                  <a:srgbClr val="262626"/>
                </a:solidFill>
                <a:effectLst/>
                <a:latin typeface="intel-clear"/>
              </a:rPr>
              <a:t> dialog, </a:t>
            </a:r>
            <a:r>
              <a:rPr lang="en-ID" sz="1800" b="0" i="0" dirty="0" err="1">
                <a:solidFill>
                  <a:srgbClr val="262626"/>
                </a:solidFill>
                <a:effectLst/>
                <a:latin typeface="intel-clear"/>
              </a:rPr>
              <a:t>merespons</a:t>
            </a:r>
            <a:r>
              <a:rPr lang="en-ID" sz="1800" b="0" i="0" dirty="0">
                <a:solidFill>
                  <a:srgbClr val="262626"/>
                </a:solidFill>
                <a:effectLst/>
                <a:latin typeface="intel-clear"/>
              </a:rPr>
              <a:t>, dan </a:t>
            </a:r>
            <a:r>
              <a:rPr lang="en-ID" sz="1800" b="0" i="0" dirty="0" err="1">
                <a:solidFill>
                  <a:srgbClr val="262626"/>
                </a:solidFill>
                <a:effectLst/>
                <a:latin typeface="intel-clear"/>
              </a:rPr>
              <a:t>belajar</a:t>
            </a:r>
            <a:r>
              <a:rPr lang="en-ID" sz="1800" b="0" i="0" dirty="0">
                <a:solidFill>
                  <a:srgbClr val="262626"/>
                </a:solidFill>
                <a:effectLst/>
                <a:latin typeface="intel-clear"/>
              </a:rPr>
              <a:t> </a:t>
            </a:r>
            <a:r>
              <a:rPr lang="en-ID" sz="1800" b="0" i="0" dirty="0" err="1">
                <a:solidFill>
                  <a:srgbClr val="262626"/>
                </a:solidFill>
                <a:effectLst/>
                <a:latin typeface="intel-clear"/>
              </a:rPr>
              <a:t>mengantisipasi</a:t>
            </a:r>
            <a:r>
              <a:rPr lang="en-ID" sz="1800" b="0" i="0" dirty="0">
                <a:solidFill>
                  <a:srgbClr val="262626"/>
                </a:solidFill>
                <a:effectLst/>
                <a:latin typeface="intel-clear"/>
              </a:rPr>
              <a:t> </a:t>
            </a:r>
            <a:r>
              <a:rPr lang="en-ID" sz="1800" b="0" i="0" dirty="0" err="1">
                <a:solidFill>
                  <a:srgbClr val="262626"/>
                </a:solidFill>
                <a:effectLst/>
                <a:latin typeface="intel-clear"/>
              </a:rPr>
              <a:t>interaksi</a:t>
            </a:r>
            <a:r>
              <a:rPr lang="en-ID" sz="1800" b="0" i="0" dirty="0">
                <a:solidFill>
                  <a:srgbClr val="262626"/>
                </a:solidFill>
                <a:effectLst/>
                <a:latin typeface="intel-clear"/>
              </a:rPr>
              <a:t> </a:t>
            </a:r>
            <a:r>
              <a:rPr lang="en-ID" sz="1800" b="0" i="0" dirty="0" err="1">
                <a:solidFill>
                  <a:srgbClr val="262626"/>
                </a:solidFill>
                <a:effectLst/>
                <a:latin typeface="intel-clear"/>
              </a:rPr>
              <a:t>berikutnya</a:t>
            </a:r>
            <a:r>
              <a:rPr lang="en-ID" sz="1800" b="0" i="0" dirty="0">
                <a:solidFill>
                  <a:srgbClr val="262626"/>
                </a:solidFill>
                <a:effectLst/>
                <a:latin typeface="intel-clear"/>
              </a:rPr>
              <a:t>. </a:t>
            </a:r>
            <a:r>
              <a:rPr lang="en-ID" sz="1800" b="0" i="0" dirty="0" err="1">
                <a:solidFill>
                  <a:srgbClr val="262626"/>
                </a:solidFill>
                <a:effectLst/>
                <a:latin typeface="intel-clear"/>
              </a:rPr>
              <a:t>Misalnya</a:t>
            </a:r>
            <a:r>
              <a:rPr lang="en-ID" sz="1800" b="0" i="0" dirty="0">
                <a:solidFill>
                  <a:srgbClr val="262626"/>
                </a:solidFill>
                <a:effectLst/>
                <a:latin typeface="intel-clear"/>
              </a:rPr>
              <a:t>, </a:t>
            </a:r>
            <a:r>
              <a:rPr lang="en-ID" sz="1800" b="0" i="0" dirty="0" err="1">
                <a:solidFill>
                  <a:srgbClr val="262626"/>
                </a:solidFill>
                <a:effectLst/>
                <a:latin typeface="intel-clear"/>
              </a:rPr>
              <a:t>Restoran</a:t>
            </a:r>
            <a:r>
              <a:rPr lang="en-ID" sz="1800" b="0" i="0" dirty="0">
                <a:solidFill>
                  <a:srgbClr val="262626"/>
                </a:solidFill>
                <a:effectLst/>
                <a:latin typeface="intel-clear"/>
              </a:rPr>
              <a:t> Lee's Famous Chicken di Ohio, </a:t>
            </a:r>
            <a:r>
              <a:rPr lang="en-ID" sz="1800" b="0" i="0" dirty="0" err="1">
                <a:solidFill>
                  <a:srgbClr val="262626"/>
                </a:solidFill>
                <a:effectLst/>
                <a:latin typeface="intel-clear"/>
              </a:rPr>
              <a:t>menghadapi</a:t>
            </a:r>
            <a:r>
              <a:rPr lang="en-ID" sz="1800" b="0" i="0" dirty="0">
                <a:solidFill>
                  <a:srgbClr val="262626"/>
                </a:solidFill>
                <a:effectLst/>
                <a:latin typeface="intel-clear"/>
              </a:rPr>
              <a:t> </a:t>
            </a:r>
            <a:r>
              <a:rPr lang="en-ID" sz="1800" b="0" i="0" dirty="0" err="1">
                <a:solidFill>
                  <a:srgbClr val="262626"/>
                </a:solidFill>
                <a:effectLst/>
                <a:latin typeface="intel-clear"/>
              </a:rPr>
              <a:t>kekurangan</a:t>
            </a:r>
            <a:r>
              <a:rPr lang="en-ID" sz="1800" b="0" i="0" dirty="0">
                <a:solidFill>
                  <a:srgbClr val="262626"/>
                </a:solidFill>
                <a:effectLst/>
                <a:latin typeface="intel-clear"/>
              </a:rPr>
              <a:t> </a:t>
            </a:r>
            <a:r>
              <a:rPr lang="en-ID" sz="1800" b="0" i="0" dirty="0" err="1">
                <a:solidFill>
                  <a:srgbClr val="262626"/>
                </a:solidFill>
                <a:effectLst/>
                <a:latin typeface="intel-clear"/>
              </a:rPr>
              <a:t>karyawan</a:t>
            </a:r>
            <a:r>
              <a:rPr lang="en-ID" sz="1800" b="0" i="0" dirty="0">
                <a:solidFill>
                  <a:srgbClr val="262626"/>
                </a:solidFill>
                <a:effectLst/>
                <a:latin typeface="intel-clear"/>
              </a:rPr>
              <a:t> dan </a:t>
            </a:r>
            <a:r>
              <a:rPr lang="en-ID" sz="1800" b="0" i="0" dirty="0" err="1">
                <a:solidFill>
                  <a:srgbClr val="262626"/>
                </a:solidFill>
                <a:effectLst/>
                <a:latin typeface="intel-clear"/>
              </a:rPr>
              <a:t>mulai</a:t>
            </a:r>
            <a:r>
              <a:rPr lang="en-ID" sz="1800" b="0" i="0" dirty="0">
                <a:solidFill>
                  <a:srgbClr val="262626"/>
                </a:solidFill>
                <a:effectLst/>
                <a:latin typeface="intel-clear"/>
              </a:rPr>
              <a:t> </a:t>
            </a:r>
            <a:r>
              <a:rPr lang="en-ID" sz="1800" b="0" i="0" dirty="0" err="1">
                <a:solidFill>
                  <a:srgbClr val="262626"/>
                </a:solidFill>
                <a:effectLst/>
                <a:latin typeface="intel-clear"/>
              </a:rPr>
              <a:t>menggunakan</a:t>
            </a:r>
            <a:r>
              <a:rPr lang="en-ID" sz="1800" b="0" i="0" dirty="0">
                <a:solidFill>
                  <a:srgbClr val="262626"/>
                </a:solidFill>
                <a:effectLst/>
                <a:latin typeface="intel-clear"/>
              </a:rPr>
              <a:t> </a:t>
            </a:r>
            <a:r>
              <a:rPr lang="en-ID" sz="1800" b="0" i="0" dirty="0" err="1">
                <a:solidFill>
                  <a:srgbClr val="262626"/>
                </a:solidFill>
                <a:effectLst/>
                <a:latin typeface="intel-clear"/>
              </a:rPr>
              <a:t>solusi</a:t>
            </a:r>
            <a:r>
              <a:rPr lang="en-ID" sz="1800" b="0" i="0" dirty="0">
                <a:solidFill>
                  <a:srgbClr val="262626"/>
                </a:solidFill>
                <a:effectLst/>
                <a:latin typeface="intel-clear"/>
              </a:rPr>
              <a:t> AI </a:t>
            </a:r>
            <a:r>
              <a:rPr lang="en-ID" sz="1800" b="0" i="0" dirty="0" err="1">
                <a:solidFill>
                  <a:srgbClr val="262626"/>
                </a:solidFill>
                <a:effectLst/>
                <a:latin typeface="intel-clear"/>
              </a:rPr>
              <a:t>percakapan</a:t>
            </a:r>
            <a:r>
              <a:rPr lang="en-ID" sz="1800" b="0" i="0" dirty="0">
                <a:solidFill>
                  <a:srgbClr val="262626"/>
                </a:solidFill>
                <a:effectLst/>
                <a:latin typeface="intel-clear"/>
              </a:rPr>
              <a:t> </a:t>
            </a:r>
            <a:r>
              <a:rPr lang="en-ID" sz="1800" b="0" i="0" dirty="0" err="1">
                <a:solidFill>
                  <a:schemeClr val="tx1"/>
                </a:solidFill>
                <a:effectLst/>
                <a:latin typeface="intel-clear"/>
              </a:rPr>
              <a:t>untuk</a:t>
            </a:r>
            <a:r>
              <a:rPr lang="en-ID" sz="1800" b="0" i="0" dirty="0">
                <a:solidFill>
                  <a:schemeClr val="tx1"/>
                </a:solidFill>
                <a:effectLst/>
                <a:latin typeface="intel-clear"/>
              </a:rPr>
              <a:t> </a:t>
            </a:r>
            <a:r>
              <a:rPr lang="en-ID" sz="1800" b="0" i="0" strike="noStrike" dirty="0" err="1">
                <a:solidFill>
                  <a:schemeClr val="tx1"/>
                </a:solidFill>
                <a:effectLst/>
                <a:latin typeface="intel-clear"/>
                <a:hlinkClick r:id="rId2">
                  <a:extLst>
                    <a:ext uri="{A12FA001-AC4F-418D-AE19-62706E023703}">
                      <ahyp:hlinkClr xmlns:ahyp="http://schemas.microsoft.com/office/drawing/2018/hyperlinkcolor" val="tx"/>
                    </a:ext>
                  </a:extLst>
                </a:hlinkClick>
              </a:rPr>
              <a:t>menyambut</a:t>
            </a:r>
            <a:r>
              <a:rPr lang="en-ID" sz="1800" b="0" i="0" strike="noStrike" dirty="0">
                <a:solidFill>
                  <a:schemeClr val="tx1"/>
                </a:solidFill>
                <a:effectLst/>
                <a:latin typeface="intel-clear"/>
                <a:hlinkClick r:id="rId2">
                  <a:extLst>
                    <a:ext uri="{A12FA001-AC4F-418D-AE19-62706E023703}">
                      <ahyp:hlinkClr xmlns:ahyp="http://schemas.microsoft.com/office/drawing/2018/hyperlinkcolor" val="tx"/>
                    </a:ext>
                  </a:extLst>
                </a:hlinkClick>
              </a:rPr>
              <a:t> </a:t>
            </a:r>
            <a:r>
              <a:rPr lang="en-ID" sz="1800" b="0" i="0" strike="noStrike" dirty="0" err="1">
                <a:solidFill>
                  <a:schemeClr val="tx1"/>
                </a:solidFill>
                <a:effectLst/>
                <a:latin typeface="intel-clear"/>
                <a:hlinkClick r:id="rId2">
                  <a:extLst>
                    <a:ext uri="{A12FA001-AC4F-418D-AE19-62706E023703}">
                      <ahyp:hlinkClr xmlns:ahyp="http://schemas.microsoft.com/office/drawing/2018/hyperlinkcolor" val="tx"/>
                    </a:ext>
                  </a:extLst>
                </a:hlinkClick>
              </a:rPr>
              <a:t>pelanggan</a:t>
            </a:r>
            <a:r>
              <a:rPr lang="en-ID" sz="1800" b="0" i="0" strike="noStrike" dirty="0">
                <a:solidFill>
                  <a:schemeClr val="tx1"/>
                </a:solidFill>
                <a:effectLst/>
                <a:latin typeface="intel-clear"/>
                <a:hlinkClick r:id="rId2">
                  <a:extLst>
                    <a:ext uri="{A12FA001-AC4F-418D-AE19-62706E023703}">
                      <ahyp:hlinkClr xmlns:ahyp="http://schemas.microsoft.com/office/drawing/2018/hyperlinkcolor" val="tx"/>
                    </a:ext>
                  </a:extLst>
                </a:hlinkClick>
              </a:rPr>
              <a:t> drive-thru, </a:t>
            </a:r>
            <a:r>
              <a:rPr lang="en-ID" sz="1800" b="0" i="0" strike="noStrike" dirty="0" err="1">
                <a:solidFill>
                  <a:schemeClr val="tx1"/>
                </a:solidFill>
                <a:effectLst/>
                <a:latin typeface="intel-clear"/>
                <a:hlinkClick r:id="rId2">
                  <a:extLst>
                    <a:ext uri="{A12FA001-AC4F-418D-AE19-62706E023703}">
                      <ahyp:hlinkClr xmlns:ahyp="http://schemas.microsoft.com/office/drawing/2018/hyperlinkcolor" val="tx"/>
                    </a:ext>
                  </a:extLst>
                </a:hlinkClick>
              </a:rPr>
              <a:t>menjawab</a:t>
            </a:r>
            <a:r>
              <a:rPr lang="en-ID" sz="1800" b="0" i="0" strike="noStrike" dirty="0">
                <a:solidFill>
                  <a:schemeClr val="tx1"/>
                </a:solidFill>
                <a:effectLst/>
                <a:latin typeface="intel-clear"/>
                <a:hlinkClick r:id="rId2">
                  <a:extLst>
                    <a:ext uri="{A12FA001-AC4F-418D-AE19-62706E023703}">
                      <ahyp:hlinkClr xmlns:ahyp="http://schemas.microsoft.com/office/drawing/2018/hyperlinkcolor" val="tx"/>
                    </a:ext>
                  </a:extLst>
                </a:hlinkClick>
              </a:rPr>
              <a:t> </a:t>
            </a:r>
            <a:r>
              <a:rPr lang="en-ID" sz="1800" b="0" i="0" strike="noStrike" dirty="0" err="1">
                <a:solidFill>
                  <a:schemeClr val="tx1"/>
                </a:solidFill>
                <a:effectLst/>
                <a:latin typeface="intel-clear"/>
                <a:hlinkClick r:id="rId2">
                  <a:extLst>
                    <a:ext uri="{A12FA001-AC4F-418D-AE19-62706E023703}">
                      <ahyp:hlinkClr xmlns:ahyp="http://schemas.microsoft.com/office/drawing/2018/hyperlinkcolor" val="tx"/>
                    </a:ext>
                  </a:extLst>
                </a:hlinkClick>
              </a:rPr>
              <a:t>pertanyaan</a:t>
            </a:r>
            <a:r>
              <a:rPr lang="en-ID" sz="1800" b="0" i="0" strike="noStrike" dirty="0">
                <a:solidFill>
                  <a:schemeClr val="tx1"/>
                </a:solidFill>
                <a:effectLst/>
                <a:latin typeface="intel-clear"/>
                <a:hlinkClick r:id="rId2">
                  <a:extLst>
                    <a:ext uri="{A12FA001-AC4F-418D-AE19-62706E023703}">
                      <ahyp:hlinkClr xmlns:ahyp="http://schemas.microsoft.com/office/drawing/2018/hyperlinkcolor" val="tx"/>
                    </a:ext>
                  </a:extLst>
                </a:hlinkClick>
              </a:rPr>
              <a:t> </a:t>
            </a:r>
            <a:r>
              <a:rPr lang="en-ID" sz="1800" b="0" i="0" strike="noStrike" dirty="0" err="1">
                <a:solidFill>
                  <a:schemeClr val="tx1"/>
                </a:solidFill>
                <a:effectLst/>
                <a:latin typeface="intel-clear"/>
                <a:hlinkClick r:id="rId2">
                  <a:extLst>
                    <a:ext uri="{A12FA001-AC4F-418D-AE19-62706E023703}">
                      <ahyp:hlinkClr xmlns:ahyp="http://schemas.microsoft.com/office/drawing/2018/hyperlinkcolor" val="tx"/>
                    </a:ext>
                  </a:extLst>
                </a:hlinkClick>
              </a:rPr>
              <a:t>tentang</a:t>
            </a:r>
            <a:r>
              <a:rPr lang="en-ID" sz="1800" b="0" i="0" strike="noStrike" dirty="0">
                <a:solidFill>
                  <a:schemeClr val="tx1"/>
                </a:solidFill>
                <a:effectLst/>
                <a:latin typeface="intel-clear"/>
                <a:hlinkClick r:id="rId2">
                  <a:extLst>
                    <a:ext uri="{A12FA001-AC4F-418D-AE19-62706E023703}">
                      <ahyp:hlinkClr xmlns:ahyp="http://schemas.microsoft.com/office/drawing/2018/hyperlinkcolor" val="tx"/>
                    </a:ext>
                  </a:extLst>
                </a:hlinkClick>
              </a:rPr>
              <a:t> item menu, dan </a:t>
            </a:r>
            <a:r>
              <a:rPr lang="en-ID" sz="1800" b="0" i="0" strike="noStrike" dirty="0" err="1">
                <a:solidFill>
                  <a:schemeClr val="tx1"/>
                </a:solidFill>
                <a:effectLst/>
                <a:latin typeface="intel-clear"/>
                <a:hlinkClick r:id="rId2">
                  <a:extLst>
                    <a:ext uri="{A12FA001-AC4F-418D-AE19-62706E023703}">
                      <ahyp:hlinkClr xmlns:ahyp="http://schemas.microsoft.com/office/drawing/2018/hyperlinkcolor" val="tx"/>
                    </a:ext>
                  </a:extLst>
                </a:hlinkClick>
              </a:rPr>
              <a:t>menerima</a:t>
            </a:r>
            <a:r>
              <a:rPr lang="en-ID" sz="1800" b="0" i="0" strike="noStrike" dirty="0">
                <a:solidFill>
                  <a:schemeClr val="tx1"/>
                </a:solidFill>
                <a:effectLst/>
                <a:latin typeface="intel-clear"/>
                <a:hlinkClick r:id="rId2">
                  <a:extLst>
                    <a:ext uri="{A12FA001-AC4F-418D-AE19-62706E023703}">
                      <ahyp:hlinkClr xmlns:ahyp="http://schemas.microsoft.com/office/drawing/2018/hyperlinkcolor" val="tx"/>
                    </a:ext>
                  </a:extLst>
                </a:hlinkClick>
              </a:rPr>
              <a:t> </a:t>
            </a:r>
            <a:r>
              <a:rPr lang="en-ID" sz="1800" b="0" i="0" strike="noStrike" dirty="0" err="1">
                <a:solidFill>
                  <a:schemeClr val="tx1"/>
                </a:solidFill>
                <a:effectLst/>
                <a:latin typeface="intel-clear"/>
                <a:hlinkClick r:id="rId2">
                  <a:extLst>
                    <a:ext uri="{A12FA001-AC4F-418D-AE19-62706E023703}">
                      <ahyp:hlinkClr xmlns:ahyp="http://schemas.microsoft.com/office/drawing/2018/hyperlinkcolor" val="tx"/>
                    </a:ext>
                  </a:extLst>
                </a:hlinkClick>
              </a:rPr>
              <a:t>pesanan</a:t>
            </a:r>
            <a:r>
              <a:rPr lang="en-ID" sz="1800" b="0" i="0" dirty="0">
                <a:solidFill>
                  <a:schemeClr val="tx1"/>
                </a:solidFill>
                <a:effectLst/>
                <a:latin typeface="intel-clear"/>
              </a:rPr>
              <a:t>.</a:t>
            </a:r>
            <a:br>
              <a:rPr lang="en-ID" sz="1800" b="0" i="0" dirty="0">
                <a:solidFill>
                  <a:schemeClr val="tx1"/>
                </a:solidFill>
                <a:effectLst/>
                <a:latin typeface="intel-clear"/>
              </a:rPr>
            </a:br>
            <a:endParaRPr lang="en-ID" sz="1800" dirty="0"/>
          </a:p>
        </p:txBody>
      </p:sp>
    </p:spTree>
    <p:extLst>
      <p:ext uri="{BB962C8B-B14F-4D97-AF65-F5344CB8AC3E}">
        <p14:creationId xmlns:p14="http://schemas.microsoft.com/office/powerpoint/2010/main" val="532474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0F8F-B1C9-0797-5970-B0D44F2D85F4}"/>
              </a:ext>
            </a:extLst>
          </p:cNvPr>
          <p:cNvSpPr>
            <a:spLocks noGrp="1"/>
          </p:cNvSpPr>
          <p:nvPr>
            <p:ph type="title"/>
          </p:nvPr>
        </p:nvSpPr>
        <p:spPr>
          <a:xfrm>
            <a:off x="430590" y="475343"/>
            <a:ext cx="10992153" cy="5907314"/>
          </a:xfrm>
        </p:spPr>
        <p:txBody>
          <a:bodyPr>
            <a:noAutofit/>
          </a:bodyPr>
          <a:lstStyle/>
          <a:p>
            <a:pPr algn="l"/>
            <a:r>
              <a:rPr lang="en-US" sz="20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Artificial Intelligence (AI)</a:t>
            </a:r>
            <a:br>
              <a:rPr lang="en-ID" sz="20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D" sz="2000" b="0" i="0" dirty="0" err="1">
                <a:solidFill>
                  <a:srgbClr val="333333"/>
                </a:solidFill>
                <a:effectLst/>
                <a:latin typeface="Times New Roman" panose="02020603050405020304" pitchFamily="18" charset="0"/>
                <a:cs typeface="Times New Roman" panose="02020603050405020304" pitchFamily="18" charset="0"/>
              </a:rPr>
              <a:t>Kecerdasan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Buatan</a:t>
            </a:r>
            <a:r>
              <a:rPr lang="en-ID" sz="2000" b="0" i="0" dirty="0">
                <a:solidFill>
                  <a:srgbClr val="333333"/>
                </a:solidFill>
                <a:effectLst/>
                <a:latin typeface="Times New Roman" panose="02020603050405020304" pitchFamily="18" charset="0"/>
                <a:cs typeface="Times New Roman" panose="02020603050405020304" pitchFamily="18" charset="0"/>
              </a:rPr>
              <a:t> (AI) </a:t>
            </a:r>
            <a:r>
              <a:rPr lang="en-ID" sz="2000" b="0" i="0" dirty="0" err="1">
                <a:solidFill>
                  <a:srgbClr val="333333"/>
                </a:solidFill>
                <a:effectLst/>
                <a:latin typeface="Times New Roman" panose="02020603050405020304" pitchFamily="18" charset="0"/>
                <a:cs typeface="Times New Roman" panose="02020603050405020304" pitchFamily="18" charset="0"/>
              </a:rPr>
              <a:t>adalah</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bidang</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ilmu</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komputer</a:t>
            </a:r>
            <a:r>
              <a:rPr lang="en-ID" sz="2000" b="0" i="0" dirty="0">
                <a:solidFill>
                  <a:srgbClr val="333333"/>
                </a:solidFill>
                <a:effectLst/>
                <a:latin typeface="Times New Roman" panose="02020603050405020304" pitchFamily="18" charset="0"/>
                <a:cs typeface="Times New Roman" panose="02020603050405020304" pitchFamily="18" charset="0"/>
              </a:rPr>
              <a:t> yang </a:t>
            </a:r>
            <a:r>
              <a:rPr lang="en-ID" sz="2000" b="0" i="0" dirty="0" err="1">
                <a:solidFill>
                  <a:srgbClr val="333333"/>
                </a:solidFill>
                <a:effectLst/>
                <a:latin typeface="Times New Roman" panose="02020603050405020304" pitchFamily="18" charset="0"/>
                <a:cs typeface="Times New Roman" panose="02020603050405020304" pitchFamily="18" charset="0"/>
              </a:rPr>
              <a:t>dikhususkan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untuk</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memecahkan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masalah</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kognitif</a:t>
            </a:r>
            <a:r>
              <a:rPr lang="en-ID" sz="2000" b="0" i="0" dirty="0">
                <a:solidFill>
                  <a:srgbClr val="333333"/>
                </a:solidFill>
                <a:effectLst/>
                <a:latin typeface="Times New Roman" panose="02020603050405020304" pitchFamily="18" charset="0"/>
                <a:cs typeface="Times New Roman" panose="02020603050405020304" pitchFamily="18" charset="0"/>
              </a:rPr>
              <a:t> yang </a:t>
            </a:r>
            <a:r>
              <a:rPr lang="en-ID" sz="2000" b="0" i="0" dirty="0" err="1">
                <a:solidFill>
                  <a:srgbClr val="333333"/>
                </a:solidFill>
                <a:effectLst/>
                <a:latin typeface="Times New Roman" panose="02020603050405020304" pitchFamily="18" charset="0"/>
                <a:cs typeface="Times New Roman" panose="02020603050405020304" pitchFamily="18" charset="0"/>
              </a:rPr>
              <a:t>umumnya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terkait</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dengan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kecerdasan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manusia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seperti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pembelajaran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pemecahan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masalah</a:t>
            </a:r>
            <a:r>
              <a:rPr lang="en-ID" sz="2000" b="0" i="0" dirty="0">
                <a:solidFill>
                  <a:srgbClr val="333333"/>
                </a:solidFill>
                <a:effectLst/>
                <a:latin typeface="Times New Roman" panose="02020603050405020304" pitchFamily="18" charset="0"/>
                <a:cs typeface="Times New Roman" panose="02020603050405020304" pitchFamily="18" charset="0"/>
              </a:rPr>
              <a:t>, dan </a:t>
            </a:r>
            <a:r>
              <a:rPr lang="en-ID" sz="2000" b="0" i="0" dirty="0" err="1">
                <a:solidFill>
                  <a:srgbClr val="333333"/>
                </a:solidFill>
                <a:effectLst/>
                <a:latin typeface="Times New Roman" panose="02020603050405020304" pitchFamily="18" charset="0"/>
                <a:cs typeface="Times New Roman" panose="02020603050405020304" pitchFamily="18" charset="0"/>
              </a:rPr>
              <a:t>pengenalan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pola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606F7B"/>
                </a:solidFill>
                <a:effectLst/>
                <a:latin typeface="Times New Roman" panose="02020603050405020304" pitchFamily="18" charset="0"/>
                <a:cs typeface="Times New Roman" panose="02020603050405020304" pitchFamily="18" charset="0"/>
              </a:rPr>
              <a:t>Empat</a:t>
            </a:r>
            <a:r>
              <a:rPr lang="en-ID" sz="2000" b="0" i="0" dirty="0">
                <a:solidFill>
                  <a:srgbClr val="606F7B"/>
                </a:solidFill>
                <a:effectLst/>
                <a:latin typeface="Times New Roman" panose="02020603050405020304" pitchFamily="18" charset="0"/>
                <a:cs typeface="Times New Roman" panose="02020603050405020304" pitchFamily="18" charset="0"/>
              </a:rPr>
              <a:t> </a:t>
            </a:r>
            <a:r>
              <a:rPr lang="en-ID" sz="2000" b="0" i="0" dirty="0" err="1">
                <a:solidFill>
                  <a:srgbClr val="606F7B"/>
                </a:solidFill>
                <a:effectLst/>
                <a:latin typeface="Times New Roman" panose="02020603050405020304" pitchFamily="18" charset="0"/>
                <a:cs typeface="Times New Roman" panose="02020603050405020304" pitchFamily="18" charset="0"/>
              </a:rPr>
              <a:t>teknik</a:t>
            </a:r>
            <a:r>
              <a:rPr lang="en-ID" sz="2000" b="0" i="0" dirty="0">
                <a:solidFill>
                  <a:srgbClr val="606F7B"/>
                </a:solidFill>
                <a:effectLst/>
                <a:latin typeface="Times New Roman" panose="02020603050405020304" pitchFamily="18" charset="0"/>
                <a:cs typeface="Times New Roman" panose="02020603050405020304" pitchFamily="18" charset="0"/>
              </a:rPr>
              <a:t> </a:t>
            </a:r>
            <a:r>
              <a:rPr lang="en-ID" sz="2000" b="0" i="0" dirty="0" err="1">
                <a:solidFill>
                  <a:srgbClr val="606F7B"/>
                </a:solidFill>
                <a:effectLst/>
                <a:latin typeface="Times New Roman" panose="02020603050405020304" pitchFamily="18" charset="0"/>
                <a:cs typeface="Times New Roman" panose="02020603050405020304" pitchFamily="18" charset="0"/>
              </a:rPr>
              <a:t>pemecahan</a:t>
            </a:r>
            <a:r>
              <a:rPr lang="en-ID" sz="2000" b="0" i="0" dirty="0">
                <a:solidFill>
                  <a:srgbClr val="606F7B"/>
                </a:solidFill>
                <a:effectLst/>
                <a:latin typeface="Times New Roman" panose="02020603050405020304" pitchFamily="18" charset="0"/>
                <a:cs typeface="Times New Roman" panose="02020603050405020304" pitchFamily="18" charset="0"/>
              </a:rPr>
              <a:t> </a:t>
            </a:r>
            <a:r>
              <a:rPr lang="en-ID" sz="2000" b="0" i="0" dirty="0" err="1">
                <a:solidFill>
                  <a:srgbClr val="606F7B"/>
                </a:solidFill>
                <a:effectLst/>
                <a:latin typeface="Times New Roman" panose="02020603050405020304" pitchFamily="18" charset="0"/>
                <a:cs typeface="Times New Roman" panose="02020603050405020304" pitchFamily="18" charset="0"/>
              </a:rPr>
              <a:t>masalah</a:t>
            </a:r>
            <a:r>
              <a:rPr lang="en-ID" sz="2000" b="0" i="0" dirty="0">
                <a:solidFill>
                  <a:srgbClr val="606F7B"/>
                </a:solidFill>
                <a:effectLst/>
                <a:latin typeface="Times New Roman" panose="02020603050405020304" pitchFamily="18" charset="0"/>
                <a:cs typeface="Times New Roman" panose="02020603050405020304" pitchFamily="18" charset="0"/>
              </a:rPr>
              <a:t> </a:t>
            </a:r>
            <a:r>
              <a:rPr lang="en-ID" sz="2000" b="0" i="0" dirty="0" err="1">
                <a:solidFill>
                  <a:srgbClr val="606F7B"/>
                </a:solidFill>
                <a:effectLst/>
                <a:latin typeface="Times New Roman" panose="02020603050405020304" pitchFamily="18" charset="0"/>
                <a:cs typeface="Times New Roman" panose="02020603050405020304" pitchFamily="18" charset="0"/>
              </a:rPr>
              <a:t>dalam</a:t>
            </a:r>
            <a:r>
              <a:rPr lang="en-ID" sz="2000" b="0" i="0" dirty="0">
                <a:solidFill>
                  <a:srgbClr val="606F7B"/>
                </a:solidFill>
                <a:effectLst/>
                <a:latin typeface="Times New Roman" panose="02020603050405020304" pitchFamily="18" charset="0"/>
                <a:cs typeface="Times New Roman" panose="02020603050405020304" pitchFamily="18" charset="0"/>
              </a:rPr>
              <a:t> Artificial Intelligence </a:t>
            </a:r>
            <a:r>
              <a:rPr lang="en-ID" sz="2000" b="0" i="0" dirty="0" err="1">
                <a:solidFill>
                  <a:srgbClr val="606F7B"/>
                </a:solidFill>
                <a:effectLst/>
                <a:latin typeface="Times New Roman" panose="02020603050405020304" pitchFamily="18" charset="0"/>
                <a:cs typeface="Times New Roman" panose="02020603050405020304" pitchFamily="18" charset="0"/>
              </a:rPr>
              <a:t>adalah</a:t>
            </a:r>
            <a:r>
              <a:rPr lang="en-ID" sz="2000" b="0" i="0" dirty="0">
                <a:solidFill>
                  <a:srgbClr val="606F7B"/>
                </a:solidFill>
                <a:effectLst/>
                <a:latin typeface="Times New Roman" panose="02020603050405020304" pitchFamily="18" charset="0"/>
                <a:cs typeface="Times New Roman" panose="02020603050405020304" pitchFamily="18" charset="0"/>
              </a:rPr>
              <a:t> Searching, Reasoning, Planning dan Learning. </a:t>
            </a:r>
            <a:r>
              <a:rPr lang="en-ID" sz="2000" b="0" i="0" dirty="0" err="1">
                <a:solidFill>
                  <a:srgbClr val="606F7B"/>
                </a:solidFill>
                <a:effectLst/>
                <a:latin typeface="Times New Roman" panose="02020603050405020304" pitchFamily="18" charset="0"/>
                <a:cs typeface="Times New Roman" panose="02020603050405020304" pitchFamily="18" charset="0"/>
              </a:rPr>
              <a:t>Penggunaan</a:t>
            </a:r>
            <a:r>
              <a:rPr lang="en-ID" sz="2000" b="0" i="0" dirty="0">
                <a:solidFill>
                  <a:srgbClr val="606F7B"/>
                </a:solidFill>
                <a:effectLst/>
                <a:latin typeface="Times New Roman" panose="02020603050405020304" pitchFamily="18" charset="0"/>
                <a:cs typeface="Times New Roman" panose="02020603050405020304" pitchFamily="18" charset="0"/>
              </a:rPr>
              <a:t> </a:t>
            </a:r>
            <a:r>
              <a:rPr lang="en-ID" sz="2000" b="0" i="0" dirty="0" err="1">
                <a:solidFill>
                  <a:srgbClr val="606F7B"/>
                </a:solidFill>
                <a:effectLst/>
                <a:latin typeface="Times New Roman" panose="02020603050405020304" pitchFamily="18" charset="0"/>
                <a:cs typeface="Times New Roman" panose="02020603050405020304" pitchFamily="18" charset="0"/>
              </a:rPr>
              <a:t>teknik</a:t>
            </a:r>
            <a:r>
              <a:rPr lang="en-ID" sz="2000" b="0" i="0" dirty="0">
                <a:solidFill>
                  <a:srgbClr val="606F7B"/>
                </a:solidFill>
                <a:effectLst/>
                <a:latin typeface="Times New Roman" panose="02020603050405020304" pitchFamily="18" charset="0"/>
                <a:cs typeface="Times New Roman" panose="02020603050405020304" pitchFamily="18" charset="0"/>
              </a:rPr>
              <a:t> dan </a:t>
            </a:r>
            <a:r>
              <a:rPr lang="en-ID" sz="2000" b="0" i="0" dirty="0" err="1">
                <a:solidFill>
                  <a:srgbClr val="606F7B"/>
                </a:solidFill>
                <a:effectLst/>
                <a:latin typeface="Times New Roman" panose="02020603050405020304" pitchFamily="18" charset="0"/>
                <a:cs typeface="Times New Roman" panose="02020603050405020304" pitchFamily="18" charset="0"/>
              </a:rPr>
              <a:t>metode</a:t>
            </a:r>
            <a:r>
              <a:rPr lang="en-ID" sz="2000" b="0" i="0" dirty="0">
                <a:solidFill>
                  <a:srgbClr val="606F7B"/>
                </a:solidFill>
                <a:effectLst/>
                <a:latin typeface="Times New Roman" panose="02020603050405020304" pitchFamily="18" charset="0"/>
                <a:cs typeface="Times New Roman" panose="02020603050405020304" pitchFamily="18" charset="0"/>
              </a:rPr>
              <a:t> </a:t>
            </a:r>
            <a:r>
              <a:rPr lang="en-ID" sz="2000" b="0" i="0" dirty="0" err="1">
                <a:solidFill>
                  <a:srgbClr val="606F7B"/>
                </a:solidFill>
                <a:effectLst/>
                <a:latin typeface="Times New Roman" panose="02020603050405020304" pitchFamily="18" charset="0"/>
                <a:cs typeface="Times New Roman" panose="02020603050405020304" pitchFamily="18" charset="0"/>
              </a:rPr>
              <a:t>tersebut</a:t>
            </a:r>
            <a:r>
              <a:rPr lang="en-ID" sz="2000" b="0" i="0" dirty="0">
                <a:solidFill>
                  <a:srgbClr val="606F7B"/>
                </a:solidFill>
                <a:effectLst/>
                <a:latin typeface="Times New Roman" panose="02020603050405020304" pitchFamily="18" charset="0"/>
                <a:cs typeface="Times New Roman" panose="02020603050405020304" pitchFamily="18" charset="0"/>
              </a:rPr>
              <a:t> sangat </a:t>
            </a:r>
            <a:r>
              <a:rPr lang="en-ID" sz="2000" b="0" i="0" dirty="0" err="1">
                <a:solidFill>
                  <a:srgbClr val="606F7B"/>
                </a:solidFill>
                <a:effectLst/>
                <a:latin typeface="Times New Roman" panose="02020603050405020304" pitchFamily="18" charset="0"/>
                <a:cs typeface="Times New Roman" panose="02020603050405020304" pitchFamily="18" charset="0"/>
              </a:rPr>
              <a:t>bergantung</a:t>
            </a:r>
            <a:r>
              <a:rPr lang="en-ID" sz="2000" b="0" i="0" dirty="0">
                <a:solidFill>
                  <a:srgbClr val="606F7B"/>
                </a:solidFill>
                <a:effectLst/>
                <a:latin typeface="Times New Roman" panose="02020603050405020304" pitchFamily="18" charset="0"/>
                <a:cs typeface="Times New Roman" panose="02020603050405020304" pitchFamily="18" charset="0"/>
              </a:rPr>
              <a:t> pada </a:t>
            </a:r>
            <a:r>
              <a:rPr lang="en-ID" sz="2000" b="0" i="0" dirty="0" err="1">
                <a:solidFill>
                  <a:srgbClr val="606F7B"/>
                </a:solidFill>
                <a:effectLst/>
                <a:latin typeface="Times New Roman" panose="02020603050405020304" pitchFamily="18" charset="0"/>
                <a:cs typeface="Times New Roman" panose="02020603050405020304" pitchFamily="18" charset="0"/>
              </a:rPr>
              <a:t>permasalahan</a:t>
            </a:r>
            <a:r>
              <a:rPr lang="en-ID" sz="2000" b="0" i="0" dirty="0">
                <a:solidFill>
                  <a:srgbClr val="606F7B"/>
                </a:solidFill>
                <a:effectLst/>
                <a:latin typeface="Times New Roman" panose="02020603050405020304" pitchFamily="18" charset="0"/>
                <a:cs typeface="Times New Roman" panose="02020603050405020304" pitchFamily="18" charset="0"/>
              </a:rPr>
              <a:t> yang </a:t>
            </a:r>
            <a:r>
              <a:rPr lang="en-ID" sz="2000" b="0" i="0" dirty="0" err="1">
                <a:solidFill>
                  <a:srgbClr val="606F7B"/>
                </a:solidFill>
                <a:effectLst/>
                <a:latin typeface="Times New Roman" panose="02020603050405020304" pitchFamily="18" charset="0"/>
                <a:cs typeface="Times New Roman" panose="02020603050405020304" pitchFamily="18" charset="0"/>
              </a:rPr>
              <a:t>akan</a:t>
            </a:r>
            <a:r>
              <a:rPr lang="en-ID" sz="2000" b="0" i="0" dirty="0">
                <a:solidFill>
                  <a:srgbClr val="606F7B"/>
                </a:solidFill>
                <a:effectLst/>
                <a:latin typeface="Times New Roman" panose="02020603050405020304" pitchFamily="18" charset="0"/>
                <a:cs typeface="Times New Roman" panose="02020603050405020304" pitchFamily="18" charset="0"/>
              </a:rPr>
              <a:t> </a:t>
            </a:r>
            <a:r>
              <a:rPr lang="en-ID" sz="2000" b="0" i="0" dirty="0" err="1">
                <a:solidFill>
                  <a:srgbClr val="606F7B"/>
                </a:solidFill>
                <a:effectLst/>
                <a:latin typeface="Times New Roman" panose="02020603050405020304" pitchFamily="18" charset="0"/>
                <a:cs typeface="Times New Roman" panose="02020603050405020304" pitchFamily="18" charset="0"/>
              </a:rPr>
              <a:t>diselesaikan</a:t>
            </a:r>
            <a:r>
              <a:rPr lang="en-ID" sz="2000" b="0" i="0" dirty="0">
                <a:solidFill>
                  <a:srgbClr val="606F7B"/>
                </a:solidFill>
                <a:effectLst/>
                <a:latin typeface="Times New Roman" panose="02020603050405020304" pitchFamily="18" charset="0"/>
                <a:cs typeface="Times New Roman" panose="02020603050405020304" pitchFamily="18" charset="0"/>
              </a:rPr>
              <a:t> dan </a:t>
            </a:r>
            <a:r>
              <a:rPr lang="en-ID" sz="2000" b="0" i="0" dirty="0" err="1">
                <a:solidFill>
                  <a:srgbClr val="606F7B"/>
                </a:solidFill>
                <a:effectLst/>
                <a:latin typeface="Times New Roman" panose="02020603050405020304" pitchFamily="18" charset="0"/>
                <a:cs typeface="Times New Roman" panose="02020603050405020304" pitchFamily="18" charset="0"/>
              </a:rPr>
              <a:t>dijelaskan</a:t>
            </a:r>
            <a:r>
              <a:rPr lang="en-ID" sz="2000" b="0" i="0" dirty="0">
                <a:solidFill>
                  <a:srgbClr val="606F7B"/>
                </a:solidFill>
                <a:effectLst/>
                <a:latin typeface="Times New Roman" panose="02020603050405020304" pitchFamily="18" charset="0"/>
                <a:cs typeface="Times New Roman" panose="02020603050405020304" pitchFamily="18" charset="0"/>
              </a:rPr>
              <a:t> </a:t>
            </a:r>
            <a:r>
              <a:rPr lang="en-ID" sz="2000" b="0" i="0" dirty="0" err="1">
                <a:solidFill>
                  <a:srgbClr val="606F7B"/>
                </a:solidFill>
                <a:effectLst/>
                <a:latin typeface="Times New Roman" panose="02020603050405020304" pitchFamily="18" charset="0"/>
                <a:cs typeface="Times New Roman" panose="02020603050405020304" pitchFamily="18" charset="0"/>
              </a:rPr>
              <a:t>melalui</a:t>
            </a:r>
            <a:r>
              <a:rPr lang="en-ID" sz="2000" b="0" i="0" dirty="0">
                <a:solidFill>
                  <a:srgbClr val="606F7B"/>
                </a:solidFill>
                <a:effectLst/>
                <a:latin typeface="Times New Roman" panose="02020603050405020304" pitchFamily="18" charset="0"/>
                <a:cs typeface="Times New Roman" panose="02020603050405020304" pitchFamily="18" charset="0"/>
              </a:rPr>
              <a:t> </a:t>
            </a:r>
            <a:r>
              <a:rPr lang="en-ID" sz="2000" b="0" i="0" dirty="0" err="1">
                <a:solidFill>
                  <a:srgbClr val="606F7B"/>
                </a:solidFill>
                <a:effectLst/>
                <a:latin typeface="Times New Roman" panose="02020603050405020304" pitchFamily="18" charset="0"/>
                <a:cs typeface="Times New Roman" panose="02020603050405020304" pitchFamily="18" charset="0"/>
              </a:rPr>
              <a:t>studi</a:t>
            </a:r>
            <a:r>
              <a:rPr lang="en-ID" sz="2000" b="0" i="0" dirty="0">
                <a:solidFill>
                  <a:srgbClr val="606F7B"/>
                </a:solidFill>
                <a:effectLst/>
                <a:latin typeface="Times New Roman" panose="02020603050405020304" pitchFamily="18" charset="0"/>
                <a:cs typeface="Times New Roman" panose="02020603050405020304" pitchFamily="18" charset="0"/>
              </a:rPr>
              <a:t> </a:t>
            </a:r>
            <a:r>
              <a:rPr lang="en-ID" sz="2000" b="0" i="0" dirty="0" err="1">
                <a:solidFill>
                  <a:srgbClr val="606F7B"/>
                </a:solidFill>
                <a:effectLst/>
                <a:latin typeface="Times New Roman" panose="02020603050405020304" pitchFamily="18" charset="0"/>
                <a:cs typeface="Times New Roman" panose="02020603050405020304" pitchFamily="18" charset="0"/>
              </a:rPr>
              <a:t>kasus</a:t>
            </a:r>
            <a:r>
              <a:rPr lang="en-ID" sz="2000" b="0" i="0" dirty="0">
                <a:solidFill>
                  <a:srgbClr val="606F7B"/>
                </a:solidFill>
                <a:effectLst/>
                <a:latin typeface="Times New Roman" panose="02020603050405020304" pitchFamily="18" charset="0"/>
                <a:cs typeface="Times New Roman" panose="02020603050405020304" pitchFamily="18" charset="0"/>
              </a:rPr>
              <a:t> dan </a:t>
            </a:r>
            <a:r>
              <a:rPr lang="en-ID" sz="2000" b="0" i="0" dirty="0" err="1">
                <a:solidFill>
                  <a:srgbClr val="606F7B"/>
                </a:solidFill>
                <a:effectLst/>
                <a:latin typeface="Times New Roman" panose="02020603050405020304" pitchFamily="18" charset="0"/>
                <a:cs typeface="Times New Roman" panose="02020603050405020304" pitchFamily="18" charset="0"/>
              </a:rPr>
              <a:t>ilustrasi</a:t>
            </a:r>
            <a:r>
              <a:rPr lang="en-ID" sz="2000" b="0" i="0" dirty="0">
                <a:solidFill>
                  <a:srgbClr val="606F7B"/>
                </a:solidFill>
                <a:effectLst/>
                <a:latin typeface="Times New Roman" panose="02020603050405020304" pitchFamily="18" charset="0"/>
                <a:cs typeface="Times New Roman" panose="02020603050405020304" pitchFamily="18" charset="0"/>
              </a:rPr>
              <a:t> </a:t>
            </a:r>
            <a:r>
              <a:rPr lang="en-ID" sz="2000" b="0" i="0" dirty="0" err="1">
                <a:solidFill>
                  <a:srgbClr val="606F7B"/>
                </a:solidFill>
                <a:effectLst/>
                <a:latin typeface="Times New Roman" panose="02020603050405020304" pitchFamily="18" charset="0"/>
                <a:cs typeface="Times New Roman" panose="02020603050405020304" pitchFamily="18" charset="0"/>
              </a:rPr>
              <a:t>untuk</a:t>
            </a:r>
            <a:r>
              <a:rPr lang="en-ID" sz="2000" b="0" i="0" dirty="0">
                <a:solidFill>
                  <a:srgbClr val="606F7B"/>
                </a:solidFill>
                <a:effectLst/>
                <a:latin typeface="Times New Roman" panose="02020603050405020304" pitchFamily="18" charset="0"/>
                <a:cs typeface="Times New Roman" panose="02020603050405020304" pitchFamily="18" charset="0"/>
              </a:rPr>
              <a:t> </a:t>
            </a:r>
            <a:r>
              <a:rPr lang="en-ID" sz="2000" b="0" i="0" dirty="0" err="1">
                <a:solidFill>
                  <a:srgbClr val="606F7B"/>
                </a:solidFill>
                <a:effectLst/>
                <a:latin typeface="Times New Roman" panose="02020603050405020304" pitchFamily="18" charset="0"/>
                <a:cs typeface="Times New Roman" panose="02020603050405020304" pitchFamily="18" charset="0"/>
              </a:rPr>
              <a:t>mempermudah</a:t>
            </a:r>
            <a:r>
              <a:rPr lang="en-ID" sz="2000" b="0" i="0" dirty="0">
                <a:solidFill>
                  <a:srgbClr val="606F7B"/>
                </a:solidFill>
                <a:effectLst/>
                <a:latin typeface="Times New Roman" panose="02020603050405020304" pitchFamily="18" charset="0"/>
                <a:cs typeface="Times New Roman" panose="02020603050405020304" pitchFamily="18" charset="0"/>
              </a:rPr>
              <a:t> </a:t>
            </a:r>
            <a:r>
              <a:rPr lang="en-ID" sz="2000" b="0" i="0" dirty="0" err="1">
                <a:solidFill>
                  <a:srgbClr val="606F7B"/>
                </a:solidFill>
                <a:effectLst/>
                <a:latin typeface="Times New Roman" panose="02020603050405020304" pitchFamily="18" charset="0"/>
                <a:cs typeface="Times New Roman" panose="02020603050405020304" pitchFamily="18" charset="0"/>
              </a:rPr>
              <a:t>pemahaman</a:t>
            </a:r>
            <a:r>
              <a:rPr lang="en-ID" sz="2000" b="0" i="0" dirty="0">
                <a:solidFill>
                  <a:srgbClr val="606F7B"/>
                </a:solidFill>
                <a:effectLst/>
                <a:latin typeface="Times New Roman" panose="02020603050405020304" pitchFamily="18" charset="0"/>
                <a:cs typeface="Times New Roman" panose="02020603050405020304" pitchFamily="18" charset="0"/>
              </a:rPr>
              <a:t> dan </a:t>
            </a:r>
            <a:r>
              <a:rPr lang="en-ID" sz="2000" b="0" i="0" dirty="0" err="1">
                <a:solidFill>
                  <a:srgbClr val="606F7B"/>
                </a:solidFill>
                <a:effectLst/>
                <a:latin typeface="Times New Roman" panose="02020603050405020304" pitchFamily="18" charset="0"/>
                <a:cs typeface="Times New Roman" panose="02020603050405020304" pitchFamily="18" charset="0"/>
              </a:rPr>
              <a:t>memperjelas</a:t>
            </a:r>
            <a:r>
              <a:rPr lang="en-ID" sz="2000" b="0" i="0" dirty="0">
                <a:solidFill>
                  <a:srgbClr val="606F7B"/>
                </a:solidFill>
                <a:effectLst/>
                <a:latin typeface="Times New Roman" panose="02020603050405020304" pitchFamily="18" charset="0"/>
                <a:cs typeface="Times New Roman" panose="02020603050405020304" pitchFamily="18" charset="0"/>
              </a:rPr>
              <a:t> </a:t>
            </a:r>
            <a:r>
              <a:rPr lang="en-ID" sz="2000" b="0" i="0" dirty="0" err="1">
                <a:solidFill>
                  <a:srgbClr val="606F7B"/>
                </a:solidFill>
                <a:effectLst/>
                <a:latin typeface="Times New Roman" panose="02020603050405020304" pitchFamily="18" charset="0"/>
                <a:cs typeface="Times New Roman" panose="02020603050405020304" pitchFamily="18" charset="0"/>
              </a:rPr>
              <a:t>perbedaan</a:t>
            </a:r>
            <a:r>
              <a:rPr lang="en-ID" sz="2000" b="0" i="0" dirty="0">
                <a:solidFill>
                  <a:srgbClr val="606F7B"/>
                </a:solidFill>
                <a:effectLst/>
                <a:latin typeface="Times New Roman" panose="02020603050405020304" pitchFamily="18" charset="0"/>
                <a:cs typeface="Times New Roman" panose="02020603050405020304" pitchFamily="18" charset="0"/>
              </a:rPr>
              <a:t> di </a:t>
            </a:r>
            <a:r>
              <a:rPr lang="en-ID" sz="2000" b="0" i="0" dirty="0" err="1">
                <a:solidFill>
                  <a:srgbClr val="606F7B"/>
                </a:solidFill>
                <a:effectLst/>
                <a:latin typeface="Times New Roman" panose="02020603050405020304" pitchFamily="18" charset="0"/>
                <a:cs typeface="Times New Roman" panose="02020603050405020304" pitchFamily="18" charset="0"/>
              </a:rPr>
              <a:t>antara</a:t>
            </a:r>
            <a:r>
              <a:rPr lang="en-ID" sz="2000" b="0" i="0" dirty="0">
                <a:solidFill>
                  <a:srgbClr val="606F7B"/>
                </a:solidFill>
                <a:effectLst/>
                <a:latin typeface="Times New Roman" panose="02020603050405020304" pitchFamily="18" charset="0"/>
                <a:cs typeface="Times New Roman" panose="02020603050405020304" pitchFamily="18" charset="0"/>
              </a:rPr>
              <a:t> </a:t>
            </a:r>
            <a:r>
              <a:rPr lang="en-ID" sz="2000" b="0" i="0" dirty="0" err="1">
                <a:solidFill>
                  <a:srgbClr val="606F7B"/>
                </a:solidFill>
                <a:effectLst/>
                <a:latin typeface="Times New Roman" panose="02020603050405020304" pitchFamily="18" charset="0"/>
                <a:cs typeface="Times New Roman" panose="02020603050405020304" pitchFamily="18" charset="0"/>
              </a:rPr>
              <a:t>keempat</a:t>
            </a:r>
            <a:r>
              <a:rPr lang="en-ID" sz="2000" b="0" i="0" dirty="0">
                <a:solidFill>
                  <a:srgbClr val="606F7B"/>
                </a:solidFill>
                <a:effectLst/>
                <a:latin typeface="Times New Roman" panose="02020603050405020304" pitchFamily="18" charset="0"/>
                <a:cs typeface="Times New Roman" panose="02020603050405020304" pitchFamily="18" charset="0"/>
              </a:rPr>
              <a:t> </a:t>
            </a:r>
            <a:r>
              <a:rPr lang="en-ID" sz="2000" b="0" i="0" dirty="0" err="1">
                <a:solidFill>
                  <a:srgbClr val="606F7B"/>
                </a:solidFill>
                <a:effectLst/>
                <a:latin typeface="Times New Roman" panose="02020603050405020304" pitchFamily="18" charset="0"/>
                <a:cs typeface="Times New Roman" panose="02020603050405020304" pitchFamily="18" charset="0"/>
              </a:rPr>
              <a:t>teknik</a:t>
            </a:r>
            <a:r>
              <a:rPr lang="en-ID" sz="2000" b="0" i="0" dirty="0">
                <a:solidFill>
                  <a:srgbClr val="606F7B"/>
                </a:solidFill>
                <a:effectLst/>
                <a:latin typeface="Times New Roman" panose="02020603050405020304" pitchFamily="18" charset="0"/>
                <a:cs typeface="Times New Roman" panose="02020603050405020304" pitchFamily="18" charset="0"/>
              </a:rPr>
              <a:t> </a:t>
            </a:r>
            <a:r>
              <a:rPr lang="en-ID" sz="2000" b="0" i="0" dirty="0" err="1">
                <a:solidFill>
                  <a:srgbClr val="606F7B"/>
                </a:solidFill>
                <a:effectLst/>
                <a:latin typeface="Times New Roman" panose="02020603050405020304" pitchFamily="18" charset="0"/>
                <a:cs typeface="Times New Roman" panose="02020603050405020304" pitchFamily="18" charset="0"/>
              </a:rPr>
              <a:t>tersebut</a:t>
            </a:r>
            <a:r>
              <a:rPr lang="en-ID" sz="2000" b="0" i="0" dirty="0">
                <a:solidFill>
                  <a:srgbClr val="606F7B"/>
                </a:solidFill>
                <a:effectLst/>
                <a:latin typeface="Times New Roman" panose="02020603050405020304" pitchFamily="18" charset="0"/>
                <a:cs typeface="Times New Roman" panose="02020603050405020304" pitchFamily="18" charset="0"/>
              </a:rPr>
              <a:t>.</a:t>
            </a:r>
            <a:br>
              <a:rPr lang="en-US" sz="2000" b="0" i="0" dirty="0">
                <a:solidFill>
                  <a:srgbClr val="555555"/>
                </a:solidFill>
                <a:effectLst/>
                <a:latin typeface="Times New Roman" panose="02020603050405020304" pitchFamily="18" charset="0"/>
                <a:cs typeface="Times New Roman" panose="02020603050405020304" pitchFamily="18" charset="0"/>
              </a:rPr>
            </a:br>
            <a:r>
              <a:rPr lang="en-ID" sz="2000" b="0" i="0" dirty="0" err="1">
                <a:solidFill>
                  <a:srgbClr val="555555"/>
                </a:solidFill>
                <a:effectLst/>
                <a:latin typeface="Times New Roman" panose="02020603050405020304" pitchFamily="18" charset="0"/>
                <a:cs typeface="Times New Roman" panose="02020603050405020304" pitchFamily="18" charset="0"/>
              </a:rPr>
              <a:t>Secara</a:t>
            </a:r>
            <a:r>
              <a:rPr lang="en-ID" sz="2000" b="0" i="0" dirty="0">
                <a:solidFill>
                  <a:srgbClr val="555555"/>
                </a:solidFill>
                <a:effectLst/>
                <a:latin typeface="Times New Roman" panose="02020603050405020304" pitchFamily="18" charset="0"/>
                <a:cs typeface="Times New Roman" panose="02020603050405020304" pitchFamily="18" charset="0"/>
              </a:rPr>
              <a:t> garis </a:t>
            </a:r>
            <a:r>
              <a:rPr lang="en-ID" sz="2000" b="0" i="0" dirty="0" err="1">
                <a:solidFill>
                  <a:srgbClr val="555555"/>
                </a:solidFill>
                <a:effectLst/>
                <a:latin typeface="Times New Roman" panose="02020603050405020304" pitchFamily="18" charset="0"/>
                <a:cs typeface="Times New Roman" panose="02020603050405020304" pitchFamily="18" charset="0"/>
              </a:rPr>
              <a:t>besar</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sebuah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kecerdasan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buatan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dapat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melakukan</a:t>
            </a:r>
            <a:r>
              <a:rPr lang="en-ID" sz="2000" b="0" i="0" dirty="0">
                <a:solidFill>
                  <a:srgbClr val="555555"/>
                </a:solidFill>
                <a:effectLst/>
                <a:latin typeface="Times New Roman" panose="02020603050405020304" pitchFamily="18" charset="0"/>
                <a:cs typeface="Times New Roman" panose="02020603050405020304" pitchFamily="18" charset="0"/>
              </a:rPr>
              <a:t> salah </a:t>
            </a:r>
            <a:r>
              <a:rPr lang="en-ID" sz="2000" b="0" i="0" dirty="0" err="1">
                <a:solidFill>
                  <a:srgbClr val="555555"/>
                </a:solidFill>
                <a:effectLst/>
                <a:latin typeface="Times New Roman" panose="02020603050405020304" pitchFamily="18" charset="0"/>
                <a:cs typeface="Times New Roman" panose="02020603050405020304" pitchFamily="18" charset="0"/>
              </a:rPr>
              <a:t>satu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dari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keempat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faktor</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berikut</a:t>
            </a:r>
            <a:r>
              <a:rPr lang="en-ID" sz="2000" b="0" i="0" dirty="0">
                <a:solidFill>
                  <a:srgbClr val="555555"/>
                </a:solidFill>
                <a:effectLst/>
                <a:latin typeface="Times New Roman" panose="02020603050405020304" pitchFamily="18" charset="0"/>
                <a:cs typeface="Times New Roman" panose="02020603050405020304" pitchFamily="18" charset="0"/>
              </a:rPr>
              <a:t>.</a:t>
            </a:r>
            <a:br>
              <a:rPr lang="en-ID" sz="2000" b="0" i="0" dirty="0">
                <a:solidFill>
                  <a:srgbClr val="555555"/>
                </a:solidFill>
                <a:effectLst/>
                <a:latin typeface="Times New Roman" panose="02020603050405020304" pitchFamily="18" charset="0"/>
                <a:cs typeface="Times New Roman" panose="02020603050405020304" pitchFamily="18" charset="0"/>
              </a:rPr>
            </a:br>
            <a:r>
              <a:rPr lang="en-ID" sz="2000" b="0" i="0" dirty="0">
                <a:solidFill>
                  <a:srgbClr val="555555"/>
                </a:solidFill>
                <a:effectLst/>
                <a:latin typeface="Times New Roman" panose="02020603050405020304" pitchFamily="18" charset="0"/>
                <a:cs typeface="Times New Roman" panose="02020603050405020304" pitchFamily="18" charset="0"/>
              </a:rPr>
              <a:t>*</a:t>
            </a:r>
            <a:r>
              <a:rPr lang="en-ID" sz="2000" b="0" i="1" dirty="0">
                <a:solidFill>
                  <a:srgbClr val="555555"/>
                </a:solidFill>
                <a:effectLst/>
                <a:latin typeface="Times New Roman" panose="02020603050405020304" pitchFamily="18" charset="0"/>
                <a:cs typeface="Times New Roman" panose="02020603050405020304" pitchFamily="18" charset="0"/>
              </a:rPr>
              <a:t>Acting humanly</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sistem</a:t>
            </a:r>
            <a:r>
              <a:rPr lang="en-ID" sz="2000" b="0" i="0" dirty="0">
                <a:solidFill>
                  <a:srgbClr val="555555"/>
                </a:solidFill>
                <a:effectLst/>
                <a:latin typeface="Times New Roman" panose="02020603050405020304" pitchFamily="18" charset="0"/>
                <a:cs typeface="Times New Roman" panose="02020603050405020304" pitchFamily="18" charset="0"/>
              </a:rPr>
              <a:t> yang </a:t>
            </a:r>
            <a:r>
              <a:rPr lang="en-ID" sz="2000" b="0" i="0" dirty="0" err="1">
                <a:solidFill>
                  <a:srgbClr val="555555"/>
                </a:solidFill>
                <a:effectLst/>
                <a:latin typeface="Times New Roman" panose="02020603050405020304" pitchFamily="18" charset="0"/>
                <a:cs typeface="Times New Roman" panose="02020603050405020304" pitchFamily="18" charset="0"/>
              </a:rPr>
              <a:t>dapat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bertindak</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layaknya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manusia</a:t>
            </a:r>
            <a:r>
              <a:rPr lang="en-ID" sz="2000" b="0" i="0" dirty="0">
                <a:solidFill>
                  <a:srgbClr val="555555"/>
                </a:solidFill>
                <a:effectLst/>
                <a:latin typeface="Times New Roman" panose="02020603050405020304" pitchFamily="18" charset="0"/>
                <a:cs typeface="Times New Roman" panose="02020603050405020304" pitchFamily="18" charset="0"/>
              </a:rPr>
              <a:t>.</a:t>
            </a:r>
            <a:br>
              <a:rPr lang="en-ID" sz="2000" b="0" i="0" dirty="0">
                <a:solidFill>
                  <a:srgbClr val="555555"/>
                </a:solidFill>
                <a:effectLst/>
                <a:latin typeface="Times New Roman" panose="02020603050405020304" pitchFamily="18" charset="0"/>
                <a:cs typeface="Times New Roman" panose="02020603050405020304" pitchFamily="18" charset="0"/>
              </a:rPr>
            </a:br>
            <a:r>
              <a:rPr lang="en-ID" sz="2000" b="0" i="0" dirty="0">
                <a:solidFill>
                  <a:srgbClr val="555555"/>
                </a:solidFill>
                <a:effectLst/>
                <a:latin typeface="Times New Roman" panose="02020603050405020304" pitchFamily="18" charset="0"/>
                <a:cs typeface="Times New Roman" panose="02020603050405020304" pitchFamily="18" charset="0"/>
              </a:rPr>
              <a:t>*</a:t>
            </a:r>
            <a:r>
              <a:rPr lang="en-ID" sz="2000" b="0" i="1" dirty="0">
                <a:solidFill>
                  <a:srgbClr val="555555"/>
                </a:solidFill>
                <a:effectLst/>
                <a:latin typeface="Times New Roman" panose="02020603050405020304" pitchFamily="18" charset="0"/>
                <a:cs typeface="Times New Roman" panose="02020603050405020304" pitchFamily="18" charset="0"/>
              </a:rPr>
              <a:t>Thinking humanly</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sistem</a:t>
            </a:r>
            <a:r>
              <a:rPr lang="en-ID" sz="2000" b="0" i="0" dirty="0">
                <a:solidFill>
                  <a:srgbClr val="555555"/>
                </a:solidFill>
                <a:effectLst/>
                <a:latin typeface="Times New Roman" panose="02020603050405020304" pitchFamily="18" charset="0"/>
                <a:cs typeface="Times New Roman" panose="02020603050405020304" pitchFamily="18" charset="0"/>
              </a:rPr>
              <a:t> yang </a:t>
            </a:r>
            <a:r>
              <a:rPr lang="en-ID" sz="2000" b="0" i="0" dirty="0" err="1">
                <a:solidFill>
                  <a:srgbClr val="555555"/>
                </a:solidFill>
                <a:effectLst/>
                <a:latin typeface="Times New Roman" panose="02020603050405020304" pitchFamily="18" charset="0"/>
                <a:cs typeface="Times New Roman" panose="02020603050405020304" pitchFamily="18" charset="0"/>
              </a:rPr>
              <a:t>bisa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berpikir</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seperti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halnya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manusia</a:t>
            </a:r>
            <a:r>
              <a:rPr lang="en-ID" sz="2000" b="0" i="0" dirty="0">
                <a:solidFill>
                  <a:srgbClr val="555555"/>
                </a:solidFill>
                <a:effectLst/>
                <a:latin typeface="Times New Roman" panose="02020603050405020304" pitchFamily="18" charset="0"/>
                <a:cs typeface="Times New Roman" panose="02020603050405020304" pitchFamily="18" charset="0"/>
              </a:rPr>
              <a:t>.</a:t>
            </a:r>
            <a:br>
              <a:rPr lang="en-ID" sz="2000" b="0" i="0" dirty="0">
                <a:solidFill>
                  <a:srgbClr val="555555"/>
                </a:solidFill>
                <a:effectLst/>
                <a:latin typeface="Times New Roman" panose="02020603050405020304" pitchFamily="18" charset="0"/>
                <a:cs typeface="Times New Roman" panose="02020603050405020304" pitchFamily="18" charset="0"/>
              </a:rPr>
            </a:br>
            <a:r>
              <a:rPr lang="en-ID" sz="2000" b="0" i="0" dirty="0">
                <a:solidFill>
                  <a:srgbClr val="555555"/>
                </a:solidFill>
                <a:effectLst/>
                <a:latin typeface="Times New Roman" panose="02020603050405020304" pitchFamily="18" charset="0"/>
                <a:cs typeface="Times New Roman" panose="02020603050405020304" pitchFamily="18" charset="0"/>
              </a:rPr>
              <a:t>*</a:t>
            </a:r>
            <a:r>
              <a:rPr lang="en-ID" sz="2000" b="0" i="1" dirty="0">
                <a:solidFill>
                  <a:srgbClr val="555555"/>
                </a:solidFill>
                <a:effectLst/>
                <a:latin typeface="Times New Roman" panose="02020603050405020304" pitchFamily="18" charset="0"/>
                <a:cs typeface="Times New Roman" panose="02020603050405020304" pitchFamily="18" charset="0"/>
              </a:rPr>
              <a:t>Think rationally</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sistem</a:t>
            </a:r>
            <a:r>
              <a:rPr lang="en-ID" sz="2000" b="0" i="0" dirty="0">
                <a:solidFill>
                  <a:srgbClr val="555555"/>
                </a:solidFill>
                <a:effectLst/>
                <a:latin typeface="Times New Roman" panose="02020603050405020304" pitchFamily="18" charset="0"/>
                <a:cs typeface="Times New Roman" panose="02020603050405020304" pitchFamily="18" charset="0"/>
              </a:rPr>
              <a:t> yang </a:t>
            </a:r>
            <a:r>
              <a:rPr lang="en-ID" sz="2000" b="0" i="0" dirty="0" err="1">
                <a:solidFill>
                  <a:srgbClr val="555555"/>
                </a:solidFill>
                <a:effectLst/>
                <a:latin typeface="Times New Roman" panose="02020603050405020304" pitchFamily="18" charset="0"/>
                <a:cs typeface="Times New Roman" panose="02020603050405020304" pitchFamily="18" charset="0"/>
              </a:rPr>
              <a:t>mampu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berpikir</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secara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rasional</a:t>
            </a:r>
            <a:r>
              <a:rPr lang="en-ID" sz="2000" b="0" i="0" dirty="0">
                <a:solidFill>
                  <a:srgbClr val="555555"/>
                </a:solidFill>
                <a:effectLst/>
                <a:latin typeface="Times New Roman" panose="02020603050405020304" pitchFamily="18" charset="0"/>
                <a:cs typeface="Times New Roman" panose="02020603050405020304" pitchFamily="18" charset="0"/>
              </a:rPr>
              <a:t>.</a:t>
            </a:r>
            <a:br>
              <a:rPr lang="en-ID" sz="2000" b="0" i="0" dirty="0">
                <a:solidFill>
                  <a:srgbClr val="555555"/>
                </a:solidFill>
                <a:effectLst/>
                <a:latin typeface="Times New Roman" panose="02020603050405020304" pitchFamily="18" charset="0"/>
                <a:cs typeface="Times New Roman" panose="02020603050405020304" pitchFamily="18" charset="0"/>
              </a:rPr>
            </a:br>
            <a:r>
              <a:rPr lang="en-ID" sz="2000" b="0" i="0" dirty="0">
                <a:solidFill>
                  <a:srgbClr val="555555"/>
                </a:solidFill>
                <a:effectLst/>
                <a:latin typeface="Times New Roman" panose="02020603050405020304" pitchFamily="18" charset="0"/>
                <a:cs typeface="Times New Roman" panose="02020603050405020304" pitchFamily="18" charset="0"/>
              </a:rPr>
              <a:t>*</a:t>
            </a:r>
            <a:r>
              <a:rPr lang="en-ID" sz="2000" b="0" i="1" dirty="0">
                <a:solidFill>
                  <a:srgbClr val="555555"/>
                </a:solidFill>
                <a:effectLst/>
                <a:latin typeface="Times New Roman" panose="02020603050405020304" pitchFamily="18" charset="0"/>
                <a:cs typeface="Times New Roman" panose="02020603050405020304" pitchFamily="18" charset="0"/>
              </a:rPr>
              <a:t>Act rationally</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sistem</a:t>
            </a:r>
            <a:r>
              <a:rPr lang="en-ID" sz="2000" b="0" i="0" dirty="0">
                <a:solidFill>
                  <a:srgbClr val="555555"/>
                </a:solidFill>
                <a:effectLst/>
                <a:latin typeface="Times New Roman" panose="02020603050405020304" pitchFamily="18" charset="0"/>
                <a:cs typeface="Times New Roman" panose="02020603050405020304" pitchFamily="18" charset="0"/>
              </a:rPr>
              <a:t> yang </a:t>
            </a:r>
            <a:r>
              <a:rPr lang="en-ID" sz="2000" b="0" i="0" dirty="0" err="1">
                <a:solidFill>
                  <a:srgbClr val="555555"/>
                </a:solidFill>
                <a:effectLst/>
                <a:latin typeface="Times New Roman" panose="02020603050405020304" pitchFamily="18" charset="0"/>
                <a:cs typeface="Times New Roman" panose="02020603050405020304" pitchFamily="18" charset="0"/>
              </a:rPr>
              <a:t>mampu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bertindak</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secara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rasional</a:t>
            </a:r>
            <a:r>
              <a:rPr lang="en-ID" sz="2000" b="0" i="0" dirty="0">
                <a:solidFill>
                  <a:srgbClr val="555555"/>
                </a:solidFill>
                <a:effectLst/>
                <a:latin typeface="Times New Roman" panose="02020603050405020304" pitchFamily="18" charset="0"/>
                <a:cs typeface="Times New Roman" panose="02020603050405020304" pitchFamily="18" charset="0"/>
              </a:rPr>
              <a:t>.</a:t>
            </a:r>
            <a:br>
              <a:rPr lang="en-ID" sz="2000" b="0" i="0" dirty="0">
                <a:solidFill>
                  <a:srgbClr val="555555"/>
                </a:solidFill>
                <a:effectLst/>
                <a:latin typeface="Times New Roman" panose="02020603050405020304" pitchFamily="18" charset="0"/>
                <a:cs typeface="Times New Roman" panose="02020603050405020304" pitchFamily="18" charset="0"/>
              </a:rPr>
            </a:br>
            <a:r>
              <a:rPr lang="en-ID" sz="2000" b="1" i="0" dirty="0" err="1">
                <a:solidFill>
                  <a:srgbClr val="555555"/>
                </a:solidFill>
                <a:effectLst/>
                <a:latin typeface="Times New Roman" panose="02020603050405020304" pitchFamily="18" charset="0"/>
                <a:cs typeface="Times New Roman" panose="02020603050405020304" pitchFamily="18" charset="0"/>
              </a:rPr>
              <a:t>Contoh</a:t>
            </a:r>
            <a:r>
              <a:rPr lang="en-ID" sz="2000" b="1" i="0" dirty="0">
                <a:solidFill>
                  <a:srgbClr val="555555"/>
                </a:solidFill>
                <a:effectLst/>
                <a:latin typeface="Times New Roman" panose="02020603050405020304" pitchFamily="18" charset="0"/>
                <a:cs typeface="Times New Roman" panose="02020603050405020304" pitchFamily="18" charset="0"/>
              </a:rPr>
              <a:t> </a:t>
            </a:r>
            <a:r>
              <a:rPr lang="en-ID" sz="2000" b="1" i="0" dirty="0" err="1">
                <a:solidFill>
                  <a:srgbClr val="555555"/>
                </a:solidFill>
                <a:effectLst/>
                <a:latin typeface="Times New Roman" panose="02020603050405020304" pitchFamily="18" charset="0"/>
                <a:cs typeface="Times New Roman" panose="02020603050405020304" pitchFamily="18" charset="0"/>
              </a:rPr>
              <a:t>Kecerdasan</a:t>
            </a:r>
            <a:r>
              <a:rPr lang="en-ID" sz="2000" b="1" i="0" dirty="0">
                <a:solidFill>
                  <a:srgbClr val="555555"/>
                </a:solidFill>
                <a:effectLst/>
                <a:latin typeface="Times New Roman" panose="02020603050405020304" pitchFamily="18" charset="0"/>
                <a:cs typeface="Times New Roman" panose="02020603050405020304" pitchFamily="18" charset="0"/>
              </a:rPr>
              <a:t> </a:t>
            </a:r>
            <a:r>
              <a:rPr lang="en-ID" sz="2000" b="1" i="0" dirty="0" err="1">
                <a:solidFill>
                  <a:srgbClr val="555555"/>
                </a:solidFill>
                <a:effectLst/>
                <a:latin typeface="Times New Roman" panose="02020603050405020304" pitchFamily="18" charset="0"/>
                <a:cs typeface="Times New Roman" panose="02020603050405020304" pitchFamily="18" charset="0"/>
              </a:rPr>
              <a:t>Buatan</a:t>
            </a:r>
            <a:br>
              <a:rPr lang="en-ID" sz="2000" b="1" i="0" dirty="0">
                <a:solidFill>
                  <a:srgbClr val="555555"/>
                </a:solidFill>
                <a:effectLst/>
                <a:latin typeface="Times New Roman" panose="02020603050405020304" pitchFamily="18" charset="0"/>
                <a:cs typeface="Times New Roman" panose="02020603050405020304" pitchFamily="18" charset="0"/>
              </a:rPr>
            </a:br>
            <a:r>
              <a:rPr lang="en-ID" sz="2000" b="0" i="0" dirty="0" err="1">
                <a:solidFill>
                  <a:srgbClr val="555555"/>
                </a:solidFill>
                <a:effectLst/>
                <a:latin typeface="Times New Roman" panose="02020603050405020304" pitchFamily="18" charset="0"/>
                <a:cs typeface="Times New Roman" panose="02020603050405020304" pitchFamily="18" charset="0"/>
              </a:rPr>
              <a:t>Kecerdasan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buatan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atau</a:t>
            </a:r>
            <a:r>
              <a:rPr lang="en-ID" sz="2000" b="0" i="0" dirty="0">
                <a:solidFill>
                  <a:srgbClr val="555555"/>
                </a:solidFill>
                <a:effectLst/>
                <a:latin typeface="Times New Roman" panose="02020603050405020304" pitchFamily="18" charset="0"/>
                <a:cs typeface="Times New Roman" panose="02020603050405020304" pitchFamily="18" charset="0"/>
              </a:rPr>
              <a:t> AI </a:t>
            </a:r>
            <a:r>
              <a:rPr lang="en-ID" sz="2000" b="0" i="0" dirty="0" err="1">
                <a:solidFill>
                  <a:srgbClr val="555555"/>
                </a:solidFill>
                <a:effectLst/>
                <a:latin typeface="Times New Roman" panose="02020603050405020304" pitchFamily="18" charset="0"/>
                <a:cs typeface="Times New Roman" panose="02020603050405020304" pitchFamily="18" charset="0"/>
              </a:rPr>
              <a:t>ini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telah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banyak</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diterapkan</a:t>
            </a:r>
            <a:r>
              <a:rPr lang="en-ID" sz="2000" b="0" i="0" dirty="0">
                <a:solidFill>
                  <a:srgbClr val="555555"/>
                </a:solidFill>
                <a:effectLst/>
                <a:latin typeface="Times New Roman" panose="02020603050405020304" pitchFamily="18" charset="0"/>
                <a:cs typeface="Times New Roman" panose="02020603050405020304" pitchFamily="18" charset="0"/>
              </a:rPr>
              <a:t> di </a:t>
            </a:r>
            <a:r>
              <a:rPr lang="en-ID" sz="2000" b="0" i="0" dirty="0" err="1">
                <a:solidFill>
                  <a:srgbClr val="555555"/>
                </a:solidFill>
                <a:effectLst/>
                <a:latin typeface="Times New Roman" panose="02020603050405020304" pitchFamily="18" charset="0"/>
                <a:cs typeface="Times New Roman" panose="02020603050405020304" pitchFamily="18" charset="0"/>
              </a:rPr>
              <a:t>berbagai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bidang</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seperti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industri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medis</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pendidikan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bisnis</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bahkan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dalam</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kehidupan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sehari-hari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Berikut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ini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beberapa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contoh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dari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penerapan</a:t>
            </a:r>
            <a:r>
              <a:rPr lang="en-ID" sz="2000" b="0" i="0" dirty="0">
                <a:solidFill>
                  <a:srgbClr val="555555"/>
                </a:solidFill>
                <a:effectLst/>
                <a:latin typeface="Times New Roman" panose="02020603050405020304" pitchFamily="18" charset="0"/>
                <a:cs typeface="Times New Roman" panose="02020603050405020304" pitchFamily="18" charset="0"/>
              </a:rPr>
              <a:t> AI yang </a:t>
            </a:r>
            <a:r>
              <a:rPr lang="en-ID" sz="2000" b="0" i="0" dirty="0" err="1">
                <a:solidFill>
                  <a:srgbClr val="555555"/>
                </a:solidFill>
                <a:effectLst/>
                <a:latin typeface="Times New Roman" panose="02020603050405020304" pitchFamily="18" charset="0"/>
                <a:cs typeface="Times New Roman" panose="02020603050405020304" pitchFamily="18" charset="0"/>
              </a:rPr>
              <a:t>biasa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kamu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jumpai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dalam</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kehidupan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sehari-hari</a:t>
            </a:r>
            <a:r>
              <a:rPr lang="en-ID" sz="2000" b="0" i="0" dirty="0">
                <a:solidFill>
                  <a:srgbClr val="555555"/>
                </a:solidFill>
                <a:effectLst/>
                <a:latin typeface="Times New Roman" panose="02020603050405020304" pitchFamily="18" charset="0"/>
                <a:cs typeface="Times New Roman" panose="02020603050405020304" pitchFamily="18" charset="0"/>
              </a:rPr>
              <a:t>.</a:t>
            </a:r>
            <a:br>
              <a:rPr lang="en-ID" sz="2000" b="0" i="0" dirty="0">
                <a:solidFill>
                  <a:srgbClr val="555555"/>
                </a:solidFill>
                <a:effectLst/>
                <a:latin typeface="Times New Roman" panose="02020603050405020304" pitchFamily="18" charset="0"/>
                <a:cs typeface="Times New Roman" panose="02020603050405020304" pitchFamily="18" charset="0"/>
              </a:rPr>
            </a:br>
            <a:r>
              <a:rPr lang="en-ID" sz="2000" b="1" i="0" dirty="0">
                <a:solidFill>
                  <a:srgbClr val="555555"/>
                </a:solidFill>
                <a:effectLst/>
                <a:latin typeface="Times New Roman" panose="02020603050405020304" pitchFamily="18" charset="0"/>
                <a:cs typeface="Times New Roman" panose="02020603050405020304" pitchFamily="18" charset="0"/>
              </a:rPr>
              <a:t>1. </a:t>
            </a:r>
            <a:r>
              <a:rPr lang="en-ID" sz="2000" b="1" i="0" dirty="0" err="1">
                <a:solidFill>
                  <a:srgbClr val="555555"/>
                </a:solidFill>
                <a:effectLst/>
                <a:latin typeface="Times New Roman" panose="02020603050405020304" pitchFamily="18" charset="0"/>
                <a:cs typeface="Times New Roman" panose="02020603050405020304" pitchFamily="18" charset="0"/>
              </a:rPr>
              <a:t>DeepFace</a:t>
            </a:r>
            <a:r>
              <a:rPr lang="en-ID" sz="2000" b="1" i="0" dirty="0">
                <a:solidFill>
                  <a:srgbClr val="555555"/>
                </a:solidFill>
                <a:effectLst/>
                <a:latin typeface="Times New Roman" panose="02020603050405020304" pitchFamily="18" charset="0"/>
                <a:cs typeface="Times New Roman" panose="02020603050405020304" pitchFamily="18" charset="0"/>
              </a:rPr>
              <a:t> Facebook</a:t>
            </a:r>
            <a:br>
              <a:rPr lang="en-ID" sz="2000" b="1" i="0" dirty="0">
                <a:solidFill>
                  <a:srgbClr val="555555"/>
                </a:solidFill>
                <a:effectLst/>
                <a:latin typeface="Times New Roman" panose="02020603050405020304" pitchFamily="18" charset="0"/>
                <a:cs typeface="Times New Roman" panose="02020603050405020304" pitchFamily="18" charset="0"/>
              </a:rPr>
            </a:br>
            <a:r>
              <a:rPr lang="en-ID" sz="2000" b="0" i="0" dirty="0">
                <a:solidFill>
                  <a:srgbClr val="555555"/>
                </a:solidFill>
                <a:effectLst/>
                <a:latin typeface="Times New Roman" panose="02020603050405020304" pitchFamily="18" charset="0"/>
                <a:cs typeface="Times New Roman" panose="02020603050405020304" pitchFamily="18" charset="0"/>
              </a:rPr>
              <a:t>Salah </a:t>
            </a:r>
            <a:r>
              <a:rPr lang="en-ID" sz="2000" b="0" i="0" dirty="0" err="1">
                <a:solidFill>
                  <a:srgbClr val="555555"/>
                </a:solidFill>
                <a:effectLst/>
                <a:latin typeface="Times New Roman" panose="02020603050405020304" pitchFamily="18" charset="0"/>
                <a:cs typeface="Times New Roman" panose="02020603050405020304" pitchFamily="18" charset="0"/>
              </a:rPr>
              <a:t>satu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contoh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dari</a:t>
            </a:r>
            <a:r>
              <a:rPr lang="en-ID" sz="2000" b="0" i="0" dirty="0">
                <a:solidFill>
                  <a:srgbClr val="555555"/>
                </a:solidFill>
                <a:effectLst/>
                <a:latin typeface="Times New Roman" panose="02020603050405020304" pitchFamily="18" charset="0"/>
                <a:cs typeface="Times New Roman" panose="02020603050405020304" pitchFamily="18" charset="0"/>
              </a:rPr>
              <a:t> AI </a:t>
            </a:r>
            <a:r>
              <a:rPr lang="en-ID" sz="2000" b="0" i="0" dirty="0" err="1">
                <a:solidFill>
                  <a:srgbClr val="555555"/>
                </a:solidFill>
                <a:effectLst/>
                <a:latin typeface="Times New Roman" panose="02020603050405020304" pitchFamily="18" charset="0"/>
                <a:cs typeface="Times New Roman" panose="02020603050405020304" pitchFamily="18" charset="0"/>
              </a:rPr>
              <a:t>adalah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teknologi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DeepFace</a:t>
            </a:r>
            <a:r>
              <a:rPr lang="en-ID" sz="2000" b="0" i="0" dirty="0">
                <a:solidFill>
                  <a:srgbClr val="555555"/>
                </a:solidFill>
                <a:effectLst/>
                <a:latin typeface="Times New Roman" panose="02020603050405020304" pitchFamily="18" charset="0"/>
                <a:cs typeface="Times New Roman" panose="02020603050405020304" pitchFamily="18" charset="0"/>
              </a:rPr>
              <a:t> yang </a:t>
            </a:r>
            <a:r>
              <a:rPr lang="en-ID" sz="2000" b="0" i="0" dirty="0" err="1">
                <a:solidFill>
                  <a:srgbClr val="555555"/>
                </a:solidFill>
                <a:effectLst/>
                <a:latin typeface="Times New Roman" panose="02020603050405020304" pitchFamily="18" charset="0"/>
                <a:cs typeface="Times New Roman" panose="02020603050405020304" pitchFamily="18" charset="0"/>
              </a:rPr>
              <a:t>dimiliki</a:t>
            </a:r>
            <a:r>
              <a:rPr lang="en-ID" sz="2000" b="0" i="0" dirty="0">
                <a:solidFill>
                  <a:srgbClr val="555555"/>
                </a:solidFill>
                <a:effectLst/>
                <a:latin typeface="Times New Roman" panose="02020603050405020304" pitchFamily="18" charset="0"/>
                <a:cs typeface="Times New Roman" panose="02020603050405020304" pitchFamily="18" charset="0"/>
              </a:rPr>
              <a:t> oleh Facebook. AI </a:t>
            </a:r>
            <a:r>
              <a:rPr lang="en-ID" sz="2000" b="0" i="0" dirty="0" err="1">
                <a:solidFill>
                  <a:srgbClr val="555555"/>
                </a:solidFill>
                <a:effectLst/>
                <a:latin typeface="Times New Roman" panose="02020603050405020304" pitchFamily="18" charset="0"/>
                <a:cs typeface="Times New Roman" panose="02020603050405020304" pitchFamily="18" charset="0"/>
              </a:rPr>
              <a:t>ini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berfungsi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untuk</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mengenali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wajah</a:t>
            </a:r>
            <a:r>
              <a:rPr lang="en-ID" sz="2000" b="0" i="0" dirty="0">
                <a:solidFill>
                  <a:srgbClr val="555555"/>
                </a:solidFill>
                <a:effectLst/>
                <a:latin typeface="Times New Roman" panose="02020603050405020304" pitchFamily="18" charset="0"/>
                <a:cs typeface="Times New Roman" panose="02020603050405020304" pitchFamily="18" charset="0"/>
              </a:rPr>
              <a:t> orang yang </a:t>
            </a:r>
            <a:r>
              <a:rPr lang="en-ID" sz="2000" b="0" i="0" dirty="0" err="1">
                <a:solidFill>
                  <a:srgbClr val="555555"/>
                </a:solidFill>
                <a:effectLst/>
                <a:latin typeface="Times New Roman" panose="02020603050405020304" pitchFamily="18" charset="0"/>
                <a:cs typeface="Times New Roman" panose="02020603050405020304" pitchFamily="18" charset="0"/>
              </a:rPr>
              <a:t>ada</a:t>
            </a:r>
            <a:r>
              <a:rPr lang="en-ID" sz="2000" b="0" i="0" dirty="0">
                <a:solidFill>
                  <a:srgbClr val="555555"/>
                </a:solidFill>
                <a:effectLst/>
                <a:latin typeface="Times New Roman" panose="02020603050405020304" pitchFamily="18" charset="0"/>
                <a:cs typeface="Times New Roman" panose="02020603050405020304" pitchFamily="18" charset="0"/>
              </a:rPr>
              <a:t> pada </a:t>
            </a:r>
            <a:r>
              <a:rPr lang="en-ID" sz="2000" b="0" i="0" dirty="0" err="1">
                <a:solidFill>
                  <a:srgbClr val="555555"/>
                </a:solidFill>
                <a:effectLst/>
                <a:latin typeface="Times New Roman" panose="02020603050405020304" pitchFamily="18" charset="0"/>
                <a:cs typeface="Times New Roman" panose="02020603050405020304" pitchFamily="18" charset="0"/>
              </a:rPr>
              <a:t>postingan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foto</a:t>
            </a:r>
            <a:r>
              <a:rPr lang="en-ID" sz="2000" b="0" i="0" dirty="0">
                <a:solidFill>
                  <a:srgbClr val="555555"/>
                </a:solidFill>
                <a:effectLst/>
                <a:latin typeface="Times New Roman" panose="02020603050405020304" pitchFamily="18" charset="0"/>
                <a:cs typeface="Times New Roman" panose="02020603050405020304" pitchFamily="18" charset="0"/>
              </a:rPr>
              <a:t>. </a:t>
            </a:r>
            <a:endParaRPr lang="en-ID"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7324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0F8F-B1C9-0797-5970-B0D44F2D85F4}"/>
              </a:ext>
            </a:extLst>
          </p:cNvPr>
          <p:cNvSpPr>
            <a:spLocks noGrp="1"/>
          </p:cNvSpPr>
          <p:nvPr>
            <p:ph type="title"/>
          </p:nvPr>
        </p:nvSpPr>
        <p:spPr>
          <a:xfrm>
            <a:off x="677334" y="348343"/>
            <a:ext cx="10542210" cy="6226628"/>
          </a:xfrm>
        </p:spPr>
        <p:txBody>
          <a:bodyPr>
            <a:noAutofit/>
          </a:bodyPr>
          <a:lstStyle/>
          <a:p>
            <a:r>
              <a:rPr lang="en-ID" sz="2000" b="0" i="0" dirty="0" err="1">
                <a:solidFill>
                  <a:srgbClr val="555555"/>
                </a:solidFill>
                <a:effectLst/>
                <a:latin typeface="Times New Roman" panose="02020603050405020304" pitchFamily="18" charset="0"/>
                <a:cs typeface="Times New Roman" panose="02020603050405020304" pitchFamily="18" charset="0"/>
              </a:rPr>
              <a:t>Dengan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teknologi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ini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kamu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tidak</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perlu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lagi</a:t>
            </a:r>
            <a:r>
              <a:rPr lang="en-ID" sz="2000" dirty="0">
                <a:solidFill>
                  <a:srgbClr val="555555"/>
                </a:solidFill>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menandai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seseorang</a:t>
            </a:r>
            <a:r>
              <a:rPr lang="en-ID" sz="2000" b="0" i="0" dirty="0">
                <a:solidFill>
                  <a:srgbClr val="555555"/>
                </a:solidFill>
                <a:effectLst/>
                <a:latin typeface="Times New Roman" panose="02020603050405020304" pitchFamily="18" charset="0"/>
                <a:cs typeface="Times New Roman" panose="02020603050405020304" pitchFamily="18" charset="0"/>
              </a:rPr>
              <a:t> yang </a:t>
            </a:r>
            <a:r>
              <a:rPr lang="en-ID" sz="2000" b="0" i="0" dirty="0" err="1">
                <a:solidFill>
                  <a:srgbClr val="555555"/>
                </a:solidFill>
                <a:effectLst/>
                <a:latin typeface="Times New Roman" panose="02020603050405020304" pitchFamily="18" charset="0"/>
                <a:cs typeface="Times New Roman" panose="02020603050405020304" pitchFamily="18" charset="0"/>
              </a:rPr>
              <a:t>ada</a:t>
            </a:r>
            <a:r>
              <a:rPr lang="en-ID" sz="2000" b="0" i="0" dirty="0">
                <a:solidFill>
                  <a:srgbClr val="555555"/>
                </a:solidFill>
                <a:effectLst/>
                <a:latin typeface="Times New Roman" panose="02020603050405020304" pitchFamily="18" charset="0"/>
                <a:cs typeface="Times New Roman" panose="02020603050405020304" pitchFamily="18" charset="0"/>
              </a:rPr>
              <a:t> pada </a:t>
            </a:r>
            <a:r>
              <a:rPr lang="en-ID" sz="2000" b="0" i="0" dirty="0" err="1">
                <a:solidFill>
                  <a:srgbClr val="555555"/>
                </a:solidFill>
                <a:effectLst/>
                <a:latin typeface="Times New Roman" panose="02020603050405020304" pitchFamily="18" charset="0"/>
                <a:cs typeface="Times New Roman" panose="02020603050405020304" pitchFamily="18" charset="0"/>
              </a:rPr>
              <a:t>foto</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secara</a:t>
            </a:r>
            <a:r>
              <a:rPr lang="en-ID" sz="2000" b="0" i="0" dirty="0">
                <a:solidFill>
                  <a:srgbClr val="555555"/>
                </a:solidFill>
                <a:effectLst/>
                <a:latin typeface="Times New Roman" panose="02020603050405020304" pitchFamily="18" charset="0"/>
                <a:cs typeface="Times New Roman" panose="02020603050405020304" pitchFamily="18" charset="0"/>
              </a:rPr>
              <a:t> manual, </a:t>
            </a:r>
            <a:r>
              <a:rPr lang="en-ID" sz="2000" b="0" i="0" dirty="0" err="1">
                <a:solidFill>
                  <a:srgbClr val="555555"/>
                </a:solidFill>
                <a:effectLst/>
                <a:latin typeface="Times New Roman" panose="02020603050405020304" pitchFamily="18" charset="0"/>
                <a:cs typeface="Times New Roman" panose="02020603050405020304" pitchFamily="18" charset="0"/>
              </a:rPr>
              <a:t>karena</a:t>
            </a:r>
            <a:r>
              <a:rPr lang="en-ID" sz="2000" b="0" i="0" dirty="0">
                <a:solidFill>
                  <a:srgbClr val="555555"/>
                </a:solidFill>
                <a:effectLst/>
                <a:latin typeface="Times New Roman" panose="02020603050405020304" pitchFamily="18" charset="0"/>
                <a:cs typeface="Times New Roman" panose="02020603050405020304" pitchFamily="18" charset="0"/>
              </a:rPr>
              <a:t> AI </a:t>
            </a:r>
            <a:r>
              <a:rPr lang="en-ID" sz="2000" b="0" i="0" dirty="0" err="1">
                <a:solidFill>
                  <a:srgbClr val="555555"/>
                </a:solidFill>
                <a:effectLst/>
                <a:latin typeface="Times New Roman" panose="02020603050405020304" pitchFamily="18" charset="0"/>
                <a:cs typeface="Times New Roman" panose="02020603050405020304" pitchFamily="18" charset="0"/>
              </a:rPr>
              <a:t>ini</a:t>
            </a:r>
            <a:r>
              <a:rPr lang="en-ID" sz="2000" b="0" i="0" dirty="0">
                <a:solidFill>
                  <a:srgbClr val="555555"/>
                </a:solidFill>
                <a:effectLst/>
                <a:latin typeface="Times New Roman" panose="02020603050405020304" pitchFamily="18" charset="0"/>
                <a:cs typeface="Times New Roman" panose="02020603050405020304" pitchFamily="18" charset="0"/>
              </a:rPr>
              <a:t> yang </a:t>
            </a:r>
            <a:r>
              <a:rPr lang="en-ID" sz="2000" b="0" i="0" dirty="0" err="1">
                <a:solidFill>
                  <a:srgbClr val="555555"/>
                </a:solidFill>
                <a:effectLst/>
                <a:latin typeface="Times New Roman" panose="02020603050405020304" pitchFamily="18" charset="0"/>
                <a:cs typeface="Times New Roman" panose="02020603050405020304" pitchFamily="18" charset="0"/>
              </a:rPr>
              <a:t>akan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melakukannya</a:t>
            </a:r>
            <a:r>
              <a:rPr lang="en-ID" sz="2000" dirty="0">
                <a:solidFill>
                  <a:srgbClr val="555555"/>
                </a:solidFill>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Perlu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kamu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ketahui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bahwa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sebelum</a:t>
            </a:r>
            <a:r>
              <a:rPr lang="en-ID" sz="2000" b="0" i="0" dirty="0">
                <a:solidFill>
                  <a:srgbClr val="555555"/>
                </a:solidFill>
                <a:effectLst/>
                <a:latin typeface="Times New Roman" panose="02020603050405020304" pitchFamily="18" charset="0"/>
                <a:cs typeface="Times New Roman" panose="02020603050405020304" pitchFamily="18" charset="0"/>
              </a:rPr>
              <a:t> AI </a:t>
            </a:r>
            <a:r>
              <a:rPr lang="en-ID" sz="2000" b="0" i="0" dirty="0" err="1">
                <a:solidFill>
                  <a:srgbClr val="555555"/>
                </a:solidFill>
                <a:effectLst/>
                <a:latin typeface="Times New Roman" panose="02020603050405020304" pitchFamily="18" charset="0"/>
                <a:cs typeface="Times New Roman" panose="02020603050405020304" pitchFamily="18" charset="0"/>
              </a:rPr>
              <a:t>dapat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mengidentifikasi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bahwa</a:t>
            </a:r>
            <a:r>
              <a:rPr lang="en-ID" sz="2000" b="0" i="0" dirty="0">
                <a:solidFill>
                  <a:srgbClr val="555555"/>
                </a:solidFill>
                <a:effectLst/>
                <a:latin typeface="Times New Roman" panose="02020603050405020304" pitchFamily="18" charset="0"/>
                <a:cs typeface="Times New Roman" panose="02020603050405020304" pitchFamily="18" charset="0"/>
              </a:rPr>
              <a:t> orang di </a:t>
            </a:r>
            <a:r>
              <a:rPr lang="en-ID" sz="2000" b="0" i="0" dirty="0" err="1">
                <a:solidFill>
                  <a:srgbClr val="555555"/>
                </a:solidFill>
                <a:effectLst/>
                <a:latin typeface="Times New Roman" panose="02020603050405020304" pitchFamily="18" charset="0"/>
                <a:cs typeface="Times New Roman" panose="02020603050405020304" pitchFamily="18" charset="0"/>
              </a:rPr>
              <a:t>foto</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itu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adalah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kamu</a:t>
            </a:r>
            <a:r>
              <a:rPr lang="en-ID" sz="2000" b="0" i="0" dirty="0">
                <a:solidFill>
                  <a:srgbClr val="555555"/>
                </a:solidFill>
                <a:effectLst/>
                <a:latin typeface="Times New Roman" panose="02020603050405020304" pitchFamily="18" charset="0"/>
                <a:cs typeface="Times New Roman" panose="02020603050405020304" pitchFamily="18" charset="0"/>
              </a:rPr>
              <a:t>, AI </a:t>
            </a:r>
            <a:r>
              <a:rPr lang="en-ID" sz="2000" b="0" i="0" dirty="0" err="1">
                <a:solidFill>
                  <a:srgbClr val="555555"/>
                </a:solidFill>
                <a:effectLst/>
                <a:latin typeface="Times New Roman" panose="02020603050405020304" pitchFamily="18" charset="0"/>
                <a:cs typeface="Times New Roman" panose="02020603050405020304" pitchFamily="18" charset="0"/>
              </a:rPr>
              <a:t>akan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dilatih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berdasarkan</a:t>
            </a:r>
            <a:r>
              <a:rPr lang="en-ID" sz="2000" b="0" i="0" dirty="0">
                <a:solidFill>
                  <a:srgbClr val="555555"/>
                </a:solidFill>
                <a:effectLst/>
                <a:latin typeface="Times New Roman" panose="02020603050405020304" pitchFamily="18" charset="0"/>
                <a:cs typeface="Times New Roman" panose="02020603050405020304" pitchFamily="18" charset="0"/>
              </a:rPr>
              <a:t> data. </a:t>
            </a:r>
            <a:r>
              <a:rPr lang="en-ID" sz="2000" b="0" i="0" dirty="0" err="1">
                <a:solidFill>
                  <a:srgbClr val="555555"/>
                </a:solidFill>
                <a:effectLst/>
                <a:latin typeface="Times New Roman" panose="02020603050405020304" pitchFamily="18" charset="0"/>
                <a:cs typeface="Times New Roman" panose="02020603050405020304" pitchFamily="18" charset="0"/>
              </a:rPr>
              <a:t>Datanya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didapatkan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saat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kamu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menandai</a:t>
            </a:r>
            <a:r>
              <a:rPr lang="en-ID" sz="2000" b="0" i="0" dirty="0">
                <a:solidFill>
                  <a:srgbClr val="555555"/>
                </a:solidFill>
                <a:effectLst/>
                <a:latin typeface="Times New Roman" panose="02020603050405020304" pitchFamily="18" charset="0"/>
                <a:cs typeface="Times New Roman" panose="02020603050405020304" pitchFamily="18" charset="0"/>
              </a:rPr>
              <a:t> orang di </a:t>
            </a:r>
            <a:r>
              <a:rPr lang="en-ID" sz="2000" b="0" i="0" dirty="0" err="1">
                <a:solidFill>
                  <a:srgbClr val="555555"/>
                </a:solidFill>
                <a:effectLst/>
                <a:latin typeface="Times New Roman" panose="02020603050405020304" pitchFamily="18" charset="0"/>
                <a:cs typeface="Times New Roman" panose="02020603050405020304" pitchFamily="18" charset="0"/>
              </a:rPr>
              <a:t>foto</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sebelumnya</a:t>
            </a:r>
            <a:r>
              <a:rPr lang="en-ID" sz="2000" b="0" i="0" dirty="0">
                <a:solidFill>
                  <a:srgbClr val="555555"/>
                </a:solidFill>
                <a:effectLst/>
                <a:latin typeface="Times New Roman" panose="02020603050405020304" pitchFamily="18" charset="0"/>
                <a:cs typeface="Times New Roman" panose="02020603050405020304" pitchFamily="18" charset="0"/>
              </a:rPr>
              <a:t> dan </a:t>
            </a:r>
            <a:r>
              <a:rPr lang="en-ID" sz="2000" b="0" i="0" dirty="0" err="1">
                <a:solidFill>
                  <a:srgbClr val="555555"/>
                </a:solidFill>
                <a:effectLst/>
                <a:latin typeface="Times New Roman" panose="02020603050405020304" pitchFamily="18" charset="0"/>
                <a:cs typeface="Times New Roman" panose="02020603050405020304" pitchFamily="18" charset="0"/>
              </a:rPr>
              <a:t>dari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hasil</a:t>
            </a:r>
            <a:r>
              <a:rPr lang="en-ID" sz="2000" b="0" i="0" dirty="0">
                <a:solidFill>
                  <a:srgbClr val="555555"/>
                </a:solidFill>
                <a:effectLst/>
                <a:latin typeface="Times New Roman" panose="02020603050405020304" pitchFamily="18" charset="0"/>
                <a:cs typeface="Times New Roman" panose="02020603050405020304" pitchFamily="18" charset="0"/>
              </a:rPr>
              <a:t> saran AI </a:t>
            </a:r>
            <a:r>
              <a:rPr lang="en-ID" sz="2000" b="0" i="0" dirty="0" err="1">
                <a:solidFill>
                  <a:srgbClr val="555555"/>
                </a:solidFill>
                <a:effectLst/>
                <a:latin typeface="Times New Roman" panose="02020603050405020304" pitchFamily="18" charset="0"/>
                <a:cs typeface="Times New Roman" panose="02020603050405020304" pitchFamily="18" charset="0"/>
              </a:rPr>
              <a:t>terhadap</a:t>
            </a:r>
            <a:r>
              <a:rPr lang="en-ID" sz="2000" b="0" i="0" dirty="0">
                <a:solidFill>
                  <a:srgbClr val="555555"/>
                </a:solidFill>
                <a:effectLst/>
                <a:latin typeface="Times New Roman" panose="02020603050405020304" pitchFamily="18" charset="0"/>
                <a:cs typeface="Times New Roman" panose="02020603050405020304" pitchFamily="18" charset="0"/>
              </a:rPr>
              <a:t> orang yang </a:t>
            </a:r>
            <a:r>
              <a:rPr lang="en-ID" sz="2000" b="0" i="0" dirty="0" err="1">
                <a:solidFill>
                  <a:srgbClr val="555555"/>
                </a:solidFill>
                <a:effectLst/>
                <a:latin typeface="Times New Roman" panose="02020603050405020304" pitchFamily="18" charset="0"/>
                <a:cs typeface="Times New Roman" panose="02020603050405020304" pitchFamily="18" charset="0"/>
              </a:rPr>
              <a:t>ada</a:t>
            </a:r>
            <a:r>
              <a:rPr lang="en-ID" sz="2000" b="0" i="0" dirty="0">
                <a:solidFill>
                  <a:srgbClr val="555555"/>
                </a:solidFill>
                <a:effectLst/>
                <a:latin typeface="Times New Roman" panose="02020603050405020304" pitchFamily="18" charset="0"/>
                <a:cs typeface="Times New Roman" panose="02020603050405020304" pitchFamily="18" charset="0"/>
              </a:rPr>
              <a:t> di </a:t>
            </a:r>
            <a:r>
              <a:rPr lang="en-ID" sz="2000" b="0" i="0" dirty="0" err="1">
                <a:solidFill>
                  <a:srgbClr val="555555"/>
                </a:solidFill>
                <a:effectLst/>
                <a:latin typeface="Times New Roman" panose="02020603050405020304" pitchFamily="18" charset="0"/>
                <a:cs typeface="Times New Roman" panose="02020603050405020304" pitchFamily="18" charset="0"/>
              </a:rPr>
              <a:t>foto</a:t>
            </a:r>
            <a:r>
              <a:rPr lang="en-ID" sz="2000" b="0" i="0" dirty="0">
                <a:solidFill>
                  <a:srgbClr val="555555"/>
                </a:solidFill>
                <a:effectLst/>
                <a:latin typeface="Times New Roman" panose="02020603050405020304" pitchFamily="18" charset="0"/>
                <a:cs typeface="Times New Roman" panose="02020603050405020304" pitchFamily="18" charset="0"/>
              </a:rPr>
              <a:t> yang </a:t>
            </a:r>
            <a:r>
              <a:rPr lang="en-ID" sz="2000" b="0" i="0" dirty="0" err="1">
                <a:solidFill>
                  <a:srgbClr val="555555"/>
                </a:solidFill>
                <a:effectLst/>
                <a:latin typeface="Times New Roman" panose="02020603050405020304" pitchFamily="18" charset="0"/>
                <a:cs typeface="Times New Roman" panose="02020603050405020304" pitchFamily="18" charset="0"/>
              </a:rPr>
              <a:t>kamu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setujui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Setelah</a:t>
            </a:r>
            <a:r>
              <a:rPr lang="en-ID" sz="2000" b="0" i="0" dirty="0">
                <a:solidFill>
                  <a:srgbClr val="555555"/>
                </a:solidFill>
                <a:effectLst/>
                <a:latin typeface="Times New Roman" panose="02020603050405020304" pitchFamily="18" charset="0"/>
                <a:cs typeface="Times New Roman" panose="02020603050405020304" pitchFamily="18" charset="0"/>
              </a:rPr>
              <a:t> AI </a:t>
            </a:r>
            <a:r>
              <a:rPr lang="en-ID" sz="2000" b="0" i="0" dirty="0" err="1">
                <a:solidFill>
                  <a:srgbClr val="555555"/>
                </a:solidFill>
                <a:effectLst/>
                <a:latin typeface="Times New Roman" panose="02020603050405020304" pitchFamily="18" charset="0"/>
                <a:cs typeface="Times New Roman" panose="02020603050405020304" pitchFamily="18" charset="0"/>
              </a:rPr>
              <a:t>berlatih</a:t>
            </a:r>
            <a:r>
              <a:rPr lang="en-ID" sz="2000" b="0" i="0" dirty="0">
                <a:solidFill>
                  <a:srgbClr val="555555"/>
                </a:solidFill>
                <a:effectLst/>
                <a:latin typeface="Times New Roman" panose="02020603050405020304" pitchFamily="18" charset="0"/>
                <a:cs typeface="Times New Roman" panose="02020603050405020304" pitchFamily="18" charset="0"/>
              </a:rPr>
              <a:t> dan </a:t>
            </a:r>
            <a:r>
              <a:rPr lang="en-ID" sz="2000" b="0" i="0" dirty="0" err="1">
                <a:solidFill>
                  <a:srgbClr val="555555"/>
                </a:solidFill>
                <a:effectLst/>
                <a:latin typeface="Times New Roman" panose="02020603050405020304" pitchFamily="18" charset="0"/>
                <a:cs typeface="Times New Roman" panose="02020603050405020304" pitchFamily="18" charset="0"/>
              </a:rPr>
              <a:t>memiliki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banyak</a:t>
            </a:r>
            <a:r>
              <a:rPr lang="en-ID" sz="2000" b="0" i="0" dirty="0">
                <a:solidFill>
                  <a:srgbClr val="555555"/>
                </a:solidFill>
                <a:effectLst/>
                <a:latin typeface="Times New Roman" panose="02020603050405020304" pitchFamily="18" charset="0"/>
                <a:cs typeface="Times New Roman" panose="02020603050405020304" pitchFamily="18" charset="0"/>
              </a:rPr>
              <a:t> data </a:t>
            </a:r>
            <a:r>
              <a:rPr lang="en-ID" sz="2000" b="0" i="0" dirty="0" err="1">
                <a:solidFill>
                  <a:srgbClr val="555555"/>
                </a:solidFill>
                <a:effectLst/>
                <a:latin typeface="Times New Roman" panose="02020603050405020304" pitchFamily="18" charset="0"/>
                <a:cs typeface="Times New Roman" panose="02020603050405020304" pitchFamily="18" charset="0"/>
              </a:rPr>
              <a:t>maka</a:t>
            </a:r>
            <a:r>
              <a:rPr lang="en-ID" sz="2000" b="0" i="0" dirty="0">
                <a:solidFill>
                  <a:srgbClr val="555555"/>
                </a:solidFill>
                <a:effectLst/>
                <a:latin typeface="Times New Roman" panose="02020603050405020304" pitchFamily="18" charset="0"/>
                <a:cs typeface="Times New Roman" panose="02020603050405020304" pitchFamily="18" charset="0"/>
              </a:rPr>
              <a:t> AI </a:t>
            </a:r>
            <a:r>
              <a:rPr lang="en-ID" sz="2000" b="0" i="0" dirty="0" err="1">
                <a:solidFill>
                  <a:srgbClr val="555555"/>
                </a:solidFill>
                <a:effectLst/>
                <a:latin typeface="Times New Roman" panose="02020603050405020304" pitchFamily="18" charset="0"/>
                <a:cs typeface="Times New Roman" panose="02020603050405020304" pitchFamily="18" charset="0"/>
              </a:rPr>
              <a:t>nantinya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akan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dapat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mengidentifikasi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seseorang</a:t>
            </a:r>
            <a:r>
              <a:rPr lang="en-ID" sz="2000" b="0" i="0" dirty="0">
                <a:solidFill>
                  <a:srgbClr val="555555"/>
                </a:solidFill>
                <a:effectLst/>
                <a:latin typeface="Times New Roman" panose="02020603050405020304" pitchFamily="18" charset="0"/>
                <a:cs typeface="Times New Roman" panose="02020603050405020304" pitchFamily="18" charset="0"/>
              </a:rPr>
              <a:t> yang </a:t>
            </a:r>
            <a:r>
              <a:rPr lang="en-ID" sz="2000" b="0" i="0" dirty="0" err="1">
                <a:solidFill>
                  <a:srgbClr val="555555"/>
                </a:solidFill>
                <a:effectLst/>
                <a:latin typeface="Times New Roman" panose="02020603050405020304" pitchFamily="18" charset="0"/>
                <a:cs typeface="Times New Roman" panose="02020603050405020304" pitchFamily="18" charset="0"/>
              </a:rPr>
              <a:t>ada</a:t>
            </a:r>
            <a:r>
              <a:rPr lang="en-ID" sz="2000" b="0" i="0" dirty="0">
                <a:solidFill>
                  <a:srgbClr val="555555"/>
                </a:solidFill>
                <a:effectLst/>
                <a:latin typeface="Times New Roman" panose="02020603050405020304" pitchFamily="18" charset="0"/>
                <a:cs typeface="Times New Roman" panose="02020603050405020304" pitchFamily="18" charset="0"/>
              </a:rPr>
              <a:t> di </a:t>
            </a:r>
            <a:r>
              <a:rPr lang="en-ID" sz="2000" b="0" i="0" dirty="0" err="1">
                <a:solidFill>
                  <a:srgbClr val="555555"/>
                </a:solidFill>
                <a:effectLst/>
                <a:latin typeface="Times New Roman" panose="02020603050405020304" pitchFamily="18" charset="0"/>
                <a:cs typeface="Times New Roman" panose="02020603050405020304" pitchFamily="18" charset="0"/>
              </a:rPr>
              <a:t>foto</a:t>
            </a:r>
            <a:r>
              <a:rPr lang="en-ID" sz="2000" b="0" i="0" dirty="0">
                <a:solidFill>
                  <a:srgbClr val="555555"/>
                </a:solidFill>
                <a:effectLst/>
                <a:latin typeface="Times New Roman" panose="02020603050405020304" pitchFamily="18" charset="0"/>
                <a:cs typeface="Times New Roman" panose="02020603050405020304" pitchFamily="18" charset="0"/>
              </a:rPr>
              <a:t>.</a:t>
            </a:r>
            <a:br>
              <a:rPr lang="en-ID" sz="2000" b="0" i="0" dirty="0">
                <a:solidFill>
                  <a:srgbClr val="555555"/>
                </a:solidFill>
                <a:effectLst/>
                <a:latin typeface="Times New Roman" panose="02020603050405020304" pitchFamily="18" charset="0"/>
                <a:cs typeface="Times New Roman" panose="02020603050405020304" pitchFamily="18" charset="0"/>
              </a:rPr>
            </a:br>
            <a:r>
              <a:rPr lang="en-ID" sz="2000" b="1" i="0" dirty="0">
                <a:solidFill>
                  <a:srgbClr val="555555"/>
                </a:solidFill>
                <a:effectLst/>
                <a:latin typeface="Times New Roman" panose="02020603050405020304" pitchFamily="18" charset="0"/>
                <a:cs typeface="Times New Roman" panose="02020603050405020304" pitchFamily="18" charset="0"/>
              </a:rPr>
              <a:t>2. </a:t>
            </a:r>
            <a:r>
              <a:rPr lang="en-ID" sz="2000" b="1" i="0" dirty="0" err="1">
                <a:solidFill>
                  <a:srgbClr val="555555"/>
                </a:solidFill>
                <a:effectLst/>
                <a:latin typeface="Times New Roman" panose="02020603050405020304" pitchFamily="18" charset="0"/>
                <a:cs typeface="Times New Roman" panose="02020603050405020304" pitchFamily="18" charset="0"/>
              </a:rPr>
              <a:t>Rekomendasi</a:t>
            </a:r>
            <a:r>
              <a:rPr lang="en-ID" sz="2000" b="1" i="0" dirty="0">
                <a:solidFill>
                  <a:srgbClr val="555555"/>
                </a:solidFill>
                <a:effectLst/>
                <a:latin typeface="Times New Roman" panose="02020603050405020304" pitchFamily="18" charset="0"/>
                <a:cs typeface="Times New Roman" panose="02020603050405020304" pitchFamily="18" charset="0"/>
              </a:rPr>
              <a:t> E-Commerce</a:t>
            </a:r>
            <a:br>
              <a:rPr lang="en-ID" sz="2000" b="1" i="0" dirty="0">
                <a:solidFill>
                  <a:srgbClr val="555555"/>
                </a:solidFill>
                <a:effectLst/>
                <a:latin typeface="Times New Roman" panose="02020603050405020304" pitchFamily="18" charset="0"/>
                <a:cs typeface="Times New Roman" panose="02020603050405020304" pitchFamily="18" charset="0"/>
              </a:rPr>
            </a:br>
            <a:r>
              <a:rPr lang="en-ID" sz="2000" b="0" i="0" dirty="0" err="1">
                <a:solidFill>
                  <a:srgbClr val="555555"/>
                </a:solidFill>
                <a:effectLst/>
                <a:latin typeface="Times New Roman" panose="02020603050405020304" pitchFamily="18" charset="0"/>
                <a:cs typeface="Times New Roman" panose="02020603050405020304" pitchFamily="18" charset="0"/>
              </a:rPr>
              <a:t>Konsep</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penerapan</a:t>
            </a:r>
            <a:r>
              <a:rPr lang="en-ID" sz="2000" b="0" i="0" dirty="0">
                <a:solidFill>
                  <a:srgbClr val="555555"/>
                </a:solidFill>
                <a:effectLst/>
                <a:latin typeface="Times New Roman" panose="02020603050405020304" pitchFamily="18" charset="0"/>
                <a:cs typeface="Times New Roman" panose="02020603050405020304" pitchFamily="18" charset="0"/>
              </a:rPr>
              <a:t> AI yang </a:t>
            </a:r>
            <a:r>
              <a:rPr lang="en-ID" sz="2000" b="0" i="0" dirty="0" err="1">
                <a:solidFill>
                  <a:srgbClr val="555555"/>
                </a:solidFill>
                <a:effectLst/>
                <a:latin typeface="Times New Roman" panose="02020603050405020304" pitchFamily="18" charset="0"/>
                <a:cs typeface="Times New Roman" panose="02020603050405020304" pitchFamily="18" charset="0"/>
              </a:rPr>
              <a:t>sering</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kamu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jumpai</a:t>
            </a:r>
            <a:r>
              <a:rPr lang="en-ID" sz="2000" b="0" i="0" dirty="0">
                <a:solidFill>
                  <a:srgbClr val="555555"/>
                </a:solidFill>
                <a:effectLst/>
                <a:latin typeface="Times New Roman" panose="02020603050405020304" pitchFamily="18" charset="0"/>
                <a:cs typeface="Times New Roman" panose="02020603050405020304" pitchFamily="18" charset="0"/>
              </a:rPr>
              <a:t> salah </a:t>
            </a:r>
            <a:r>
              <a:rPr lang="en-ID" sz="2000" b="0" i="0" dirty="0" err="1">
                <a:solidFill>
                  <a:srgbClr val="555555"/>
                </a:solidFill>
                <a:effectLst/>
                <a:latin typeface="Times New Roman" panose="02020603050405020304" pitchFamily="18" charset="0"/>
                <a:cs typeface="Times New Roman" panose="02020603050405020304" pitchFamily="18" charset="0"/>
              </a:rPr>
              <a:t>satunya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adalah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rekomendasi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produk</a:t>
            </a:r>
            <a:r>
              <a:rPr lang="en-ID" sz="2000" b="0" i="0" dirty="0">
                <a:solidFill>
                  <a:srgbClr val="555555"/>
                </a:solidFill>
                <a:effectLst/>
                <a:latin typeface="Times New Roman" panose="02020603050405020304" pitchFamily="18" charset="0"/>
                <a:cs typeface="Times New Roman" panose="02020603050405020304" pitchFamily="18" charset="0"/>
              </a:rPr>
              <a:t> pada e-commerce. </a:t>
            </a:r>
            <a:r>
              <a:rPr lang="en-ID" sz="2000" b="0" i="0" dirty="0" err="1">
                <a:solidFill>
                  <a:srgbClr val="555555"/>
                </a:solidFill>
                <a:effectLst/>
                <a:latin typeface="Times New Roman" panose="02020603050405020304" pitchFamily="18" charset="0"/>
                <a:cs typeface="Times New Roman" panose="02020603050405020304" pitchFamily="18" charset="0"/>
              </a:rPr>
              <a:t>Mungkin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kamu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pernah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berbelanja</a:t>
            </a:r>
            <a:r>
              <a:rPr lang="en-ID" sz="2000" b="0" i="0" dirty="0">
                <a:solidFill>
                  <a:srgbClr val="555555"/>
                </a:solidFill>
                <a:effectLst/>
                <a:latin typeface="Times New Roman" panose="02020603050405020304" pitchFamily="18" charset="0"/>
                <a:cs typeface="Times New Roman" panose="02020603050405020304" pitchFamily="18" charset="0"/>
              </a:rPr>
              <a:t> di salah </a:t>
            </a:r>
            <a:r>
              <a:rPr lang="en-ID" sz="2000" b="0" i="0" dirty="0" err="1">
                <a:solidFill>
                  <a:srgbClr val="555555"/>
                </a:solidFill>
                <a:effectLst/>
                <a:latin typeface="Times New Roman" panose="02020603050405020304" pitchFamily="18" charset="0"/>
                <a:cs typeface="Times New Roman" panose="02020603050405020304" pitchFamily="18" charset="0"/>
              </a:rPr>
              <a:t>satu</a:t>
            </a:r>
            <a:r>
              <a:rPr lang="en-ID" sz="2000" b="0" i="0" dirty="0">
                <a:solidFill>
                  <a:srgbClr val="555555"/>
                </a:solidFill>
                <a:effectLst/>
                <a:latin typeface="Times New Roman" panose="02020603050405020304" pitchFamily="18" charset="0"/>
                <a:cs typeface="Times New Roman" panose="02020603050405020304" pitchFamily="18" charset="0"/>
              </a:rPr>
              <a:t> e-commerce dan </a:t>
            </a:r>
            <a:r>
              <a:rPr lang="en-ID" sz="2000" b="0" i="0" dirty="0" err="1">
                <a:solidFill>
                  <a:srgbClr val="555555"/>
                </a:solidFill>
                <a:effectLst/>
                <a:latin typeface="Times New Roman" panose="02020603050405020304" pitchFamily="18" charset="0"/>
                <a:cs typeface="Times New Roman" panose="02020603050405020304" pitchFamily="18" charset="0"/>
              </a:rPr>
              <a:t>ketika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kamu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berbelanja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ada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produk-produk</a:t>
            </a:r>
            <a:r>
              <a:rPr lang="en-ID" sz="2000" b="0" i="0" dirty="0">
                <a:solidFill>
                  <a:srgbClr val="555555"/>
                </a:solidFill>
                <a:effectLst/>
                <a:latin typeface="Times New Roman" panose="02020603050405020304" pitchFamily="18" charset="0"/>
                <a:cs typeface="Times New Roman" panose="02020603050405020304" pitchFamily="18" charset="0"/>
              </a:rPr>
              <a:t> yang </a:t>
            </a:r>
            <a:r>
              <a:rPr lang="en-ID" sz="2000" b="0" i="0" dirty="0" err="1">
                <a:solidFill>
                  <a:srgbClr val="555555"/>
                </a:solidFill>
                <a:effectLst/>
                <a:latin typeface="Times New Roman" panose="02020603050405020304" pitchFamily="18" charset="0"/>
                <a:cs typeface="Times New Roman" panose="02020603050405020304" pitchFamily="18" charset="0"/>
              </a:rPr>
              <a:t>direkomendasikan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untukmu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Produk</a:t>
            </a:r>
            <a:r>
              <a:rPr lang="en-ID" sz="2000" b="0" i="0" dirty="0">
                <a:solidFill>
                  <a:srgbClr val="555555"/>
                </a:solidFill>
                <a:effectLst/>
                <a:latin typeface="Times New Roman" panose="02020603050405020304" pitchFamily="18" charset="0"/>
                <a:cs typeface="Times New Roman" panose="02020603050405020304" pitchFamily="18" charset="0"/>
              </a:rPr>
              <a:t> yang </a:t>
            </a:r>
            <a:r>
              <a:rPr lang="en-ID" sz="2000" b="0" i="0" dirty="0" err="1">
                <a:solidFill>
                  <a:srgbClr val="555555"/>
                </a:solidFill>
                <a:effectLst/>
                <a:latin typeface="Times New Roman" panose="02020603050405020304" pitchFamily="18" charset="0"/>
                <a:cs typeface="Times New Roman" panose="02020603050405020304" pitchFamily="18" charset="0"/>
              </a:rPr>
              <a:t>direkomendasikan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tersebut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bukan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dari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seseorang</a:t>
            </a:r>
            <a:r>
              <a:rPr lang="en-ID" sz="2000" b="0" i="0" dirty="0">
                <a:solidFill>
                  <a:srgbClr val="555555"/>
                </a:solidFill>
                <a:effectLst/>
                <a:latin typeface="Times New Roman" panose="02020603050405020304" pitchFamily="18" charset="0"/>
                <a:cs typeface="Times New Roman" panose="02020603050405020304" pitchFamily="18" charset="0"/>
              </a:rPr>
              <a:t> yang </a:t>
            </a:r>
            <a:r>
              <a:rPr lang="en-ID" sz="2000" b="0" i="0" dirty="0" err="1">
                <a:solidFill>
                  <a:srgbClr val="555555"/>
                </a:solidFill>
                <a:effectLst/>
                <a:latin typeface="Times New Roman" panose="02020603050405020304" pitchFamily="18" charset="0"/>
                <a:cs typeface="Times New Roman" panose="02020603050405020304" pitchFamily="18" charset="0"/>
              </a:rPr>
              <a:t>memprediksi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kira-kira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kamu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beli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apa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ya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Produk</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rekomendasi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tersebut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merupakan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hasil</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dari</a:t>
            </a:r>
            <a:r>
              <a:rPr lang="en-ID" sz="2000" b="0" i="0" dirty="0">
                <a:solidFill>
                  <a:srgbClr val="555555"/>
                </a:solidFill>
                <a:effectLst/>
                <a:latin typeface="Times New Roman" panose="02020603050405020304" pitchFamily="18" charset="0"/>
                <a:cs typeface="Times New Roman" panose="02020603050405020304" pitchFamily="18" charset="0"/>
              </a:rPr>
              <a:t> proses AI. AI </a:t>
            </a:r>
            <a:r>
              <a:rPr lang="en-ID" sz="2000" b="0" i="0" dirty="0" err="1">
                <a:solidFill>
                  <a:srgbClr val="555555"/>
                </a:solidFill>
                <a:effectLst/>
                <a:latin typeface="Times New Roman" panose="02020603050405020304" pitchFamily="18" charset="0"/>
                <a:cs typeface="Times New Roman" panose="02020603050405020304" pitchFamily="18" charset="0"/>
              </a:rPr>
              <a:t>memperoleh</a:t>
            </a:r>
            <a:r>
              <a:rPr lang="en-ID" sz="2000" b="0" i="0" dirty="0">
                <a:solidFill>
                  <a:srgbClr val="555555"/>
                </a:solidFill>
                <a:effectLst/>
                <a:latin typeface="Times New Roman" panose="02020603050405020304" pitchFamily="18" charset="0"/>
                <a:cs typeface="Times New Roman" panose="02020603050405020304" pitchFamily="18" charset="0"/>
              </a:rPr>
              <a:t> data </a:t>
            </a:r>
            <a:r>
              <a:rPr lang="en-ID" sz="2000" b="0" i="0" dirty="0" err="1">
                <a:solidFill>
                  <a:srgbClr val="555555"/>
                </a:solidFill>
                <a:effectLst/>
                <a:latin typeface="Times New Roman" panose="02020603050405020304" pitchFamily="18" charset="0"/>
                <a:cs typeface="Times New Roman" panose="02020603050405020304" pitchFamily="18" charset="0"/>
              </a:rPr>
              <a:t>dari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kamu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sendiri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misalnya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ketika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kamu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melakukan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pencarian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produk</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pembelian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produk</a:t>
            </a:r>
            <a:r>
              <a:rPr lang="en-ID" sz="2000" b="0" i="0" dirty="0">
                <a:solidFill>
                  <a:srgbClr val="555555"/>
                </a:solidFill>
                <a:effectLst/>
                <a:latin typeface="Times New Roman" panose="02020603050405020304" pitchFamily="18" charset="0"/>
                <a:cs typeface="Times New Roman" panose="02020603050405020304" pitchFamily="18" charset="0"/>
              </a:rPr>
              <a:t> dan </a:t>
            </a:r>
            <a:r>
              <a:rPr lang="en-ID" sz="2000" b="0" i="0" dirty="0" err="1">
                <a:solidFill>
                  <a:srgbClr val="555555"/>
                </a:solidFill>
                <a:effectLst/>
                <a:latin typeface="Times New Roman" panose="02020603050405020304" pitchFamily="18" charset="0"/>
                <a:cs typeface="Times New Roman" panose="02020603050405020304" pitchFamily="18" charset="0"/>
              </a:rPr>
              <a:t>kamu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sudah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melihat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produk</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apa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saja</a:t>
            </a:r>
            <a:r>
              <a:rPr lang="en-ID" sz="2000" b="0" i="0" dirty="0">
                <a:solidFill>
                  <a:srgbClr val="555555"/>
                </a:solidFill>
                <a:effectLst/>
                <a:latin typeface="Times New Roman" panose="02020603050405020304" pitchFamily="18" charset="0"/>
                <a:cs typeface="Times New Roman" panose="02020603050405020304" pitchFamily="18" charset="0"/>
              </a:rPr>
              <a:t>. Data </a:t>
            </a:r>
            <a:r>
              <a:rPr lang="en-ID" sz="2000" b="0" i="0" dirty="0" err="1">
                <a:solidFill>
                  <a:srgbClr val="555555"/>
                </a:solidFill>
                <a:effectLst/>
                <a:latin typeface="Times New Roman" panose="02020603050405020304" pitchFamily="18" charset="0"/>
                <a:cs typeface="Times New Roman" panose="02020603050405020304" pitchFamily="18" charset="0"/>
              </a:rPr>
              <a:t>tersebutlah</a:t>
            </a:r>
            <a:r>
              <a:rPr lang="en-ID" sz="2000" b="0" i="0" dirty="0">
                <a:solidFill>
                  <a:srgbClr val="555555"/>
                </a:solidFill>
                <a:effectLst/>
                <a:latin typeface="Times New Roman" panose="02020603050405020304" pitchFamily="18" charset="0"/>
                <a:cs typeface="Times New Roman" panose="02020603050405020304" pitchFamily="18" charset="0"/>
              </a:rPr>
              <a:t> yang </a:t>
            </a:r>
            <a:r>
              <a:rPr lang="en-ID" sz="2000" b="0" i="0" dirty="0" err="1">
                <a:solidFill>
                  <a:srgbClr val="555555"/>
                </a:solidFill>
                <a:effectLst/>
                <a:latin typeface="Times New Roman" panose="02020603050405020304" pitchFamily="18" charset="0"/>
                <a:cs typeface="Times New Roman" panose="02020603050405020304" pitchFamily="18" charset="0"/>
              </a:rPr>
              <a:t>akan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diproses</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dari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konsep</a:t>
            </a:r>
            <a:r>
              <a:rPr lang="en-ID" sz="2000" b="0" i="0" dirty="0">
                <a:solidFill>
                  <a:srgbClr val="555555"/>
                </a:solidFill>
                <a:effectLst/>
                <a:latin typeface="Times New Roman" panose="02020603050405020304" pitchFamily="18" charset="0"/>
                <a:cs typeface="Times New Roman" panose="02020603050405020304" pitchFamily="18" charset="0"/>
              </a:rPr>
              <a:t> AI </a:t>
            </a:r>
            <a:r>
              <a:rPr lang="en-ID" sz="2000" b="0" i="0" dirty="0" err="1">
                <a:solidFill>
                  <a:srgbClr val="555555"/>
                </a:solidFill>
                <a:effectLst/>
                <a:latin typeface="Times New Roman" panose="02020603050405020304" pitchFamily="18" charset="0"/>
                <a:cs typeface="Times New Roman" panose="02020603050405020304" pitchFamily="18" charset="0"/>
              </a:rPr>
              <a:t>yaitu</a:t>
            </a:r>
            <a:r>
              <a:rPr lang="en-ID" sz="2000" b="0" i="0" dirty="0">
                <a:solidFill>
                  <a:srgbClr val="555555"/>
                </a:solidFill>
                <a:effectLst/>
                <a:latin typeface="Times New Roman" panose="02020603050405020304" pitchFamily="18" charset="0"/>
                <a:cs typeface="Times New Roman" panose="02020603050405020304" pitchFamily="18" charset="0"/>
              </a:rPr>
              <a:t> data mining </a:t>
            </a:r>
            <a:r>
              <a:rPr lang="en-ID" sz="2000" b="0" i="0" dirty="0" err="1">
                <a:solidFill>
                  <a:srgbClr val="555555"/>
                </a:solidFill>
                <a:effectLst/>
                <a:latin typeface="Times New Roman" panose="02020603050405020304" pitchFamily="18" charset="0"/>
                <a:cs typeface="Times New Roman" panose="02020603050405020304" pitchFamily="18" charset="0"/>
              </a:rPr>
              <a:t>sehingga</a:t>
            </a:r>
            <a:r>
              <a:rPr lang="en-ID" sz="2000" b="0" i="0" dirty="0">
                <a:solidFill>
                  <a:srgbClr val="555555"/>
                </a:solidFill>
                <a:effectLst/>
                <a:latin typeface="Times New Roman" panose="02020603050405020304" pitchFamily="18" charset="0"/>
                <a:cs typeface="Times New Roman" panose="02020603050405020304" pitchFamily="18" charset="0"/>
              </a:rPr>
              <a:t> AI </a:t>
            </a:r>
            <a:r>
              <a:rPr lang="en-ID" sz="2000" b="0" i="0" dirty="0" err="1">
                <a:solidFill>
                  <a:srgbClr val="555555"/>
                </a:solidFill>
                <a:effectLst/>
                <a:latin typeface="Times New Roman" panose="02020603050405020304" pitchFamily="18" charset="0"/>
                <a:cs typeface="Times New Roman" panose="02020603050405020304" pitchFamily="18" charset="0"/>
              </a:rPr>
              <a:t>akan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merekomendasikan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produk-produk</a:t>
            </a:r>
            <a:r>
              <a:rPr lang="en-ID" sz="2000" b="0" i="0" dirty="0">
                <a:solidFill>
                  <a:srgbClr val="555555"/>
                </a:solidFill>
                <a:effectLst/>
                <a:latin typeface="Times New Roman" panose="02020603050405020304" pitchFamily="18" charset="0"/>
                <a:cs typeface="Times New Roman" panose="02020603050405020304" pitchFamily="18" charset="0"/>
              </a:rPr>
              <a:t> yang pas buat </a:t>
            </a:r>
            <a:r>
              <a:rPr lang="en-ID" sz="2000" b="0" i="0" dirty="0" err="1">
                <a:solidFill>
                  <a:srgbClr val="555555"/>
                </a:solidFill>
                <a:effectLst/>
                <a:latin typeface="Times New Roman" panose="02020603050405020304" pitchFamily="18" charset="0"/>
                <a:cs typeface="Times New Roman" panose="02020603050405020304" pitchFamily="18" charset="0"/>
              </a:rPr>
              <a:t>kamu</a:t>
            </a:r>
            <a:r>
              <a:rPr lang="en-ID" sz="2000" b="0" i="0" dirty="0">
                <a:solidFill>
                  <a:srgbClr val="555555"/>
                </a:solidFill>
                <a:effectLst/>
                <a:latin typeface="Times New Roman" panose="02020603050405020304" pitchFamily="18" charset="0"/>
                <a:cs typeface="Times New Roman" panose="02020603050405020304" pitchFamily="18" charset="0"/>
              </a:rPr>
              <a:t>.</a:t>
            </a:r>
            <a:br>
              <a:rPr lang="en-ID" sz="2000" b="1" i="0" dirty="0">
                <a:solidFill>
                  <a:srgbClr val="555555"/>
                </a:solidFill>
                <a:effectLst/>
                <a:latin typeface="Times New Roman" panose="02020603050405020304" pitchFamily="18" charset="0"/>
                <a:cs typeface="Times New Roman" panose="02020603050405020304" pitchFamily="18" charset="0"/>
              </a:rPr>
            </a:br>
            <a:endParaRPr lang="en-ID"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5217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0F8F-B1C9-0797-5970-B0D44F2D85F4}"/>
              </a:ext>
            </a:extLst>
          </p:cNvPr>
          <p:cNvSpPr>
            <a:spLocks noGrp="1"/>
          </p:cNvSpPr>
          <p:nvPr>
            <p:ph type="title"/>
          </p:nvPr>
        </p:nvSpPr>
        <p:spPr>
          <a:xfrm>
            <a:off x="677333" y="319315"/>
            <a:ext cx="10992153" cy="6255656"/>
          </a:xfrm>
        </p:spPr>
        <p:txBody>
          <a:bodyPr>
            <a:noAutofit/>
          </a:bodyPr>
          <a:lstStyle/>
          <a:p>
            <a:r>
              <a:rPr lang="en-ID" sz="2000" b="1" i="0" dirty="0" err="1">
                <a:solidFill>
                  <a:srgbClr val="333333"/>
                </a:solidFill>
                <a:effectLst/>
                <a:latin typeface="Times New Roman" panose="02020603050405020304" pitchFamily="18" charset="0"/>
                <a:cs typeface="Times New Roman" panose="02020603050405020304" pitchFamily="18" charset="0"/>
              </a:rPr>
              <a:t>Klasifikasi</a:t>
            </a:r>
            <a:r>
              <a:rPr lang="en-ID" sz="2000" b="1" i="0" dirty="0">
                <a:solidFill>
                  <a:srgbClr val="333333"/>
                </a:solidFill>
                <a:effectLst/>
                <a:latin typeface="Times New Roman" panose="02020603050405020304" pitchFamily="18" charset="0"/>
                <a:cs typeface="Times New Roman" panose="02020603050405020304" pitchFamily="18" charset="0"/>
              </a:rPr>
              <a:t> pada AI</a:t>
            </a:r>
            <a:br>
              <a:rPr lang="en-ID" sz="2000" b="0" i="0" dirty="0">
                <a:solidFill>
                  <a:srgbClr val="333333"/>
                </a:solidFill>
                <a:effectLst/>
                <a:latin typeface="Times New Roman" panose="02020603050405020304" pitchFamily="18" charset="0"/>
                <a:cs typeface="Times New Roman" panose="02020603050405020304" pitchFamily="18" charset="0"/>
              </a:rPr>
            </a:br>
            <a:r>
              <a:rPr lang="en-ID" sz="2000" b="0" i="0" dirty="0">
                <a:solidFill>
                  <a:srgbClr val="333333"/>
                </a:solidFill>
                <a:effectLst/>
                <a:latin typeface="Times New Roman" panose="02020603050405020304" pitchFamily="18" charset="0"/>
                <a:cs typeface="Times New Roman" panose="02020603050405020304" pitchFamily="18" charset="0"/>
              </a:rPr>
              <a:t>1. </a:t>
            </a:r>
            <a:r>
              <a:rPr lang="en-ID" sz="2000" b="0" i="0" dirty="0" err="1">
                <a:solidFill>
                  <a:srgbClr val="333333"/>
                </a:solidFill>
                <a:effectLst/>
                <a:latin typeface="Times New Roman" panose="02020603050405020304" pitchFamily="18" charset="0"/>
                <a:cs typeface="Times New Roman" panose="02020603050405020304" pitchFamily="18" charset="0"/>
              </a:rPr>
              <a:t>Klasifikasi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berdasarkan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Kekuatannya</a:t>
            </a:r>
            <a:r>
              <a:rPr lang="en-ID" sz="2000" b="0" i="0" dirty="0">
                <a:solidFill>
                  <a:srgbClr val="333333"/>
                </a:solidFill>
                <a:effectLst/>
                <a:latin typeface="Times New Roman" panose="02020603050405020304" pitchFamily="18" charset="0"/>
                <a:cs typeface="Times New Roman" panose="02020603050405020304" pitchFamily="18" charset="0"/>
              </a:rPr>
              <a:t>:</a:t>
            </a:r>
            <a:br>
              <a:rPr lang="en-ID" sz="2000" b="0" i="0" dirty="0">
                <a:solidFill>
                  <a:srgbClr val="333333"/>
                </a:solidFill>
                <a:effectLst/>
                <a:latin typeface="Times New Roman" panose="02020603050405020304" pitchFamily="18" charset="0"/>
                <a:cs typeface="Times New Roman" panose="02020603050405020304" pitchFamily="18" charset="0"/>
              </a:rPr>
            </a:br>
            <a:r>
              <a:rPr lang="en-ID" sz="2000" b="0" i="0" dirty="0">
                <a:solidFill>
                  <a:srgbClr val="333333"/>
                </a:solidFill>
                <a:effectLst/>
                <a:latin typeface="Times New Roman" panose="02020603050405020304" pitchFamily="18" charset="0"/>
                <a:cs typeface="Times New Roman" panose="02020603050405020304" pitchFamily="18" charset="0"/>
              </a:rPr>
              <a:t>- Strong AI (AI </a:t>
            </a:r>
            <a:r>
              <a:rPr lang="en-ID" sz="2000" b="0" i="0" dirty="0" err="1">
                <a:solidFill>
                  <a:srgbClr val="333333"/>
                </a:solidFill>
                <a:effectLst/>
                <a:latin typeface="Times New Roman" panose="02020603050405020304" pitchFamily="18" charset="0"/>
                <a:cs typeface="Times New Roman" panose="02020603050405020304" pitchFamily="18" charset="0"/>
              </a:rPr>
              <a:t>Kuat</a:t>
            </a:r>
            <a:r>
              <a:rPr lang="en-ID" sz="2000" b="0" i="0" dirty="0">
                <a:solidFill>
                  <a:srgbClr val="333333"/>
                </a:solidFill>
                <a:effectLst/>
                <a:latin typeface="Times New Roman" panose="02020603050405020304" pitchFamily="18" charset="0"/>
                <a:cs typeface="Times New Roman" panose="02020603050405020304" pitchFamily="18" charset="0"/>
              </a:rPr>
              <a:t>):</a:t>
            </a:r>
            <a:br>
              <a:rPr lang="en-ID" sz="2000" b="0" i="0" dirty="0">
                <a:solidFill>
                  <a:srgbClr val="333333"/>
                </a:solidFill>
                <a:effectLst/>
                <a:latin typeface="Times New Roman" panose="02020603050405020304" pitchFamily="18" charset="0"/>
                <a:cs typeface="Times New Roman" panose="02020603050405020304" pitchFamily="18" charset="0"/>
              </a:rPr>
            </a:br>
            <a:r>
              <a:rPr lang="en-ID" sz="2000" b="0" i="0" dirty="0" err="1">
                <a:solidFill>
                  <a:srgbClr val="333333"/>
                </a:solidFill>
                <a:effectLst/>
                <a:latin typeface="Times New Roman" panose="02020603050405020304" pitchFamily="18" charset="0"/>
                <a:cs typeface="Times New Roman" panose="02020603050405020304" pitchFamily="18" charset="0"/>
              </a:rPr>
              <a:t>Sistem</a:t>
            </a:r>
            <a:r>
              <a:rPr lang="en-ID" sz="2000" b="0" i="0" dirty="0">
                <a:solidFill>
                  <a:srgbClr val="333333"/>
                </a:solidFill>
                <a:effectLst/>
                <a:latin typeface="Times New Roman" panose="02020603050405020304" pitchFamily="18" charset="0"/>
                <a:cs typeface="Times New Roman" panose="02020603050405020304" pitchFamily="18" charset="0"/>
              </a:rPr>
              <a:t> AI </a:t>
            </a:r>
            <a:r>
              <a:rPr lang="en-ID" sz="2000" b="0" i="0" dirty="0" err="1">
                <a:solidFill>
                  <a:srgbClr val="333333"/>
                </a:solidFill>
                <a:effectLst/>
                <a:latin typeface="Times New Roman" panose="02020603050405020304" pitchFamily="18" charset="0"/>
                <a:cs typeface="Times New Roman" panose="02020603050405020304" pitchFamily="18" charset="0"/>
              </a:rPr>
              <a:t>dengan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kemampuan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kognitif</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seperti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manusia</a:t>
            </a:r>
            <a:r>
              <a:rPr lang="en-ID" sz="2000" b="0" i="0" dirty="0">
                <a:solidFill>
                  <a:srgbClr val="333333"/>
                </a:solidFill>
                <a:effectLst/>
                <a:latin typeface="Times New Roman" panose="02020603050405020304" pitchFamily="18" charset="0"/>
                <a:cs typeface="Times New Roman" panose="02020603050405020304" pitchFamily="18" charset="0"/>
              </a:rPr>
              <a:t> pada </a:t>
            </a:r>
            <a:r>
              <a:rPr lang="en-ID" sz="2000" b="0" i="0" dirty="0" err="1">
                <a:solidFill>
                  <a:srgbClr val="333333"/>
                </a:solidFill>
                <a:effectLst/>
                <a:latin typeface="Times New Roman" panose="02020603050405020304" pitchFamily="18" charset="0"/>
                <a:cs typeface="Times New Roman" panose="02020603050405020304" pitchFamily="18" charset="0"/>
              </a:rPr>
              <a:t>umumnya</a:t>
            </a:r>
            <a:r>
              <a:rPr lang="en-ID" sz="2000" b="0" i="0" dirty="0">
                <a:solidFill>
                  <a:srgbClr val="333333"/>
                </a:solidFill>
                <a:effectLst/>
                <a:latin typeface="Times New Roman" panose="02020603050405020304" pitchFamily="18" charset="0"/>
                <a:cs typeface="Times New Roman" panose="02020603050405020304" pitchFamily="18" charset="0"/>
              </a:rPr>
              <a:t>. Ketika </a:t>
            </a:r>
            <a:r>
              <a:rPr lang="en-ID" sz="2000" b="0" i="0" dirty="0" err="1">
                <a:solidFill>
                  <a:srgbClr val="333333"/>
                </a:solidFill>
                <a:effectLst/>
                <a:latin typeface="Times New Roman" panose="02020603050405020304" pitchFamily="18" charset="0"/>
                <a:cs typeface="Times New Roman" panose="02020603050405020304" pitchFamily="18" charset="0"/>
              </a:rPr>
              <a:t>diberikan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tugas</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atau</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perintah</a:t>
            </a:r>
            <a:r>
              <a:rPr lang="en-ID" sz="2000" b="0" i="0" dirty="0">
                <a:solidFill>
                  <a:srgbClr val="333333"/>
                </a:solidFill>
                <a:effectLst/>
                <a:latin typeface="Times New Roman" panose="02020603050405020304" pitchFamily="18" charset="0"/>
                <a:cs typeface="Times New Roman" panose="02020603050405020304" pitchFamily="18" charset="0"/>
              </a:rPr>
              <a:t> yang </a:t>
            </a:r>
            <a:r>
              <a:rPr lang="en-ID" sz="2000" b="0" i="0" dirty="0" err="1">
                <a:solidFill>
                  <a:srgbClr val="333333"/>
                </a:solidFill>
                <a:effectLst/>
                <a:latin typeface="Times New Roman" panose="02020603050405020304" pitchFamily="18" charset="0"/>
                <a:cs typeface="Times New Roman" panose="02020603050405020304" pitchFamily="18" charset="0"/>
              </a:rPr>
              <a:t>belum</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dikenali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sistem</a:t>
            </a:r>
            <a:r>
              <a:rPr lang="en-ID" sz="2000" b="0" i="0" dirty="0">
                <a:solidFill>
                  <a:srgbClr val="333333"/>
                </a:solidFill>
                <a:effectLst/>
                <a:latin typeface="Times New Roman" panose="02020603050405020304" pitchFamily="18" charset="0"/>
                <a:cs typeface="Times New Roman" panose="02020603050405020304" pitchFamily="18" charset="0"/>
              </a:rPr>
              <a:t> AI </a:t>
            </a:r>
            <a:r>
              <a:rPr lang="en-ID" sz="2000" b="0" i="0" dirty="0" err="1">
                <a:solidFill>
                  <a:srgbClr val="333333"/>
                </a:solidFill>
                <a:effectLst/>
                <a:latin typeface="Times New Roman" panose="02020603050405020304" pitchFamily="18" charset="0"/>
                <a:cs typeface="Times New Roman" panose="02020603050405020304" pitchFamily="18" charset="0"/>
              </a:rPr>
              <a:t>ini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memiliki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cukup</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kecerdasan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untuk</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menemukan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solusi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dari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setiap</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tugas</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atau</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perintah</a:t>
            </a:r>
            <a:r>
              <a:rPr lang="en-ID" sz="2000" b="0" i="0" dirty="0">
                <a:solidFill>
                  <a:srgbClr val="333333"/>
                </a:solidFill>
                <a:effectLst/>
                <a:latin typeface="Times New Roman" panose="02020603050405020304" pitchFamily="18" charset="0"/>
                <a:cs typeface="Times New Roman" panose="02020603050405020304" pitchFamily="18" charset="0"/>
              </a:rPr>
              <a:t> yang </a:t>
            </a:r>
            <a:r>
              <a:rPr lang="en-ID" sz="2000" b="0" i="0" dirty="0" err="1">
                <a:solidFill>
                  <a:srgbClr val="333333"/>
                </a:solidFill>
                <a:effectLst/>
                <a:latin typeface="Times New Roman" panose="02020603050405020304" pitchFamily="18" charset="0"/>
                <a:cs typeface="Times New Roman" panose="02020603050405020304" pitchFamily="18" charset="0"/>
              </a:rPr>
              <a:t>dikerjakannya</a:t>
            </a:r>
            <a:r>
              <a:rPr lang="en-ID" sz="2000" b="0" i="0" dirty="0">
                <a:solidFill>
                  <a:srgbClr val="333333"/>
                </a:solidFill>
                <a:effectLst/>
                <a:latin typeface="Times New Roman" panose="02020603050405020304" pitchFamily="18" charset="0"/>
                <a:cs typeface="Times New Roman" panose="02020603050405020304" pitchFamily="18" charset="0"/>
              </a:rPr>
              <a:t>.</a:t>
            </a:r>
            <a:br>
              <a:rPr lang="en-ID" sz="2000" b="0" i="0" dirty="0">
                <a:solidFill>
                  <a:srgbClr val="333333"/>
                </a:solidFill>
                <a:effectLst/>
                <a:latin typeface="Times New Roman" panose="02020603050405020304" pitchFamily="18" charset="0"/>
                <a:cs typeface="Times New Roman" panose="02020603050405020304" pitchFamily="18" charset="0"/>
              </a:rPr>
            </a:br>
            <a:r>
              <a:rPr lang="en-ID" sz="2000" b="0" i="0" dirty="0">
                <a:solidFill>
                  <a:srgbClr val="333333"/>
                </a:solidFill>
                <a:effectLst/>
                <a:latin typeface="Times New Roman" panose="02020603050405020304" pitchFamily="18" charset="0"/>
                <a:cs typeface="Times New Roman" panose="02020603050405020304" pitchFamily="18" charset="0"/>
              </a:rPr>
              <a:t>- Weak AI (AI </a:t>
            </a:r>
            <a:r>
              <a:rPr lang="en-ID" sz="2000" b="0" i="0" dirty="0" err="1">
                <a:solidFill>
                  <a:srgbClr val="333333"/>
                </a:solidFill>
                <a:effectLst/>
                <a:latin typeface="Times New Roman" panose="02020603050405020304" pitchFamily="18" charset="0"/>
                <a:cs typeface="Times New Roman" panose="02020603050405020304" pitchFamily="18" charset="0"/>
              </a:rPr>
              <a:t>Lemah</a:t>
            </a:r>
            <a:r>
              <a:rPr lang="en-ID" sz="2000" b="0" i="0" dirty="0">
                <a:solidFill>
                  <a:srgbClr val="333333"/>
                </a:solidFill>
                <a:effectLst/>
                <a:latin typeface="Times New Roman" panose="02020603050405020304" pitchFamily="18" charset="0"/>
                <a:cs typeface="Times New Roman" panose="02020603050405020304" pitchFamily="18" charset="0"/>
              </a:rPr>
              <a:t>):</a:t>
            </a:r>
            <a:br>
              <a:rPr lang="en-ID" sz="2000" b="0" i="0" dirty="0">
                <a:solidFill>
                  <a:srgbClr val="333333"/>
                </a:solidFill>
                <a:effectLst/>
                <a:latin typeface="Times New Roman" panose="02020603050405020304" pitchFamily="18" charset="0"/>
                <a:cs typeface="Times New Roman" panose="02020603050405020304" pitchFamily="18" charset="0"/>
              </a:rPr>
            </a:br>
            <a:r>
              <a:rPr lang="en-ID" sz="2000" b="0" i="0" dirty="0" err="1">
                <a:solidFill>
                  <a:srgbClr val="333333"/>
                </a:solidFill>
                <a:effectLst/>
                <a:latin typeface="Times New Roman" panose="02020603050405020304" pitchFamily="18" charset="0"/>
                <a:cs typeface="Times New Roman" panose="02020603050405020304" pitchFamily="18" charset="0"/>
              </a:rPr>
              <a:t>Sistem</a:t>
            </a:r>
            <a:r>
              <a:rPr lang="en-ID" sz="2000" b="0" i="0" dirty="0">
                <a:solidFill>
                  <a:srgbClr val="333333"/>
                </a:solidFill>
                <a:effectLst/>
                <a:latin typeface="Times New Roman" panose="02020603050405020304" pitchFamily="18" charset="0"/>
                <a:cs typeface="Times New Roman" panose="02020603050405020304" pitchFamily="18" charset="0"/>
              </a:rPr>
              <a:t> AI yang </a:t>
            </a:r>
            <a:r>
              <a:rPr lang="en-ID" sz="2000" b="0" i="0" dirty="0" err="1">
                <a:solidFill>
                  <a:srgbClr val="333333"/>
                </a:solidFill>
                <a:effectLst/>
                <a:latin typeface="Times New Roman" panose="02020603050405020304" pitchFamily="18" charset="0"/>
                <a:cs typeface="Times New Roman" panose="02020603050405020304" pitchFamily="18" charset="0"/>
              </a:rPr>
              <a:t>dirancang</a:t>
            </a:r>
            <a:r>
              <a:rPr lang="en-ID" sz="2000" b="0" i="0" dirty="0">
                <a:solidFill>
                  <a:srgbClr val="333333"/>
                </a:solidFill>
                <a:effectLst/>
                <a:latin typeface="Times New Roman" panose="02020603050405020304" pitchFamily="18" charset="0"/>
                <a:cs typeface="Times New Roman" panose="02020603050405020304" pitchFamily="18" charset="0"/>
              </a:rPr>
              <a:t> dan </a:t>
            </a:r>
            <a:r>
              <a:rPr lang="en-ID" sz="2000" b="0" i="0" dirty="0" err="1">
                <a:solidFill>
                  <a:srgbClr val="333333"/>
                </a:solidFill>
                <a:effectLst/>
                <a:latin typeface="Times New Roman" panose="02020603050405020304" pitchFamily="18" charset="0"/>
                <a:cs typeface="Times New Roman" panose="02020603050405020304" pitchFamily="18" charset="0"/>
              </a:rPr>
              <a:t>dilatih</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untuk</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tugas</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tertentu</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Contoh</a:t>
            </a:r>
            <a:r>
              <a:rPr lang="en-ID" sz="2000" b="0" i="0" dirty="0">
                <a:solidFill>
                  <a:srgbClr val="333333"/>
                </a:solidFill>
                <a:effectLst/>
                <a:latin typeface="Times New Roman" panose="02020603050405020304" pitchFamily="18" charset="0"/>
                <a:cs typeface="Times New Roman" panose="02020603050405020304" pitchFamily="18" charset="0"/>
              </a:rPr>
              <a:t>: Apple Siri dan Google Assistant</a:t>
            </a:r>
            <a:br>
              <a:rPr lang="en-ID" sz="2000" b="0" i="0" dirty="0">
                <a:solidFill>
                  <a:srgbClr val="333333"/>
                </a:solidFill>
                <a:effectLst/>
                <a:latin typeface="Times New Roman" panose="02020603050405020304" pitchFamily="18" charset="0"/>
                <a:cs typeface="Times New Roman" panose="02020603050405020304" pitchFamily="18" charset="0"/>
              </a:rPr>
            </a:br>
            <a:r>
              <a:rPr lang="en-ID" sz="2000" b="0" i="0" dirty="0">
                <a:solidFill>
                  <a:srgbClr val="000000"/>
                </a:solidFill>
                <a:effectLst/>
                <a:latin typeface="Times New Roman" panose="02020603050405020304" pitchFamily="18" charset="0"/>
                <a:cs typeface="Times New Roman" panose="02020603050405020304" pitchFamily="18" charset="0"/>
              </a:rPr>
              <a:t>2. </a:t>
            </a:r>
            <a:r>
              <a:rPr lang="en-ID" sz="2000" b="0" i="0" dirty="0" err="1">
                <a:solidFill>
                  <a:srgbClr val="000000"/>
                </a:solidFill>
                <a:effectLst/>
                <a:latin typeface="Times New Roman" panose="02020603050405020304" pitchFamily="18" charset="0"/>
                <a:cs typeface="Times New Roman" panose="02020603050405020304" pitchFamily="18" charset="0"/>
              </a:rPr>
              <a:t>Jenis-Jenis</a:t>
            </a:r>
            <a:r>
              <a:rPr lang="en-ID" sz="2000" b="0" i="0" dirty="0">
                <a:solidFill>
                  <a:srgbClr val="000000"/>
                </a:solidFill>
                <a:effectLst/>
                <a:latin typeface="Times New Roman" panose="02020603050405020304" pitchFamily="18" charset="0"/>
                <a:cs typeface="Times New Roman" panose="02020603050405020304" pitchFamily="18" charset="0"/>
              </a:rPr>
              <a:t> AI</a:t>
            </a:r>
            <a:br>
              <a:rPr lang="en-ID" sz="2000" b="0" i="0" dirty="0">
                <a:solidFill>
                  <a:srgbClr val="000000"/>
                </a:solidFill>
                <a:effectLst/>
                <a:latin typeface="Times New Roman" panose="02020603050405020304" pitchFamily="18" charset="0"/>
                <a:cs typeface="Times New Roman" panose="02020603050405020304" pitchFamily="18" charset="0"/>
              </a:rPr>
            </a:br>
            <a:r>
              <a:rPr lang="en-ID" sz="2000" b="0" i="0" dirty="0">
                <a:solidFill>
                  <a:srgbClr val="333333"/>
                </a:solidFill>
                <a:effectLst/>
                <a:latin typeface="Times New Roman" panose="02020603050405020304" pitchFamily="18" charset="0"/>
                <a:cs typeface="Times New Roman" panose="02020603050405020304" pitchFamily="18" charset="0"/>
              </a:rPr>
              <a:t>- Reactive Machines (</a:t>
            </a:r>
            <a:r>
              <a:rPr lang="en-ID" sz="2000" b="0" i="0" dirty="0" err="1">
                <a:solidFill>
                  <a:srgbClr val="333333"/>
                </a:solidFill>
                <a:effectLst/>
                <a:latin typeface="Times New Roman" panose="02020603050405020304" pitchFamily="18" charset="0"/>
                <a:cs typeface="Times New Roman" panose="02020603050405020304" pitchFamily="18" charset="0"/>
              </a:rPr>
              <a:t>Mesin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Reaktif</a:t>
            </a:r>
            <a:r>
              <a:rPr lang="en-ID" sz="2000" b="0" i="0" dirty="0">
                <a:solidFill>
                  <a:srgbClr val="333333"/>
                </a:solidFill>
                <a:effectLst/>
                <a:latin typeface="Times New Roman" panose="02020603050405020304" pitchFamily="18" charset="0"/>
                <a:cs typeface="Times New Roman" panose="02020603050405020304" pitchFamily="18" charset="0"/>
              </a:rPr>
              <a:t>)</a:t>
            </a:r>
            <a:br>
              <a:rPr lang="en-ID" sz="2000" b="0" i="0" dirty="0">
                <a:solidFill>
                  <a:srgbClr val="333333"/>
                </a:solidFill>
                <a:effectLst/>
                <a:latin typeface="Times New Roman" panose="02020603050405020304" pitchFamily="18" charset="0"/>
                <a:cs typeface="Times New Roman" panose="02020603050405020304" pitchFamily="18" charset="0"/>
              </a:rPr>
            </a:br>
            <a:r>
              <a:rPr lang="en-ID" sz="2000" b="0" i="0" dirty="0" err="1">
                <a:solidFill>
                  <a:srgbClr val="333333"/>
                </a:solidFill>
                <a:effectLst/>
                <a:latin typeface="Times New Roman" panose="02020603050405020304" pitchFamily="18" charset="0"/>
                <a:cs typeface="Times New Roman" panose="02020603050405020304" pitchFamily="18" charset="0"/>
              </a:rPr>
              <a:t>Contoh</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dari</a:t>
            </a:r>
            <a:r>
              <a:rPr lang="en-ID" sz="2000" b="0" i="0" dirty="0">
                <a:solidFill>
                  <a:srgbClr val="333333"/>
                </a:solidFill>
                <a:effectLst/>
                <a:latin typeface="Times New Roman" panose="02020603050405020304" pitchFamily="18" charset="0"/>
                <a:cs typeface="Times New Roman" panose="02020603050405020304" pitchFamily="18" charset="0"/>
              </a:rPr>
              <a:t> AI </a:t>
            </a:r>
            <a:r>
              <a:rPr lang="en-ID" sz="2000" b="0" i="0" dirty="0" err="1">
                <a:solidFill>
                  <a:srgbClr val="333333"/>
                </a:solidFill>
                <a:effectLst/>
                <a:latin typeface="Times New Roman" panose="02020603050405020304" pitchFamily="18" charset="0"/>
                <a:cs typeface="Times New Roman" panose="02020603050405020304" pitchFamily="18" charset="0"/>
              </a:rPr>
              <a:t>ini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adalah</a:t>
            </a:r>
            <a:r>
              <a:rPr lang="en-ID" sz="2000" b="0" i="0" dirty="0">
                <a:solidFill>
                  <a:srgbClr val="333333"/>
                </a:solidFill>
                <a:effectLst/>
                <a:latin typeface="Times New Roman" panose="02020603050405020304" pitchFamily="18" charset="0"/>
                <a:cs typeface="Times New Roman" panose="02020603050405020304" pitchFamily="18" charset="0"/>
              </a:rPr>
              <a:t> Deep Blue, yang </a:t>
            </a:r>
            <a:r>
              <a:rPr lang="en-ID" sz="2000" b="0" i="0" dirty="0" err="1">
                <a:solidFill>
                  <a:srgbClr val="333333"/>
                </a:solidFill>
                <a:effectLst/>
                <a:latin typeface="Times New Roman" panose="02020603050405020304" pitchFamily="18" charset="0"/>
                <a:cs typeface="Times New Roman" panose="02020603050405020304" pitchFamily="18" charset="0"/>
              </a:rPr>
              <a:t>memiliki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kemampuan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mengidentifikasi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bagian-bagian</a:t>
            </a:r>
            <a:r>
              <a:rPr lang="en-ID" sz="2000" b="0" i="0" dirty="0">
                <a:solidFill>
                  <a:srgbClr val="333333"/>
                </a:solidFill>
                <a:effectLst/>
                <a:latin typeface="Times New Roman" panose="02020603050405020304" pitchFamily="18" charset="0"/>
                <a:cs typeface="Times New Roman" panose="02020603050405020304" pitchFamily="18" charset="0"/>
              </a:rPr>
              <a:t> di </a:t>
            </a:r>
            <a:r>
              <a:rPr lang="en-ID" sz="2000" b="0" i="0" dirty="0" err="1">
                <a:solidFill>
                  <a:srgbClr val="333333"/>
                </a:solidFill>
                <a:effectLst/>
                <a:latin typeface="Times New Roman" panose="02020603050405020304" pitchFamily="18" charset="0"/>
                <a:cs typeface="Times New Roman" panose="02020603050405020304" pitchFamily="18" charset="0"/>
              </a:rPr>
              <a:t>papan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catur</a:t>
            </a:r>
            <a:r>
              <a:rPr lang="en-ID" sz="2000" b="0" i="0" dirty="0">
                <a:solidFill>
                  <a:srgbClr val="333333"/>
                </a:solidFill>
                <a:effectLst/>
                <a:latin typeface="Times New Roman" panose="02020603050405020304" pitchFamily="18" charset="0"/>
                <a:cs typeface="Times New Roman" panose="02020603050405020304" pitchFamily="18" charset="0"/>
              </a:rPr>
              <a:t> dan </a:t>
            </a:r>
            <a:r>
              <a:rPr lang="en-ID" sz="2000" b="0" i="0" dirty="0" err="1">
                <a:solidFill>
                  <a:srgbClr val="333333"/>
                </a:solidFill>
                <a:effectLst/>
                <a:latin typeface="Times New Roman" panose="02020603050405020304" pitchFamily="18" charset="0"/>
                <a:cs typeface="Times New Roman" panose="02020603050405020304" pitchFamily="18" charset="0"/>
              </a:rPr>
              <a:t>membuat</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prediksi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langkah</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untuk</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bisa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menang</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dalam</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permainan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Sayangnya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sistem</a:t>
            </a:r>
            <a:r>
              <a:rPr lang="en-ID" sz="2000" b="0" i="0" dirty="0">
                <a:solidFill>
                  <a:srgbClr val="333333"/>
                </a:solidFill>
                <a:effectLst/>
                <a:latin typeface="Times New Roman" panose="02020603050405020304" pitchFamily="18" charset="0"/>
                <a:cs typeface="Times New Roman" panose="02020603050405020304" pitchFamily="18" charset="0"/>
              </a:rPr>
              <a:t> AI </a:t>
            </a:r>
            <a:r>
              <a:rPr lang="en-ID" sz="2000" b="0" i="0" dirty="0" err="1">
                <a:solidFill>
                  <a:srgbClr val="333333"/>
                </a:solidFill>
                <a:effectLst/>
                <a:latin typeface="Times New Roman" panose="02020603050405020304" pitchFamily="18" charset="0"/>
                <a:cs typeface="Times New Roman" panose="02020603050405020304" pitchFamily="18" charset="0"/>
              </a:rPr>
              <a:t>ini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tidak</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memiliki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kemampuan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untuk</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diterapkan</a:t>
            </a:r>
            <a:r>
              <a:rPr lang="en-ID" sz="2000" b="0" i="0" dirty="0">
                <a:solidFill>
                  <a:srgbClr val="333333"/>
                </a:solidFill>
                <a:effectLst/>
                <a:latin typeface="Times New Roman" panose="02020603050405020304" pitchFamily="18" charset="0"/>
                <a:cs typeface="Times New Roman" panose="02020603050405020304" pitchFamily="18" charset="0"/>
              </a:rPr>
              <a:t> di </a:t>
            </a:r>
            <a:r>
              <a:rPr lang="en-ID" sz="2000" b="0" i="0" dirty="0" err="1">
                <a:solidFill>
                  <a:srgbClr val="333333"/>
                </a:solidFill>
                <a:effectLst/>
                <a:latin typeface="Times New Roman" panose="02020603050405020304" pitchFamily="18" charset="0"/>
                <a:cs typeface="Times New Roman" panose="02020603050405020304" pitchFamily="18" charset="0"/>
              </a:rPr>
              <a:t>berbagai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situasi</a:t>
            </a:r>
            <a:r>
              <a:rPr lang="en-ID" sz="2000" b="0" i="0" dirty="0">
                <a:solidFill>
                  <a:srgbClr val="333333"/>
                </a:solidFill>
                <a:effectLst/>
                <a:latin typeface="Times New Roman" panose="02020603050405020304" pitchFamily="18" charset="0"/>
                <a:cs typeface="Times New Roman" panose="02020603050405020304" pitchFamily="18" charset="0"/>
              </a:rPr>
              <a:t>.</a:t>
            </a:r>
            <a:br>
              <a:rPr lang="en-ID" sz="2000" b="0" i="0" dirty="0">
                <a:solidFill>
                  <a:srgbClr val="333333"/>
                </a:solidFill>
                <a:effectLst/>
                <a:latin typeface="Times New Roman" panose="02020603050405020304" pitchFamily="18" charset="0"/>
                <a:cs typeface="Times New Roman" panose="02020603050405020304" pitchFamily="18" charset="0"/>
              </a:rPr>
            </a:br>
            <a:r>
              <a:rPr lang="en-ID" sz="2000" b="0" i="0" dirty="0">
                <a:solidFill>
                  <a:srgbClr val="333333"/>
                </a:solidFill>
                <a:effectLst/>
                <a:latin typeface="Times New Roman" panose="02020603050405020304" pitchFamily="18" charset="0"/>
                <a:cs typeface="Times New Roman" panose="02020603050405020304" pitchFamily="18" charset="0"/>
              </a:rPr>
              <a:t>- Limited Memory (</a:t>
            </a:r>
            <a:r>
              <a:rPr lang="en-ID" sz="2000" b="0" i="0" dirty="0" err="1">
                <a:solidFill>
                  <a:srgbClr val="333333"/>
                </a:solidFill>
                <a:effectLst/>
                <a:latin typeface="Times New Roman" panose="02020603050405020304" pitchFamily="18" charset="0"/>
                <a:cs typeface="Times New Roman" panose="02020603050405020304" pitchFamily="18" charset="0"/>
              </a:rPr>
              <a:t>Memori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Terbatas</a:t>
            </a:r>
            <a:r>
              <a:rPr lang="en-ID" sz="2000" b="0" i="0" dirty="0">
                <a:solidFill>
                  <a:srgbClr val="333333"/>
                </a:solidFill>
                <a:effectLst/>
                <a:latin typeface="Times New Roman" panose="02020603050405020304" pitchFamily="18" charset="0"/>
                <a:cs typeface="Times New Roman" panose="02020603050405020304" pitchFamily="18" charset="0"/>
              </a:rPr>
              <a:t>):</a:t>
            </a:r>
            <a:br>
              <a:rPr lang="en-ID" sz="2000" b="0" i="0" dirty="0">
                <a:solidFill>
                  <a:srgbClr val="333333"/>
                </a:solidFill>
                <a:effectLst/>
                <a:latin typeface="Times New Roman" panose="02020603050405020304" pitchFamily="18" charset="0"/>
                <a:cs typeface="Times New Roman" panose="02020603050405020304" pitchFamily="18" charset="0"/>
              </a:rPr>
            </a:br>
            <a:r>
              <a:rPr lang="en-ID" sz="2000" b="0" i="0" dirty="0">
                <a:solidFill>
                  <a:srgbClr val="333333"/>
                </a:solidFill>
                <a:effectLst/>
                <a:latin typeface="Times New Roman" panose="02020603050405020304" pitchFamily="18" charset="0"/>
                <a:cs typeface="Times New Roman" panose="02020603050405020304" pitchFamily="18" charset="0"/>
              </a:rPr>
              <a:t>AI yang </a:t>
            </a:r>
            <a:r>
              <a:rPr lang="en-ID" sz="2000" b="0" i="0" dirty="0" err="1">
                <a:solidFill>
                  <a:srgbClr val="333333"/>
                </a:solidFill>
                <a:effectLst/>
                <a:latin typeface="Times New Roman" panose="02020603050405020304" pitchFamily="18" charset="0"/>
                <a:cs typeface="Times New Roman" panose="02020603050405020304" pitchFamily="18" charset="0"/>
              </a:rPr>
              <a:t>mampu</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memberi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keputusan</a:t>
            </a:r>
            <a:r>
              <a:rPr lang="en-ID" sz="2000" b="0" i="0" dirty="0">
                <a:solidFill>
                  <a:srgbClr val="333333"/>
                </a:solidFill>
                <a:effectLst/>
                <a:latin typeface="Times New Roman" panose="02020603050405020304" pitchFamily="18" charset="0"/>
                <a:cs typeface="Times New Roman" panose="02020603050405020304" pitchFamily="18" charset="0"/>
              </a:rPr>
              <a:t> di masa </a:t>
            </a:r>
            <a:r>
              <a:rPr lang="en-ID" sz="2000" b="0" i="0" dirty="0" err="1">
                <a:solidFill>
                  <a:srgbClr val="333333"/>
                </a:solidFill>
                <a:effectLst/>
                <a:latin typeface="Times New Roman" panose="02020603050405020304" pitchFamily="18" charset="0"/>
                <a:cs typeface="Times New Roman" panose="02020603050405020304" pitchFamily="18" charset="0"/>
              </a:rPr>
              <a:t>depan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Contohnya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kendaraan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swakemudi</a:t>
            </a:r>
            <a:r>
              <a:rPr lang="en-ID" sz="2000" b="0" i="0" dirty="0">
                <a:solidFill>
                  <a:srgbClr val="333333"/>
                </a:solidFill>
                <a:effectLst/>
                <a:latin typeface="Times New Roman" panose="02020603050405020304" pitchFamily="18" charset="0"/>
                <a:cs typeface="Times New Roman" panose="02020603050405020304" pitchFamily="18" charset="0"/>
              </a:rPr>
              <a:t> yang </a:t>
            </a:r>
            <a:r>
              <a:rPr lang="en-ID" sz="2000" b="0" i="0" dirty="0" err="1">
                <a:solidFill>
                  <a:srgbClr val="333333"/>
                </a:solidFill>
                <a:effectLst/>
                <a:latin typeface="Times New Roman" panose="02020603050405020304" pitchFamily="18" charset="0"/>
                <a:cs typeface="Times New Roman" panose="02020603050405020304" pitchFamily="18" charset="0"/>
              </a:rPr>
              <a:t>dapat</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menggunakan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pengalaman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perjalanan</a:t>
            </a:r>
            <a:r>
              <a:rPr lang="en-ID" sz="2000" b="0" i="0" dirty="0">
                <a:solidFill>
                  <a:srgbClr val="333333"/>
                </a:solidFill>
                <a:effectLst/>
                <a:latin typeface="Times New Roman" panose="02020603050405020304" pitchFamily="18" charset="0"/>
                <a:cs typeface="Times New Roman" panose="02020603050405020304" pitchFamily="18" charset="0"/>
              </a:rPr>
              <a:t> di masa </a:t>
            </a:r>
            <a:r>
              <a:rPr lang="en-ID" sz="2000" b="0" i="0" dirty="0" err="1">
                <a:solidFill>
                  <a:srgbClr val="333333"/>
                </a:solidFill>
                <a:effectLst/>
                <a:latin typeface="Times New Roman" panose="02020603050405020304" pitchFamily="18" charset="0"/>
                <a:cs typeface="Times New Roman" panose="02020603050405020304" pitchFamily="18" charset="0"/>
              </a:rPr>
              <a:t>lalunya</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untuk</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mengambil</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keputusan</a:t>
            </a:r>
            <a:r>
              <a:rPr lang="en-ID" sz="2000" b="0" i="0" dirty="0">
                <a:solidFill>
                  <a:srgbClr val="333333"/>
                </a:solidFill>
                <a:effectLst/>
                <a:latin typeface="Times New Roman" panose="02020603050405020304" pitchFamily="18" charset="0"/>
                <a:cs typeface="Times New Roman" panose="02020603050405020304" pitchFamily="18" charset="0"/>
              </a:rPr>
              <a:t> di </a:t>
            </a:r>
            <a:r>
              <a:rPr lang="en-ID" sz="2000" b="0" i="0" dirty="0" err="1">
                <a:solidFill>
                  <a:srgbClr val="333333"/>
                </a:solidFill>
                <a:effectLst/>
                <a:latin typeface="Times New Roman" panose="02020603050405020304" pitchFamily="18" charset="0"/>
                <a:cs typeface="Times New Roman" panose="02020603050405020304" pitchFamily="18" charset="0"/>
              </a:rPr>
              <a:t>perjalanan</a:t>
            </a:r>
            <a:r>
              <a:rPr lang="en-ID" sz="2000" b="0" i="0" dirty="0">
                <a:solidFill>
                  <a:srgbClr val="333333"/>
                </a:solidFill>
                <a:effectLst/>
                <a:latin typeface="Times New Roman" panose="02020603050405020304" pitchFamily="18" charset="0"/>
                <a:cs typeface="Times New Roman" panose="02020603050405020304" pitchFamily="18" charset="0"/>
              </a:rPr>
              <a:t> masa </a:t>
            </a:r>
            <a:r>
              <a:rPr lang="en-ID" sz="2000" b="0" i="0" dirty="0" err="1">
                <a:solidFill>
                  <a:srgbClr val="333333"/>
                </a:solidFill>
                <a:effectLst/>
                <a:latin typeface="Times New Roman" panose="02020603050405020304" pitchFamily="18" charset="0"/>
                <a:cs typeface="Times New Roman" panose="02020603050405020304" pitchFamily="18" charset="0"/>
              </a:rPr>
              <a:t>depan</a:t>
            </a:r>
            <a:r>
              <a:rPr lang="en-ID" sz="2000" b="0" i="0" dirty="0">
                <a:solidFill>
                  <a:srgbClr val="333333"/>
                </a:solidFill>
                <a:effectLst/>
                <a:latin typeface="Times New Roman" panose="02020603050405020304" pitchFamily="18" charset="0"/>
                <a:cs typeface="Times New Roman" panose="02020603050405020304" pitchFamily="18" charset="0"/>
              </a:rPr>
              <a:t> (yang </a:t>
            </a:r>
            <a:r>
              <a:rPr lang="en-ID" sz="2000" b="0" i="0" dirty="0" err="1">
                <a:solidFill>
                  <a:srgbClr val="333333"/>
                </a:solidFill>
                <a:effectLst/>
                <a:latin typeface="Times New Roman" panose="02020603050405020304" pitchFamily="18" charset="0"/>
                <a:cs typeface="Times New Roman" panose="02020603050405020304" pitchFamily="18" charset="0"/>
              </a:rPr>
              <a:t>berikutnya</a:t>
            </a:r>
            <a:r>
              <a:rPr lang="en-ID" sz="2000" b="0" i="0" dirty="0">
                <a:solidFill>
                  <a:srgbClr val="333333"/>
                </a:solidFill>
                <a:effectLst/>
                <a:latin typeface="Times New Roman" panose="02020603050405020304" pitchFamily="18" charset="0"/>
                <a:cs typeface="Times New Roman" panose="02020603050405020304" pitchFamily="18" charset="0"/>
              </a:rPr>
              <a:t>).</a:t>
            </a:r>
            <a:br>
              <a:rPr lang="en-ID" sz="2000" b="0" i="0" dirty="0">
                <a:solidFill>
                  <a:srgbClr val="333333"/>
                </a:solidFill>
                <a:effectLst/>
                <a:latin typeface="Times New Roman" panose="02020603050405020304" pitchFamily="18" charset="0"/>
                <a:cs typeface="Times New Roman" panose="02020603050405020304" pitchFamily="18" charset="0"/>
              </a:rPr>
            </a:br>
            <a:r>
              <a:rPr lang="en-ID" sz="2000" b="0" i="0" dirty="0">
                <a:solidFill>
                  <a:srgbClr val="333333"/>
                </a:solidFill>
                <a:effectLst/>
                <a:latin typeface="Times New Roman" panose="02020603050405020304" pitchFamily="18" charset="0"/>
                <a:cs typeface="Times New Roman" panose="02020603050405020304" pitchFamily="18" charset="0"/>
              </a:rPr>
              <a:t>- Theory of Mind (</a:t>
            </a:r>
            <a:r>
              <a:rPr lang="en-ID" sz="2000" b="0" i="0" dirty="0" err="1">
                <a:solidFill>
                  <a:srgbClr val="333333"/>
                </a:solidFill>
                <a:effectLst/>
                <a:latin typeface="Times New Roman" panose="02020603050405020304" pitchFamily="18" charset="0"/>
                <a:cs typeface="Times New Roman" panose="02020603050405020304" pitchFamily="18" charset="0"/>
              </a:rPr>
              <a:t>Teori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Pikiran</a:t>
            </a:r>
            <a:r>
              <a:rPr lang="en-ID" sz="2000" b="0" i="0" dirty="0">
                <a:solidFill>
                  <a:srgbClr val="333333"/>
                </a:solidFill>
                <a:effectLst/>
                <a:latin typeface="Times New Roman" panose="02020603050405020304" pitchFamily="18" charset="0"/>
                <a:cs typeface="Times New Roman" panose="02020603050405020304" pitchFamily="18" charset="0"/>
              </a:rPr>
              <a:t>):</a:t>
            </a:r>
            <a:br>
              <a:rPr lang="en-ID" sz="2000" b="0" i="0" dirty="0">
                <a:solidFill>
                  <a:srgbClr val="333333"/>
                </a:solidFill>
                <a:effectLst/>
                <a:latin typeface="Times New Roman" panose="02020603050405020304" pitchFamily="18" charset="0"/>
                <a:cs typeface="Times New Roman" panose="02020603050405020304" pitchFamily="18" charset="0"/>
              </a:rPr>
            </a:br>
            <a:r>
              <a:rPr lang="en-ID" sz="2000" b="0" i="0" dirty="0" err="1">
                <a:solidFill>
                  <a:srgbClr val="333333"/>
                </a:solidFill>
                <a:effectLst/>
                <a:latin typeface="Times New Roman" panose="02020603050405020304" pitchFamily="18" charset="0"/>
                <a:cs typeface="Times New Roman" panose="02020603050405020304" pitchFamily="18" charset="0"/>
              </a:rPr>
              <a:t>Sistem</a:t>
            </a:r>
            <a:r>
              <a:rPr lang="en-ID" sz="2000" b="0" i="0" dirty="0">
                <a:solidFill>
                  <a:srgbClr val="333333"/>
                </a:solidFill>
                <a:effectLst/>
                <a:latin typeface="Times New Roman" panose="02020603050405020304" pitchFamily="18" charset="0"/>
                <a:cs typeface="Times New Roman" panose="02020603050405020304" pitchFamily="18" charset="0"/>
              </a:rPr>
              <a:t> AI yang </a:t>
            </a:r>
            <a:r>
              <a:rPr lang="en-ID" sz="2000" b="0" i="0" dirty="0" err="1">
                <a:solidFill>
                  <a:srgbClr val="333333"/>
                </a:solidFill>
                <a:effectLst/>
                <a:latin typeface="Times New Roman" panose="02020603050405020304" pitchFamily="18" charset="0"/>
                <a:cs typeface="Times New Roman" panose="02020603050405020304" pitchFamily="18" charset="0"/>
              </a:rPr>
              <a:t>memiliki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keyakinan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sendiri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keinginan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sendiri</a:t>
            </a:r>
            <a:r>
              <a:rPr lang="en-ID" sz="2000" b="0" i="0" dirty="0">
                <a:solidFill>
                  <a:srgbClr val="333333"/>
                </a:solidFill>
                <a:effectLst/>
                <a:latin typeface="Times New Roman" panose="02020603050405020304" pitchFamily="18" charset="0"/>
                <a:cs typeface="Times New Roman" panose="02020603050405020304" pitchFamily="18" charset="0"/>
              </a:rPr>
              <a:t>, dan </a:t>
            </a:r>
            <a:r>
              <a:rPr lang="en-ID" sz="2000" b="0" i="0" dirty="0" err="1">
                <a:solidFill>
                  <a:srgbClr val="333333"/>
                </a:solidFill>
                <a:effectLst/>
                <a:latin typeface="Times New Roman" panose="02020603050405020304" pitchFamily="18" charset="0"/>
                <a:cs typeface="Times New Roman" panose="02020603050405020304" pitchFamily="18" charset="0"/>
              </a:rPr>
              <a:t>niat</a:t>
            </a:r>
            <a:r>
              <a:rPr lang="en-ID" sz="2000" b="0" i="0" dirty="0">
                <a:solidFill>
                  <a:srgbClr val="333333"/>
                </a:solidFill>
                <a:effectLst/>
                <a:latin typeface="Times New Roman" panose="02020603050405020304" pitchFamily="18" charset="0"/>
                <a:cs typeface="Times New Roman" panose="02020603050405020304" pitchFamily="18" charset="0"/>
              </a:rPr>
              <a:t> yang </a:t>
            </a:r>
            <a:r>
              <a:rPr lang="en-ID" sz="2000" b="0" i="0" dirty="0" err="1">
                <a:solidFill>
                  <a:srgbClr val="333333"/>
                </a:solidFill>
                <a:effectLst/>
                <a:latin typeface="Times New Roman" panose="02020603050405020304" pitchFamily="18" charset="0"/>
                <a:cs typeface="Times New Roman" panose="02020603050405020304" pitchFamily="18" charset="0"/>
              </a:rPr>
              <a:t>mempengaruhi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keputusan</a:t>
            </a:r>
            <a:r>
              <a:rPr lang="en-ID" sz="2000" b="0" i="0" dirty="0">
                <a:solidFill>
                  <a:srgbClr val="333333"/>
                </a:solidFill>
                <a:effectLst/>
                <a:latin typeface="Times New Roman" panose="02020603050405020304" pitchFamily="18" charset="0"/>
                <a:cs typeface="Times New Roman" panose="02020603050405020304" pitchFamily="18" charset="0"/>
              </a:rPr>
              <a:t> yang </a:t>
            </a:r>
            <a:r>
              <a:rPr lang="en-ID" sz="2000" b="0" i="0" dirty="0" err="1">
                <a:solidFill>
                  <a:srgbClr val="333333"/>
                </a:solidFill>
                <a:effectLst/>
                <a:latin typeface="Times New Roman" panose="02020603050405020304" pitchFamily="18" charset="0"/>
                <a:cs typeface="Times New Roman" panose="02020603050405020304" pitchFamily="18" charset="0"/>
              </a:rPr>
              <a:t>dibuatnya</a:t>
            </a:r>
            <a:r>
              <a:rPr lang="en-ID" sz="2000" b="0" i="0" dirty="0">
                <a:solidFill>
                  <a:srgbClr val="333333"/>
                </a:solidFill>
                <a:effectLst/>
                <a:latin typeface="Times New Roman" panose="02020603050405020304" pitchFamily="18" charset="0"/>
                <a:cs typeface="Times New Roman" panose="02020603050405020304" pitchFamily="18" charset="0"/>
              </a:rPr>
              <a:t>. AI </a:t>
            </a:r>
            <a:r>
              <a:rPr lang="en-ID" sz="2000" b="0" i="0" dirty="0" err="1">
                <a:solidFill>
                  <a:srgbClr val="333333"/>
                </a:solidFill>
                <a:effectLst/>
                <a:latin typeface="Times New Roman" panose="02020603050405020304" pitchFamily="18" charset="0"/>
                <a:cs typeface="Times New Roman" panose="02020603050405020304" pitchFamily="18" charset="0"/>
              </a:rPr>
              <a:t>jenis</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ini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belum</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ada</a:t>
            </a:r>
            <a:r>
              <a:rPr lang="en-ID" sz="2000" b="0" i="0" dirty="0">
                <a:solidFill>
                  <a:srgbClr val="333333"/>
                </a:solidFill>
                <a:effectLst/>
                <a:latin typeface="Times New Roman" panose="02020603050405020304" pitchFamily="18" charset="0"/>
                <a:cs typeface="Times New Roman" panose="02020603050405020304" pitchFamily="18" charset="0"/>
              </a:rPr>
              <a:t>.</a:t>
            </a:r>
            <a:br>
              <a:rPr lang="en-ID" sz="2000" b="0" i="0" dirty="0">
                <a:solidFill>
                  <a:srgbClr val="333333"/>
                </a:solidFill>
                <a:effectLst/>
                <a:latin typeface="Times New Roman" panose="02020603050405020304" pitchFamily="18" charset="0"/>
                <a:cs typeface="Times New Roman" panose="02020603050405020304" pitchFamily="18" charset="0"/>
              </a:rPr>
            </a:br>
            <a:br>
              <a:rPr lang="en-ID" sz="2000" b="0" i="0" dirty="0">
                <a:solidFill>
                  <a:srgbClr val="333333"/>
                </a:solidFill>
                <a:effectLst/>
                <a:latin typeface="Times New Roman" panose="02020603050405020304" pitchFamily="18" charset="0"/>
                <a:cs typeface="Times New Roman" panose="02020603050405020304" pitchFamily="18" charset="0"/>
              </a:rPr>
            </a:br>
            <a:endParaRPr lang="en-ID"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0522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0F8F-B1C9-0797-5970-B0D44F2D85F4}"/>
              </a:ext>
            </a:extLst>
          </p:cNvPr>
          <p:cNvSpPr>
            <a:spLocks noGrp="1"/>
          </p:cNvSpPr>
          <p:nvPr>
            <p:ph type="title"/>
          </p:nvPr>
        </p:nvSpPr>
        <p:spPr>
          <a:xfrm>
            <a:off x="677333" y="493486"/>
            <a:ext cx="10992153" cy="5907314"/>
          </a:xfrm>
        </p:spPr>
        <p:txBody>
          <a:bodyPr>
            <a:normAutofit/>
          </a:bodyPr>
          <a:lstStyle/>
          <a:p>
            <a:r>
              <a:rPr lang="en-ID" sz="2000" b="0" i="0" dirty="0">
                <a:solidFill>
                  <a:srgbClr val="333333"/>
                </a:solidFill>
                <a:effectLst/>
                <a:latin typeface="Times New Roman" panose="02020603050405020304" pitchFamily="18" charset="0"/>
                <a:cs typeface="Times New Roman" panose="02020603050405020304" pitchFamily="18" charset="0"/>
              </a:rPr>
              <a:t>- Self-Awareness (</a:t>
            </a:r>
            <a:r>
              <a:rPr lang="en-ID" sz="2000" b="0" i="0" dirty="0" err="1">
                <a:solidFill>
                  <a:srgbClr val="333333"/>
                </a:solidFill>
                <a:effectLst/>
                <a:latin typeface="Times New Roman" panose="02020603050405020304" pitchFamily="18" charset="0"/>
                <a:cs typeface="Times New Roman" panose="02020603050405020304" pitchFamily="18" charset="0"/>
              </a:rPr>
              <a:t>Kesadaran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Diri</a:t>
            </a:r>
            <a:r>
              <a:rPr lang="en-ID" sz="2000" b="0" i="0" dirty="0">
                <a:solidFill>
                  <a:srgbClr val="333333"/>
                </a:solidFill>
                <a:effectLst/>
                <a:latin typeface="Times New Roman" panose="02020603050405020304" pitchFamily="18" charset="0"/>
                <a:cs typeface="Times New Roman" panose="02020603050405020304" pitchFamily="18" charset="0"/>
              </a:rPr>
              <a:t>):</a:t>
            </a:r>
            <a:br>
              <a:rPr lang="en-ID" sz="2000" b="0" i="0" dirty="0">
                <a:solidFill>
                  <a:srgbClr val="333333"/>
                </a:solidFill>
                <a:effectLst/>
                <a:latin typeface="Times New Roman" panose="02020603050405020304" pitchFamily="18" charset="0"/>
                <a:cs typeface="Times New Roman" panose="02020603050405020304" pitchFamily="18" charset="0"/>
              </a:rPr>
            </a:br>
            <a:r>
              <a:rPr lang="en-ID" sz="2000" b="0" i="0" dirty="0" err="1">
                <a:solidFill>
                  <a:srgbClr val="333333"/>
                </a:solidFill>
                <a:effectLst/>
                <a:latin typeface="Times New Roman" panose="02020603050405020304" pitchFamily="18" charset="0"/>
                <a:cs typeface="Times New Roman" panose="02020603050405020304" pitchFamily="18" charset="0"/>
              </a:rPr>
              <a:t>Mesin</a:t>
            </a:r>
            <a:r>
              <a:rPr lang="en-ID" sz="2000" b="0" i="0" dirty="0">
                <a:solidFill>
                  <a:srgbClr val="333333"/>
                </a:solidFill>
                <a:effectLst/>
                <a:latin typeface="Times New Roman" panose="02020603050405020304" pitchFamily="18" charset="0"/>
                <a:cs typeface="Times New Roman" panose="02020603050405020304" pitchFamily="18" charset="0"/>
              </a:rPr>
              <a:t> yang </a:t>
            </a:r>
            <a:r>
              <a:rPr lang="en-ID" sz="2000" b="0" i="0" dirty="0" err="1">
                <a:solidFill>
                  <a:srgbClr val="333333"/>
                </a:solidFill>
                <a:effectLst/>
                <a:latin typeface="Times New Roman" panose="02020603050405020304" pitchFamily="18" charset="0"/>
                <a:cs typeface="Times New Roman" panose="02020603050405020304" pitchFamily="18" charset="0"/>
              </a:rPr>
              <a:t>memiliki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kesadaran</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diri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untuk</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mengerti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keadaannya</a:t>
            </a:r>
            <a:r>
              <a:rPr lang="en-ID" sz="2000" b="0" i="0" dirty="0">
                <a:solidFill>
                  <a:srgbClr val="333333"/>
                </a:solidFill>
                <a:effectLst/>
                <a:latin typeface="Times New Roman" panose="02020603050405020304" pitchFamily="18" charset="0"/>
                <a:cs typeface="Times New Roman" panose="02020603050405020304" pitchFamily="18" charset="0"/>
              </a:rPr>
              <a:t> dan </a:t>
            </a:r>
            <a:r>
              <a:rPr lang="en-ID" sz="2000" b="0" i="0" dirty="0" err="1">
                <a:solidFill>
                  <a:srgbClr val="333333"/>
                </a:solidFill>
                <a:effectLst/>
                <a:latin typeface="Times New Roman" panose="02020603050405020304" pitchFamily="18" charset="0"/>
                <a:cs typeface="Times New Roman" panose="02020603050405020304" pitchFamily="18" charset="0"/>
              </a:rPr>
              <a:t>dapat</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mengolah</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informasi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untuk</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mengidentifikasi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apa</a:t>
            </a:r>
            <a:r>
              <a:rPr lang="en-ID" sz="2000" b="0" i="0" dirty="0">
                <a:solidFill>
                  <a:srgbClr val="333333"/>
                </a:solidFill>
                <a:effectLst/>
                <a:latin typeface="Times New Roman" panose="02020603050405020304" pitchFamily="18" charset="0"/>
                <a:cs typeface="Times New Roman" panose="02020603050405020304" pitchFamily="18" charset="0"/>
              </a:rPr>
              <a:t> yang </a:t>
            </a:r>
            <a:r>
              <a:rPr lang="en-ID" sz="2000" b="0" i="0" dirty="0" err="1">
                <a:solidFill>
                  <a:srgbClr val="333333"/>
                </a:solidFill>
                <a:effectLst/>
                <a:latin typeface="Times New Roman" panose="02020603050405020304" pitchFamily="18" charset="0"/>
                <a:cs typeface="Times New Roman" panose="02020603050405020304" pitchFamily="18" charset="0"/>
              </a:rPr>
              <a:t>dirasakan</a:t>
            </a:r>
            <a:r>
              <a:rPr lang="en-ID" sz="2000" b="0" i="0" dirty="0">
                <a:solidFill>
                  <a:srgbClr val="333333"/>
                </a:solidFill>
                <a:effectLst/>
                <a:latin typeface="Times New Roman" panose="02020603050405020304" pitchFamily="18" charset="0"/>
                <a:cs typeface="Times New Roman" panose="02020603050405020304" pitchFamily="18" charset="0"/>
              </a:rPr>
              <a:t> oleh orang lain. AI </a:t>
            </a:r>
            <a:r>
              <a:rPr lang="en-ID" sz="2000" b="0" i="0" dirty="0" err="1">
                <a:solidFill>
                  <a:srgbClr val="333333"/>
                </a:solidFill>
                <a:effectLst/>
                <a:latin typeface="Times New Roman" panose="02020603050405020304" pitchFamily="18" charset="0"/>
                <a:cs typeface="Times New Roman" panose="02020603050405020304" pitchFamily="18" charset="0"/>
              </a:rPr>
              <a:t>jenis</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ini</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belumlah</a:t>
            </a:r>
            <a:r>
              <a:rPr lang="en-ID" sz="2000" b="0" i="0" dirty="0">
                <a:solidFill>
                  <a:srgbClr val="333333"/>
                </a:solidFill>
                <a:effectLst/>
                <a:latin typeface="Times New Roman" panose="02020603050405020304" pitchFamily="18" charset="0"/>
                <a:cs typeface="Times New Roman" panose="02020603050405020304" pitchFamily="18" charset="0"/>
              </a:rPr>
              <a:t> </a:t>
            </a:r>
            <a:r>
              <a:rPr lang="en-ID" sz="2000" b="0" i="0" dirty="0" err="1">
                <a:solidFill>
                  <a:srgbClr val="333333"/>
                </a:solidFill>
                <a:effectLst/>
                <a:latin typeface="Times New Roman" panose="02020603050405020304" pitchFamily="18" charset="0"/>
                <a:cs typeface="Times New Roman" panose="02020603050405020304" pitchFamily="18" charset="0"/>
              </a:rPr>
              <a:t>ada</a:t>
            </a:r>
            <a:r>
              <a:rPr lang="en-ID" sz="2000" b="0" i="0" dirty="0">
                <a:solidFill>
                  <a:srgbClr val="333333"/>
                </a:solidFill>
                <a:effectLst/>
                <a:latin typeface="Times New Roman" panose="02020603050405020304" pitchFamily="18" charset="0"/>
                <a:cs typeface="Times New Roman" panose="02020603050405020304" pitchFamily="18" charset="0"/>
              </a:rPr>
              <a:t>.</a:t>
            </a:r>
            <a:br>
              <a:rPr lang="en-ID" sz="2000" b="0" i="0" dirty="0">
                <a:solidFill>
                  <a:srgbClr val="333333"/>
                </a:solidFill>
                <a:effectLst/>
                <a:latin typeface="Times New Roman" panose="02020603050405020304" pitchFamily="18" charset="0"/>
                <a:cs typeface="Times New Roman" panose="02020603050405020304" pitchFamily="18" charset="0"/>
              </a:rPr>
            </a:br>
            <a:br>
              <a:rPr lang="en-ID" sz="2000" b="0" i="0" dirty="0">
                <a:solidFill>
                  <a:srgbClr val="333333"/>
                </a:solidFill>
                <a:effectLst/>
                <a:latin typeface="Times New Roman" panose="02020603050405020304" pitchFamily="18" charset="0"/>
                <a:cs typeface="Times New Roman" panose="02020603050405020304" pitchFamily="18" charset="0"/>
              </a:rPr>
            </a:br>
            <a:r>
              <a:rPr lang="en-ID" sz="2000" b="0" i="0" dirty="0" err="1">
                <a:solidFill>
                  <a:srgbClr val="555555"/>
                </a:solidFill>
                <a:effectLst/>
                <a:latin typeface="Times New Roman" panose="02020603050405020304" pitchFamily="18" charset="0"/>
                <a:cs typeface="Times New Roman" panose="02020603050405020304" pitchFamily="18" charset="0"/>
              </a:rPr>
              <a:t>Kecerdasan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buatan</a:t>
            </a:r>
            <a:r>
              <a:rPr lang="en-ID" sz="2000" b="0" i="0" dirty="0">
                <a:solidFill>
                  <a:srgbClr val="555555"/>
                </a:solidFill>
                <a:effectLst/>
                <a:latin typeface="Times New Roman" panose="02020603050405020304" pitchFamily="18" charset="0"/>
                <a:cs typeface="Times New Roman" panose="02020603050405020304" pitchFamily="18" charset="0"/>
              </a:rPr>
              <a:t> pada </a:t>
            </a:r>
            <a:r>
              <a:rPr lang="en-ID" sz="2000" b="0" i="0" dirty="0" err="1">
                <a:solidFill>
                  <a:srgbClr val="555555"/>
                </a:solidFill>
                <a:effectLst/>
                <a:latin typeface="Times New Roman" panose="02020603050405020304" pitchFamily="18" charset="0"/>
                <a:cs typeface="Times New Roman" panose="02020603050405020304" pitchFamily="18" charset="0"/>
              </a:rPr>
              <a:t>pengaplikasiannya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secara</a:t>
            </a:r>
            <a:r>
              <a:rPr lang="en-ID" sz="2000" b="0" i="0" dirty="0">
                <a:solidFill>
                  <a:srgbClr val="555555"/>
                </a:solidFill>
                <a:effectLst/>
                <a:latin typeface="Times New Roman" panose="02020603050405020304" pitchFamily="18" charset="0"/>
                <a:cs typeface="Times New Roman" panose="02020603050405020304" pitchFamily="18" charset="0"/>
              </a:rPr>
              <a:t> garis </a:t>
            </a:r>
            <a:r>
              <a:rPr lang="en-ID" sz="2000" b="0" i="0" dirty="0" err="1">
                <a:solidFill>
                  <a:srgbClr val="555555"/>
                </a:solidFill>
                <a:effectLst/>
                <a:latin typeface="Times New Roman" panose="02020603050405020304" pitchFamily="18" charset="0"/>
                <a:cs typeface="Times New Roman" panose="02020603050405020304" pitchFamily="18" charset="0"/>
              </a:rPr>
              <a:t>besar</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terbagi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tujuh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cabang</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yaitu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1" dirty="0">
                <a:solidFill>
                  <a:srgbClr val="555555"/>
                </a:solidFill>
                <a:effectLst/>
                <a:latin typeface="Times New Roman" panose="02020603050405020304" pitchFamily="18" charset="0"/>
                <a:cs typeface="Times New Roman" panose="02020603050405020304" pitchFamily="18" charset="0"/>
              </a:rPr>
              <a:t>machine learning</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1" dirty="0">
                <a:solidFill>
                  <a:srgbClr val="555555"/>
                </a:solidFill>
                <a:effectLst/>
                <a:latin typeface="Times New Roman" panose="02020603050405020304" pitchFamily="18" charset="0"/>
                <a:cs typeface="Times New Roman" panose="02020603050405020304" pitchFamily="18" charset="0"/>
              </a:rPr>
              <a:t>natural language processing</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1" dirty="0">
                <a:solidFill>
                  <a:srgbClr val="555555"/>
                </a:solidFill>
                <a:effectLst/>
                <a:latin typeface="Times New Roman" panose="02020603050405020304" pitchFamily="18" charset="0"/>
                <a:cs typeface="Times New Roman" panose="02020603050405020304" pitchFamily="18" charset="0"/>
              </a:rPr>
              <a:t>expert system</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1" dirty="0">
                <a:solidFill>
                  <a:srgbClr val="555555"/>
                </a:solidFill>
                <a:effectLst/>
                <a:latin typeface="Times New Roman" panose="02020603050405020304" pitchFamily="18" charset="0"/>
                <a:cs typeface="Times New Roman" panose="02020603050405020304" pitchFamily="18" charset="0"/>
              </a:rPr>
              <a:t>vision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1" dirty="0">
                <a:solidFill>
                  <a:srgbClr val="555555"/>
                </a:solidFill>
                <a:effectLst/>
                <a:latin typeface="Times New Roman" panose="02020603050405020304" pitchFamily="18" charset="0"/>
                <a:cs typeface="Times New Roman" panose="02020603050405020304" pitchFamily="18" charset="0"/>
              </a:rPr>
              <a:t>speech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1" dirty="0">
                <a:solidFill>
                  <a:srgbClr val="555555"/>
                </a:solidFill>
                <a:effectLst/>
                <a:latin typeface="Times New Roman" panose="02020603050405020304" pitchFamily="18" charset="0"/>
                <a:cs typeface="Times New Roman" panose="02020603050405020304" pitchFamily="18" charset="0"/>
              </a:rPr>
              <a:t>planning</a:t>
            </a:r>
            <a:r>
              <a:rPr lang="en-ID" sz="2000" b="0" i="0" dirty="0">
                <a:solidFill>
                  <a:srgbClr val="555555"/>
                </a:solidFill>
                <a:effectLst/>
                <a:latin typeface="Times New Roman" panose="02020603050405020304" pitchFamily="18" charset="0"/>
                <a:cs typeface="Times New Roman" panose="02020603050405020304" pitchFamily="18" charset="0"/>
              </a:rPr>
              <a:t> dan </a:t>
            </a:r>
            <a:r>
              <a:rPr lang="en-ID" sz="2000" b="0" i="1" dirty="0">
                <a:solidFill>
                  <a:srgbClr val="555555"/>
                </a:solidFill>
                <a:effectLst/>
                <a:latin typeface="Times New Roman" panose="02020603050405020304" pitchFamily="18" charset="0"/>
                <a:cs typeface="Times New Roman" panose="02020603050405020304" pitchFamily="18" charset="0"/>
              </a:rPr>
              <a:t>robotics</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Percabangan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dari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kecerdasan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buatan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tersebut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dimaksudkan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untuk</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mempersempit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ruang</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lingkup</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saat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pengembangan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atau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belajar</a:t>
            </a:r>
            <a:r>
              <a:rPr lang="en-ID" sz="2000" b="0" i="0" dirty="0">
                <a:solidFill>
                  <a:srgbClr val="555555"/>
                </a:solidFill>
                <a:effectLst/>
                <a:latin typeface="Times New Roman" panose="02020603050405020304" pitchFamily="18" charset="0"/>
                <a:cs typeface="Times New Roman" panose="02020603050405020304" pitchFamily="18" charset="0"/>
              </a:rPr>
              <a:t> AI, </a:t>
            </a:r>
            <a:r>
              <a:rPr lang="en-ID" sz="2000" b="0" i="0" dirty="0" err="1">
                <a:solidFill>
                  <a:srgbClr val="555555"/>
                </a:solidFill>
                <a:effectLst/>
                <a:latin typeface="Times New Roman" panose="02020603050405020304" pitchFamily="18" charset="0"/>
                <a:cs typeface="Times New Roman" panose="02020603050405020304" pitchFamily="18" charset="0"/>
              </a:rPr>
              <a:t>karena</a:t>
            </a:r>
            <a:r>
              <a:rPr lang="en-ID" sz="2000" b="0" i="0" dirty="0">
                <a:solidFill>
                  <a:srgbClr val="555555"/>
                </a:solidFill>
                <a:effectLst/>
                <a:latin typeface="Times New Roman" panose="02020603050405020304" pitchFamily="18" charset="0"/>
                <a:cs typeface="Times New Roman" panose="02020603050405020304" pitchFamily="18" charset="0"/>
              </a:rPr>
              <a:t> pada </a:t>
            </a:r>
            <a:r>
              <a:rPr lang="en-ID" sz="2000" b="0" i="0" dirty="0" err="1">
                <a:solidFill>
                  <a:srgbClr val="555555"/>
                </a:solidFill>
                <a:effectLst/>
                <a:latin typeface="Times New Roman" panose="02020603050405020304" pitchFamily="18" charset="0"/>
                <a:cs typeface="Times New Roman" panose="02020603050405020304" pitchFamily="18" charset="0"/>
              </a:rPr>
              <a:t>dasarnya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kecerdasan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buatan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memiliki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ruang</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lingkup</a:t>
            </a:r>
            <a:r>
              <a:rPr lang="en-ID" sz="2000" b="0" i="0" dirty="0">
                <a:solidFill>
                  <a:srgbClr val="555555"/>
                </a:solidFill>
                <a:effectLst/>
                <a:latin typeface="Times New Roman" panose="02020603050405020304" pitchFamily="18" charset="0"/>
                <a:cs typeface="Times New Roman" panose="02020603050405020304" pitchFamily="18" charset="0"/>
              </a:rPr>
              <a:t> yang sangat </a:t>
            </a:r>
            <a:r>
              <a:rPr lang="en-ID" sz="2000" b="0" i="0" dirty="0" err="1">
                <a:solidFill>
                  <a:srgbClr val="555555"/>
                </a:solidFill>
                <a:effectLst/>
                <a:latin typeface="Times New Roman" panose="02020603050405020304" pitchFamily="18" charset="0"/>
                <a:cs typeface="Times New Roman" panose="02020603050405020304" pitchFamily="18" charset="0"/>
              </a:rPr>
              <a:t>luas</a:t>
            </a:r>
            <a:r>
              <a:rPr lang="en-ID" sz="2000" b="0" i="0" dirty="0">
                <a:solidFill>
                  <a:srgbClr val="555555"/>
                </a:solidFill>
                <a:effectLst/>
                <a:latin typeface="Times New Roman" panose="02020603050405020304" pitchFamily="18" charset="0"/>
                <a:cs typeface="Times New Roman" panose="02020603050405020304" pitchFamily="18" charset="0"/>
              </a:rPr>
              <a:t>.</a:t>
            </a:r>
            <a:br>
              <a:rPr lang="en-ID" sz="2000" b="0" i="0" dirty="0">
                <a:solidFill>
                  <a:srgbClr val="555555"/>
                </a:solidFill>
                <a:effectLst/>
                <a:latin typeface="Times New Roman" panose="02020603050405020304" pitchFamily="18" charset="0"/>
                <a:cs typeface="Times New Roman" panose="02020603050405020304" pitchFamily="18" charset="0"/>
              </a:rPr>
            </a:br>
            <a:br>
              <a:rPr lang="en-ID" sz="2000" b="0" i="0" dirty="0">
                <a:solidFill>
                  <a:srgbClr val="333333"/>
                </a:solidFill>
                <a:effectLst/>
                <a:latin typeface="Times New Roman" panose="02020603050405020304" pitchFamily="18" charset="0"/>
                <a:cs typeface="Times New Roman" panose="02020603050405020304" pitchFamily="18" charset="0"/>
              </a:rPr>
            </a:br>
            <a:endParaRPr lang="en-ID"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5196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0F8F-B1C9-0797-5970-B0D44F2D85F4}"/>
              </a:ext>
            </a:extLst>
          </p:cNvPr>
          <p:cNvSpPr>
            <a:spLocks noGrp="1"/>
          </p:cNvSpPr>
          <p:nvPr>
            <p:ph type="title"/>
          </p:nvPr>
        </p:nvSpPr>
        <p:spPr>
          <a:xfrm>
            <a:off x="677333" y="493486"/>
            <a:ext cx="10992153" cy="5907314"/>
          </a:xfrm>
        </p:spPr>
        <p:txBody>
          <a:bodyPr/>
          <a:lstStyle/>
          <a:p>
            <a:endParaRPr lang="en-ID" dirty="0"/>
          </a:p>
        </p:txBody>
      </p:sp>
      <p:pic>
        <p:nvPicPr>
          <p:cNvPr id="3" name="Picture 2">
            <a:extLst>
              <a:ext uri="{FF2B5EF4-FFF2-40B4-BE49-F238E27FC236}">
                <a16:creationId xmlns:a16="http://schemas.microsoft.com/office/drawing/2014/main" id="{05E28624-8736-404E-3FA0-FF42037E619E}"/>
              </a:ext>
            </a:extLst>
          </p:cNvPr>
          <p:cNvPicPr>
            <a:picLocks noChangeAspect="1"/>
          </p:cNvPicPr>
          <p:nvPr/>
        </p:nvPicPr>
        <p:blipFill>
          <a:blip r:embed="rId2"/>
          <a:stretch>
            <a:fillRect/>
          </a:stretch>
        </p:blipFill>
        <p:spPr>
          <a:xfrm>
            <a:off x="677333" y="457200"/>
            <a:ext cx="10992153" cy="5907313"/>
          </a:xfrm>
          <a:prstGeom prst="rect">
            <a:avLst/>
          </a:prstGeom>
        </p:spPr>
      </p:pic>
    </p:spTree>
    <p:extLst>
      <p:ext uri="{BB962C8B-B14F-4D97-AF65-F5344CB8AC3E}">
        <p14:creationId xmlns:p14="http://schemas.microsoft.com/office/powerpoint/2010/main" val="1273214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0F8F-B1C9-0797-5970-B0D44F2D85F4}"/>
              </a:ext>
            </a:extLst>
          </p:cNvPr>
          <p:cNvSpPr>
            <a:spLocks noGrp="1"/>
          </p:cNvSpPr>
          <p:nvPr>
            <p:ph type="title"/>
          </p:nvPr>
        </p:nvSpPr>
        <p:spPr>
          <a:xfrm>
            <a:off x="677333" y="449943"/>
            <a:ext cx="10992153" cy="5907314"/>
          </a:xfrm>
        </p:spPr>
        <p:txBody>
          <a:bodyPr>
            <a:noAutofit/>
          </a:bodyPr>
          <a:lstStyle/>
          <a:p>
            <a:pPr algn="l"/>
            <a:r>
              <a:rPr lang="en-ID" sz="2000" b="1" dirty="0">
                <a:solidFill>
                  <a:srgbClr val="555555"/>
                </a:solidFill>
                <a:latin typeface="Times New Roman" panose="02020603050405020304" pitchFamily="18" charset="0"/>
                <a:cs typeface="Times New Roman" panose="02020603050405020304" pitchFamily="18" charset="0"/>
              </a:rPr>
              <a:t>Machine Learning</a:t>
            </a:r>
            <a:br>
              <a:rPr lang="en-ID" sz="2000" dirty="0">
                <a:solidFill>
                  <a:srgbClr val="555555"/>
                </a:solidFill>
                <a:latin typeface="Times New Roman" panose="02020603050405020304" pitchFamily="18" charset="0"/>
                <a:cs typeface="Times New Roman" panose="02020603050405020304" pitchFamily="18" charset="0"/>
              </a:rPr>
            </a:br>
            <a:r>
              <a:rPr lang="en-ID" sz="2000" b="0" i="0" dirty="0" err="1">
                <a:solidFill>
                  <a:srgbClr val="555555"/>
                </a:solidFill>
                <a:effectLst/>
                <a:latin typeface="Times New Roman" panose="02020603050405020304" pitchFamily="18" charset="0"/>
                <a:cs typeface="Times New Roman" panose="02020603050405020304" pitchFamily="18" charset="0"/>
              </a:rPr>
              <a:t>Teknologi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1" dirty="0">
                <a:solidFill>
                  <a:srgbClr val="555555"/>
                </a:solidFill>
                <a:effectLst/>
                <a:latin typeface="Times New Roman" panose="02020603050405020304" pitchFamily="18" charset="0"/>
                <a:cs typeface="Times New Roman" panose="02020603050405020304" pitchFamily="18" charset="0"/>
              </a:rPr>
              <a:t>machine learning</a:t>
            </a:r>
            <a:r>
              <a:rPr lang="en-ID" sz="2000" b="0" i="0" dirty="0">
                <a:solidFill>
                  <a:srgbClr val="555555"/>
                </a:solidFill>
                <a:effectLst/>
                <a:latin typeface="Times New Roman" panose="02020603050405020304" pitchFamily="18" charset="0"/>
                <a:cs typeface="Times New Roman" panose="02020603050405020304" pitchFamily="18" charset="0"/>
              </a:rPr>
              <a:t> (ML) </a:t>
            </a:r>
            <a:r>
              <a:rPr lang="en-ID" sz="2000" b="0" i="0" dirty="0" err="1">
                <a:solidFill>
                  <a:srgbClr val="555555"/>
                </a:solidFill>
                <a:effectLst/>
                <a:latin typeface="Times New Roman" panose="02020603050405020304" pitchFamily="18" charset="0"/>
                <a:cs typeface="Times New Roman" panose="02020603050405020304" pitchFamily="18" charset="0"/>
              </a:rPr>
              <a:t>adalah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mesin</a:t>
            </a:r>
            <a:r>
              <a:rPr lang="en-ID" sz="2000" b="0" i="0" dirty="0">
                <a:solidFill>
                  <a:srgbClr val="555555"/>
                </a:solidFill>
                <a:effectLst/>
                <a:latin typeface="Times New Roman" panose="02020603050405020304" pitchFamily="18" charset="0"/>
                <a:cs typeface="Times New Roman" panose="02020603050405020304" pitchFamily="18" charset="0"/>
              </a:rPr>
              <a:t> yang </a:t>
            </a:r>
            <a:r>
              <a:rPr lang="en-ID" sz="2000" b="0" i="0" dirty="0" err="1">
                <a:solidFill>
                  <a:srgbClr val="555555"/>
                </a:solidFill>
                <a:effectLst/>
                <a:latin typeface="Times New Roman" panose="02020603050405020304" pitchFamily="18" charset="0"/>
                <a:cs typeface="Times New Roman" panose="02020603050405020304" pitchFamily="18" charset="0"/>
              </a:rPr>
              <a:t>dikembangkan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untuk</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bisa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belajar</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dengan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sendirinya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tanpa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arahan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dari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penggunanya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Pembelajaran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mesin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dikembangkan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berdasarkan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disiplin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ilmu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lainnya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seperti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statistika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matematika</a:t>
            </a:r>
            <a:r>
              <a:rPr lang="en-ID" sz="2000" b="0" i="0" dirty="0">
                <a:solidFill>
                  <a:srgbClr val="555555"/>
                </a:solidFill>
                <a:effectLst/>
                <a:latin typeface="Times New Roman" panose="02020603050405020304" pitchFamily="18" charset="0"/>
                <a:cs typeface="Times New Roman" panose="02020603050405020304" pitchFamily="18" charset="0"/>
              </a:rPr>
              <a:t> dan </a:t>
            </a:r>
            <a:r>
              <a:rPr lang="en-ID" sz="2000" b="0" i="1" dirty="0">
                <a:solidFill>
                  <a:srgbClr val="555555"/>
                </a:solidFill>
                <a:effectLst/>
                <a:latin typeface="Times New Roman" panose="02020603050405020304" pitchFamily="18" charset="0"/>
                <a:cs typeface="Times New Roman" panose="02020603050405020304" pitchFamily="18" charset="0"/>
              </a:rPr>
              <a:t>data mining</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sehingga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mesin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dapat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belajar</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dengan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menganalisa</a:t>
            </a:r>
            <a:r>
              <a:rPr lang="en-ID" sz="2000" b="0" i="0" dirty="0">
                <a:solidFill>
                  <a:srgbClr val="555555"/>
                </a:solidFill>
                <a:effectLst/>
                <a:latin typeface="Times New Roman" panose="02020603050405020304" pitchFamily="18" charset="0"/>
                <a:cs typeface="Times New Roman" panose="02020603050405020304" pitchFamily="18" charset="0"/>
              </a:rPr>
              <a:t> data </a:t>
            </a:r>
            <a:r>
              <a:rPr lang="en-ID" sz="2000" b="0" i="0" dirty="0" err="1">
                <a:solidFill>
                  <a:srgbClr val="555555"/>
                </a:solidFill>
                <a:effectLst/>
                <a:latin typeface="Times New Roman" panose="02020603050405020304" pitchFamily="18" charset="0"/>
                <a:cs typeface="Times New Roman" panose="02020603050405020304" pitchFamily="18" charset="0"/>
              </a:rPr>
              <a:t>tanpa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perlu</a:t>
            </a:r>
            <a:r>
              <a:rPr lang="en-ID" sz="2000" b="0" i="0" dirty="0">
                <a:solidFill>
                  <a:srgbClr val="555555"/>
                </a:solidFill>
                <a:effectLst/>
                <a:latin typeface="Times New Roman" panose="02020603050405020304" pitchFamily="18" charset="0"/>
                <a:cs typeface="Times New Roman" panose="02020603050405020304" pitchFamily="18" charset="0"/>
              </a:rPr>
              <a:t> di program </a:t>
            </a:r>
            <a:r>
              <a:rPr lang="en-ID" sz="2000" b="0" i="0" dirty="0" err="1">
                <a:solidFill>
                  <a:srgbClr val="555555"/>
                </a:solidFill>
                <a:effectLst/>
                <a:latin typeface="Times New Roman" panose="02020603050405020304" pitchFamily="18" charset="0"/>
                <a:cs typeface="Times New Roman" panose="02020603050405020304" pitchFamily="18" charset="0"/>
              </a:rPr>
              <a:t>ulang</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atau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diperintah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Dalam</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hal</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ini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1" dirty="0">
                <a:solidFill>
                  <a:srgbClr val="555555"/>
                </a:solidFill>
                <a:effectLst/>
                <a:latin typeface="Times New Roman" panose="02020603050405020304" pitchFamily="18" charset="0"/>
                <a:cs typeface="Times New Roman" panose="02020603050405020304" pitchFamily="18" charset="0"/>
              </a:rPr>
              <a:t>machine learning</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memiliki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kemampuan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untuk</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memperoleh</a:t>
            </a:r>
            <a:r>
              <a:rPr lang="en-ID" sz="2000" b="0" i="0" dirty="0">
                <a:solidFill>
                  <a:srgbClr val="555555"/>
                </a:solidFill>
                <a:effectLst/>
                <a:latin typeface="Times New Roman" panose="02020603050405020304" pitchFamily="18" charset="0"/>
                <a:cs typeface="Times New Roman" panose="02020603050405020304" pitchFamily="18" charset="0"/>
              </a:rPr>
              <a:t> data yang </a:t>
            </a:r>
            <a:r>
              <a:rPr lang="en-ID" sz="2000" b="0" i="0" dirty="0" err="1">
                <a:solidFill>
                  <a:srgbClr val="555555"/>
                </a:solidFill>
                <a:effectLst/>
                <a:latin typeface="Times New Roman" panose="02020603050405020304" pitchFamily="18" charset="0"/>
                <a:cs typeface="Times New Roman" panose="02020603050405020304" pitchFamily="18" charset="0"/>
              </a:rPr>
              <a:t>ada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dengan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perintah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ia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sendiri</a:t>
            </a:r>
            <a:r>
              <a:rPr lang="en-ID" sz="2000" b="0" i="0" dirty="0">
                <a:solidFill>
                  <a:srgbClr val="555555"/>
                </a:solidFill>
                <a:effectLst/>
                <a:latin typeface="Times New Roman" panose="02020603050405020304" pitchFamily="18" charset="0"/>
                <a:cs typeface="Times New Roman" panose="02020603050405020304" pitchFamily="18" charset="0"/>
              </a:rPr>
              <a:t>. ML juga </a:t>
            </a:r>
            <a:r>
              <a:rPr lang="en-ID" sz="2000" b="0" i="0" dirty="0" err="1">
                <a:solidFill>
                  <a:srgbClr val="555555"/>
                </a:solidFill>
                <a:effectLst/>
                <a:latin typeface="Times New Roman" panose="02020603050405020304" pitchFamily="18" charset="0"/>
                <a:cs typeface="Times New Roman" panose="02020603050405020304" pitchFamily="18" charset="0"/>
              </a:rPr>
              <a:t>dapat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mempelajari</a:t>
            </a:r>
            <a:r>
              <a:rPr lang="en-ID" sz="2000" b="0" i="0" dirty="0">
                <a:solidFill>
                  <a:srgbClr val="555555"/>
                </a:solidFill>
                <a:effectLst/>
                <a:latin typeface="Times New Roman" panose="02020603050405020304" pitchFamily="18" charset="0"/>
                <a:cs typeface="Times New Roman" panose="02020603050405020304" pitchFamily="18" charset="0"/>
              </a:rPr>
              <a:t> data yang </a:t>
            </a:r>
            <a:r>
              <a:rPr lang="en-ID" sz="2000" b="0" i="0" dirty="0" err="1">
                <a:solidFill>
                  <a:srgbClr val="555555"/>
                </a:solidFill>
                <a:effectLst/>
                <a:latin typeface="Times New Roman" panose="02020603050405020304" pitchFamily="18" charset="0"/>
                <a:cs typeface="Times New Roman" panose="02020603050405020304" pitchFamily="18" charset="0"/>
              </a:rPr>
              <a:t>ada</a:t>
            </a:r>
            <a:r>
              <a:rPr lang="en-ID" sz="2000" b="0" i="0" dirty="0">
                <a:solidFill>
                  <a:srgbClr val="555555"/>
                </a:solidFill>
                <a:effectLst/>
                <a:latin typeface="Times New Roman" panose="02020603050405020304" pitchFamily="18" charset="0"/>
                <a:cs typeface="Times New Roman" panose="02020603050405020304" pitchFamily="18" charset="0"/>
              </a:rPr>
              <a:t> dan data yang </a:t>
            </a:r>
            <a:r>
              <a:rPr lang="en-ID" sz="2000" b="0" i="0" dirty="0" err="1">
                <a:solidFill>
                  <a:srgbClr val="555555"/>
                </a:solidFill>
                <a:effectLst/>
                <a:latin typeface="Times New Roman" panose="02020603050405020304" pitchFamily="18" charset="0"/>
                <a:cs typeface="Times New Roman" panose="02020603050405020304" pitchFamily="18" charset="0"/>
              </a:rPr>
              <a:t>ia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peroleh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sehingga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bisa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melakukan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tugas</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tertentu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Tugas</a:t>
            </a:r>
            <a:r>
              <a:rPr lang="en-ID" sz="2000" b="0" i="0" dirty="0">
                <a:solidFill>
                  <a:srgbClr val="555555"/>
                </a:solidFill>
                <a:effectLst/>
                <a:latin typeface="Times New Roman" panose="02020603050405020304" pitchFamily="18" charset="0"/>
                <a:cs typeface="Times New Roman" panose="02020603050405020304" pitchFamily="18" charset="0"/>
              </a:rPr>
              <a:t> yang </a:t>
            </a:r>
            <a:r>
              <a:rPr lang="en-ID" sz="2000" b="0" i="0" dirty="0" err="1">
                <a:solidFill>
                  <a:srgbClr val="555555"/>
                </a:solidFill>
                <a:effectLst/>
                <a:latin typeface="Times New Roman" panose="02020603050405020304" pitchFamily="18" charset="0"/>
                <a:cs typeface="Times New Roman" panose="02020603050405020304" pitchFamily="18" charset="0"/>
              </a:rPr>
              <a:t>dapat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dilakukan</a:t>
            </a:r>
            <a:r>
              <a:rPr lang="en-ID" sz="2000" b="0" i="0" dirty="0">
                <a:solidFill>
                  <a:srgbClr val="555555"/>
                </a:solidFill>
                <a:effectLst/>
                <a:latin typeface="Times New Roman" panose="02020603050405020304" pitchFamily="18" charset="0"/>
                <a:cs typeface="Times New Roman" panose="02020603050405020304" pitchFamily="18" charset="0"/>
              </a:rPr>
              <a:t> oleh ML pun sangat </a:t>
            </a:r>
            <a:r>
              <a:rPr lang="en-ID" sz="2000" b="0" i="0" dirty="0" err="1">
                <a:solidFill>
                  <a:srgbClr val="555555"/>
                </a:solidFill>
                <a:effectLst/>
                <a:latin typeface="Times New Roman" panose="02020603050405020304" pitchFamily="18" charset="0"/>
                <a:cs typeface="Times New Roman" panose="02020603050405020304" pitchFamily="18" charset="0"/>
              </a:rPr>
              <a:t>beragam</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tergantung</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dari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apa</a:t>
            </a:r>
            <a:r>
              <a:rPr lang="en-ID" sz="2000" b="0" i="0" dirty="0">
                <a:solidFill>
                  <a:srgbClr val="555555"/>
                </a:solidFill>
                <a:effectLst/>
                <a:latin typeface="Times New Roman" panose="02020603050405020304" pitchFamily="18" charset="0"/>
                <a:cs typeface="Times New Roman" panose="02020603050405020304" pitchFamily="18" charset="0"/>
              </a:rPr>
              <a:t> yang </a:t>
            </a:r>
            <a:r>
              <a:rPr lang="en-ID" sz="2000" b="0" i="0" dirty="0" err="1">
                <a:solidFill>
                  <a:srgbClr val="555555"/>
                </a:solidFill>
                <a:effectLst/>
                <a:latin typeface="Times New Roman" panose="02020603050405020304" pitchFamily="18" charset="0"/>
                <a:cs typeface="Times New Roman" panose="02020603050405020304" pitchFamily="18" charset="0"/>
              </a:rPr>
              <a:t>ia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pelajari</a:t>
            </a:r>
            <a:r>
              <a:rPr lang="en-ID" sz="2000" b="0" i="0" dirty="0">
                <a:solidFill>
                  <a:srgbClr val="555555"/>
                </a:solidFill>
                <a:effectLst/>
                <a:latin typeface="Times New Roman" panose="02020603050405020304" pitchFamily="18" charset="0"/>
                <a:cs typeface="Times New Roman" panose="02020603050405020304" pitchFamily="18" charset="0"/>
              </a:rPr>
              <a:t>.</a:t>
            </a:r>
            <a:br>
              <a:rPr lang="en-ID" sz="2000" b="0" i="0" dirty="0">
                <a:solidFill>
                  <a:srgbClr val="555555"/>
                </a:solidFill>
                <a:effectLst/>
                <a:latin typeface="Times New Roman" panose="02020603050405020304" pitchFamily="18" charset="0"/>
                <a:cs typeface="Times New Roman" panose="02020603050405020304" pitchFamily="18" charset="0"/>
              </a:rPr>
            </a:br>
            <a:r>
              <a:rPr lang="en-ID" sz="2000" b="0" i="0" dirty="0">
                <a:solidFill>
                  <a:srgbClr val="555555"/>
                </a:solidFill>
                <a:effectLst/>
                <a:latin typeface="Times New Roman" panose="02020603050405020304" pitchFamily="18" charset="0"/>
                <a:cs typeface="Times New Roman" panose="02020603050405020304" pitchFamily="18" charset="0"/>
              </a:rPr>
              <a:t>Ada </a:t>
            </a:r>
            <a:r>
              <a:rPr lang="en-ID" sz="2000" b="0" i="0" dirty="0" err="1">
                <a:solidFill>
                  <a:srgbClr val="555555"/>
                </a:solidFill>
                <a:effectLst/>
                <a:latin typeface="Times New Roman" panose="02020603050405020304" pitchFamily="18" charset="0"/>
                <a:cs typeface="Times New Roman" panose="02020603050405020304" pitchFamily="18" charset="0"/>
              </a:rPr>
              <a:t>beberapa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teknik</a:t>
            </a:r>
            <a:r>
              <a:rPr lang="en-ID" sz="2000" b="0" i="0" dirty="0">
                <a:solidFill>
                  <a:srgbClr val="555555"/>
                </a:solidFill>
                <a:effectLst/>
                <a:latin typeface="Times New Roman" panose="02020603050405020304" pitchFamily="18" charset="0"/>
                <a:cs typeface="Times New Roman" panose="02020603050405020304" pitchFamily="18" charset="0"/>
              </a:rPr>
              <a:t> yang </a:t>
            </a:r>
            <a:r>
              <a:rPr lang="en-ID" sz="2000" b="0" i="0" dirty="0" err="1">
                <a:solidFill>
                  <a:srgbClr val="555555"/>
                </a:solidFill>
                <a:effectLst/>
                <a:latin typeface="Times New Roman" panose="02020603050405020304" pitchFamily="18" charset="0"/>
                <a:cs typeface="Times New Roman" panose="02020603050405020304" pitchFamily="18" charset="0"/>
              </a:rPr>
              <a:t>dimiliki</a:t>
            </a:r>
            <a:r>
              <a:rPr lang="en-ID" sz="2000" b="0" i="0" dirty="0">
                <a:solidFill>
                  <a:srgbClr val="555555"/>
                </a:solidFill>
                <a:effectLst/>
                <a:latin typeface="Times New Roman" panose="02020603050405020304" pitchFamily="18" charset="0"/>
                <a:cs typeface="Times New Roman" panose="02020603050405020304" pitchFamily="18" charset="0"/>
              </a:rPr>
              <a:t> oleh </a:t>
            </a:r>
            <a:r>
              <a:rPr lang="en-ID" sz="2000" b="0" i="1" dirty="0">
                <a:solidFill>
                  <a:srgbClr val="555555"/>
                </a:solidFill>
                <a:effectLst/>
                <a:latin typeface="Times New Roman" panose="02020603050405020304" pitchFamily="18" charset="0"/>
                <a:cs typeface="Times New Roman" panose="02020603050405020304" pitchFamily="18" charset="0"/>
              </a:rPr>
              <a:t>machine learning</a:t>
            </a:r>
            <a:br>
              <a:rPr lang="en-ID" sz="2000" b="0" i="0" dirty="0">
                <a:solidFill>
                  <a:srgbClr val="555555"/>
                </a:solidFill>
                <a:effectLst/>
                <a:latin typeface="Times New Roman" panose="02020603050405020304" pitchFamily="18" charset="0"/>
                <a:cs typeface="Times New Roman" panose="02020603050405020304" pitchFamily="18" charset="0"/>
              </a:rPr>
            </a:br>
            <a:r>
              <a:rPr lang="en-ID" sz="2000" b="0" i="0" dirty="0">
                <a:solidFill>
                  <a:srgbClr val="555555"/>
                </a:solidFill>
                <a:effectLst/>
                <a:latin typeface="Times New Roman" panose="02020603050405020304" pitchFamily="18" charset="0"/>
                <a:cs typeface="Times New Roman" panose="02020603050405020304" pitchFamily="18" charset="0"/>
              </a:rPr>
              <a:t>1. </a:t>
            </a:r>
            <a:r>
              <a:rPr lang="en-ID" sz="2000" b="0" i="1" dirty="0">
                <a:solidFill>
                  <a:srgbClr val="000000"/>
                </a:solidFill>
                <a:effectLst/>
                <a:latin typeface="Times New Roman" panose="02020603050405020304" pitchFamily="18" charset="0"/>
                <a:cs typeface="Times New Roman" panose="02020603050405020304" pitchFamily="18" charset="0"/>
              </a:rPr>
              <a:t>Deep learning </a:t>
            </a:r>
            <a:r>
              <a:rPr lang="en-ID" sz="2000" b="0" i="0" dirty="0" err="1">
                <a:solidFill>
                  <a:srgbClr val="000000"/>
                </a:solidFill>
                <a:effectLst/>
                <a:latin typeface="Times New Roman" panose="02020603050405020304" pitchFamily="18" charset="0"/>
                <a:cs typeface="Times New Roman" panose="02020603050405020304" pitchFamily="18" charset="0"/>
              </a:rPr>
              <a:t>sendiri</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merupakan</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bagian</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dari</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1" dirty="0">
                <a:solidFill>
                  <a:srgbClr val="017EB7"/>
                </a:solidFill>
                <a:effectLst/>
                <a:latin typeface="Times New Roman" panose="02020603050405020304" pitchFamily="18" charset="0"/>
                <a:cs typeface="Times New Roman" panose="02020603050405020304" pitchFamily="18" charset="0"/>
                <a:hlinkClick r:id="rId2"/>
              </a:rPr>
              <a:t>machine learning</a:t>
            </a:r>
            <a:r>
              <a:rPr lang="en-ID" sz="2000" b="0" i="0" dirty="0">
                <a:solidFill>
                  <a:srgbClr val="000000"/>
                </a:solidFill>
                <a:effectLst/>
                <a:latin typeface="Times New Roman" panose="02020603050405020304" pitchFamily="18" charset="0"/>
                <a:cs typeface="Times New Roman" panose="02020603050405020304" pitchFamily="18" charset="0"/>
              </a:rPr>
              <a:t> yang </a:t>
            </a:r>
            <a:r>
              <a:rPr lang="en-ID" sz="2000" b="0" i="0" dirty="0" err="1">
                <a:solidFill>
                  <a:srgbClr val="000000"/>
                </a:solidFill>
                <a:effectLst/>
                <a:latin typeface="Times New Roman" panose="02020603050405020304" pitchFamily="18" charset="0"/>
                <a:cs typeface="Times New Roman" panose="02020603050405020304" pitchFamily="18" charset="0"/>
              </a:rPr>
              <a:t>memiliki</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jaringan</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tersendiri</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Ia</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mampu</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mengenali</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pola</a:t>
            </a:r>
            <a:r>
              <a:rPr lang="en-ID" sz="2000" b="0" i="0" dirty="0">
                <a:solidFill>
                  <a:srgbClr val="000000"/>
                </a:solidFill>
                <a:effectLst/>
                <a:latin typeface="Times New Roman" panose="02020603050405020304" pitchFamily="18" charset="0"/>
                <a:cs typeface="Times New Roman" panose="02020603050405020304" pitchFamily="18" charset="0"/>
              </a:rPr>
              <a:t> dan </a:t>
            </a:r>
            <a:r>
              <a:rPr lang="en-ID" sz="2000" b="0" i="0" dirty="0" err="1">
                <a:solidFill>
                  <a:srgbClr val="000000"/>
                </a:solidFill>
                <a:effectLst/>
                <a:latin typeface="Times New Roman" panose="02020603050405020304" pitchFamily="18" charset="0"/>
                <a:cs typeface="Times New Roman" panose="02020603050405020304" pitchFamily="18" charset="0"/>
              </a:rPr>
              <a:t>informasi</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tanpa</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pengawasan</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dari</a:t>
            </a:r>
            <a:r>
              <a:rPr lang="en-ID" sz="2000" b="0" i="0" dirty="0">
                <a:solidFill>
                  <a:srgbClr val="000000"/>
                </a:solidFill>
                <a:effectLst/>
                <a:latin typeface="Times New Roman" panose="02020603050405020304" pitchFamily="18" charset="0"/>
                <a:cs typeface="Times New Roman" panose="02020603050405020304" pitchFamily="18" charset="0"/>
              </a:rPr>
              <a:t> data yang </a:t>
            </a:r>
            <a:r>
              <a:rPr lang="en-ID" sz="2000" b="0" i="0" dirty="0" err="1">
                <a:solidFill>
                  <a:srgbClr val="000000"/>
                </a:solidFill>
                <a:effectLst/>
                <a:latin typeface="Times New Roman" panose="02020603050405020304" pitchFamily="18" charset="0"/>
                <a:cs typeface="Times New Roman" panose="02020603050405020304" pitchFamily="18" charset="0"/>
              </a:rPr>
              <a:t>tidak</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terstruktur</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atau</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tidak</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berlabel</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karena</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kemampuannya</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ini</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teknologi</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1" dirty="0">
                <a:solidFill>
                  <a:srgbClr val="000000"/>
                </a:solidFill>
                <a:effectLst/>
                <a:latin typeface="Times New Roman" panose="02020603050405020304" pitchFamily="18" charset="0"/>
                <a:cs typeface="Times New Roman" panose="02020603050405020304" pitchFamily="18" charset="0"/>
              </a:rPr>
              <a:t>deep learning </a:t>
            </a:r>
            <a:r>
              <a:rPr lang="en-ID" sz="2000" b="0" i="0" dirty="0">
                <a:solidFill>
                  <a:srgbClr val="000000"/>
                </a:solidFill>
                <a:effectLst/>
                <a:latin typeface="Times New Roman" panose="02020603050405020304" pitchFamily="18" charset="0"/>
                <a:cs typeface="Times New Roman" panose="02020603050405020304" pitchFamily="18" charset="0"/>
              </a:rPr>
              <a:t>juga </a:t>
            </a:r>
            <a:r>
              <a:rPr lang="en-ID" sz="2000" b="0" i="0" dirty="0" err="1">
                <a:solidFill>
                  <a:srgbClr val="000000"/>
                </a:solidFill>
                <a:effectLst/>
                <a:latin typeface="Times New Roman" panose="02020603050405020304" pitchFamily="18" charset="0"/>
                <a:cs typeface="Times New Roman" panose="02020603050405020304" pitchFamily="18" charset="0"/>
              </a:rPr>
              <a:t>dikenal</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sebagai</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1" dirty="0">
                <a:solidFill>
                  <a:srgbClr val="000000"/>
                </a:solidFill>
                <a:effectLst/>
                <a:latin typeface="Times New Roman" panose="02020603050405020304" pitchFamily="18" charset="0"/>
                <a:cs typeface="Times New Roman" panose="02020603050405020304" pitchFamily="18" charset="0"/>
              </a:rPr>
              <a:t>deep neural learning </a:t>
            </a:r>
            <a:r>
              <a:rPr lang="en-ID" sz="2000" b="0" i="0" dirty="0" err="1">
                <a:solidFill>
                  <a:srgbClr val="000000"/>
                </a:solidFill>
                <a:effectLst/>
                <a:latin typeface="Times New Roman" panose="02020603050405020304" pitchFamily="18" charset="0"/>
                <a:cs typeface="Times New Roman" panose="02020603050405020304" pitchFamily="18" charset="0"/>
              </a:rPr>
              <a:t>atau</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1" dirty="0">
                <a:solidFill>
                  <a:srgbClr val="000000"/>
                </a:solidFill>
                <a:effectLst/>
                <a:latin typeface="Times New Roman" panose="02020603050405020304" pitchFamily="18" charset="0"/>
                <a:cs typeface="Times New Roman" panose="02020603050405020304" pitchFamily="18" charset="0"/>
              </a:rPr>
              <a:t>deep network learning.</a:t>
            </a:r>
            <a:br>
              <a:rPr lang="en-ID" sz="2000" b="0" i="1" dirty="0">
                <a:solidFill>
                  <a:srgbClr val="000000"/>
                </a:solidFill>
                <a:effectLst/>
                <a:latin typeface="Times New Roman" panose="02020603050405020304" pitchFamily="18" charset="0"/>
                <a:cs typeface="Times New Roman" panose="02020603050405020304" pitchFamily="18" charset="0"/>
              </a:rPr>
            </a:br>
            <a:r>
              <a:rPr lang="en-ID" sz="2000" b="1" i="0" dirty="0" err="1">
                <a:solidFill>
                  <a:srgbClr val="000000"/>
                </a:solidFill>
                <a:effectLst/>
                <a:latin typeface="Times New Roman" panose="02020603050405020304" pitchFamily="18" charset="0"/>
                <a:cs typeface="Times New Roman" panose="02020603050405020304" pitchFamily="18" charset="0"/>
              </a:rPr>
              <a:t>Jenis-Jenis</a:t>
            </a:r>
            <a:r>
              <a:rPr lang="en-ID" sz="2000" b="1" i="0" dirty="0">
                <a:solidFill>
                  <a:srgbClr val="000000"/>
                </a:solidFill>
                <a:effectLst/>
                <a:latin typeface="Times New Roman" panose="02020603050405020304" pitchFamily="18" charset="0"/>
                <a:cs typeface="Times New Roman" panose="02020603050405020304" pitchFamily="18" charset="0"/>
              </a:rPr>
              <a:t> </a:t>
            </a:r>
            <a:r>
              <a:rPr lang="en-ID" sz="2000" b="1" i="0" dirty="0" err="1">
                <a:solidFill>
                  <a:srgbClr val="000000"/>
                </a:solidFill>
                <a:effectLst/>
                <a:latin typeface="Times New Roman" panose="02020603050405020304" pitchFamily="18" charset="0"/>
                <a:cs typeface="Times New Roman" panose="02020603050405020304" pitchFamily="18" charset="0"/>
              </a:rPr>
              <a:t>Algoritma</a:t>
            </a:r>
            <a:r>
              <a:rPr lang="en-ID" sz="2000" b="1" i="0" dirty="0">
                <a:solidFill>
                  <a:srgbClr val="000000"/>
                </a:solidFill>
                <a:effectLst/>
                <a:latin typeface="Times New Roman" panose="02020603050405020304" pitchFamily="18" charset="0"/>
                <a:cs typeface="Times New Roman" panose="02020603050405020304" pitchFamily="18" charset="0"/>
              </a:rPr>
              <a:t> Deep Learning</a:t>
            </a:r>
            <a:br>
              <a:rPr lang="en-ID" sz="2000" b="1" i="0" dirty="0">
                <a:solidFill>
                  <a:srgbClr val="000000"/>
                </a:solidFill>
                <a:effectLst/>
                <a:latin typeface="Times New Roman" panose="02020603050405020304" pitchFamily="18" charset="0"/>
                <a:cs typeface="Times New Roman" panose="02020603050405020304" pitchFamily="18" charset="0"/>
              </a:rPr>
            </a:br>
            <a:r>
              <a:rPr lang="en-ID" sz="2000" b="1" i="0" dirty="0">
                <a:solidFill>
                  <a:srgbClr val="000000"/>
                </a:solidFill>
                <a:effectLst/>
                <a:latin typeface="Times New Roman" panose="02020603050405020304" pitchFamily="18" charset="0"/>
                <a:cs typeface="Times New Roman" panose="02020603050405020304" pitchFamily="18" charset="0"/>
              </a:rPr>
              <a:t>*</a:t>
            </a:r>
            <a:r>
              <a:rPr lang="en-ID" sz="2000" b="1" i="1" dirty="0">
                <a:solidFill>
                  <a:srgbClr val="000000"/>
                </a:solidFill>
                <a:effectLst/>
                <a:latin typeface="Times New Roman" panose="02020603050405020304" pitchFamily="18" charset="0"/>
                <a:cs typeface="Times New Roman" panose="02020603050405020304" pitchFamily="18" charset="0"/>
              </a:rPr>
              <a:t>Convolutional neural networks </a:t>
            </a:r>
            <a:r>
              <a:rPr lang="en-ID" sz="2000" b="1" i="0" dirty="0">
                <a:solidFill>
                  <a:srgbClr val="000000"/>
                </a:solidFill>
                <a:effectLst/>
                <a:latin typeface="Times New Roman" panose="02020603050405020304" pitchFamily="18" charset="0"/>
                <a:cs typeface="Times New Roman" panose="02020603050405020304" pitchFamily="18" charset="0"/>
              </a:rPr>
              <a:t>(CNN)</a:t>
            </a:r>
            <a:br>
              <a:rPr lang="en-ID" sz="2000" b="1" i="0" dirty="0">
                <a:solidFill>
                  <a:srgbClr val="000000"/>
                </a:solidFill>
                <a:effectLst/>
                <a:latin typeface="Times New Roman" panose="02020603050405020304" pitchFamily="18" charset="0"/>
                <a:cs typeface="Times New Roman" panose="02020603050405020304" pitchFamily="18" charset="0"/>
              </a:rPr>
            </a:br>
            <a:r>
              <a:rPr lang="en-ID" sz="2000" b="0" i="0" dirty="0" err="1">
                <a:solidFill>
                  <a:srgbClr val="000000"/>
                </a:solidFill>
                <a:effectLst/>
                <a:latin typeface="Times New Roman" panose="02020603050405020304" pitchFamily="18" charset="0"/>
                <a:cs typeface="Times New Roman" panose="02020603050405020304" pitchFamily="18" charset="0"/>
              </a:rPr>
              <a:t>terdiri</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dari</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beberapa</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lapisan</a:t>
            </a:r>
            <a:r>
              <a:rPr lang="en-ID" sz="2000" b="0" i="0" dirty="0">
                <a:solidFill>
                  <a:srgbClr val="000000"/>
                </a:solidFill>
                <a:effectLst/>
                <a:latin typeface="Times New Roman" panose="02020603050405020304" pitchFamily="18" charset="0"/>
                <a:cs typeface="Times New Roman" panose="02020603050405020304" pitchFamily="18" charset="0"/>
              </a:rPr>
              <a:t> dan </a:t>
            </a:r>
            <a:r>
              <a:rPr lang="en-ID" sz="2000" b="0" i="0" dirty="0" err="1">
                <a:solidFill>
                  <a:srgbClr val="000000"/>
                </a:solidFill>
                <a:effectLst/>
                <a:latin typeface="Times New Roman" panose="02020603050405020304" pitchFamily="18" charset="0"/>
                <a:cs typeface="Times New Roman" panose="02020603050405020304" pitchFamily="18" charset="0"/>
              </a:rPr>
              <a:t>sering</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digunakan</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untuk</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pemrosesan</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gambar</a:t>
            </a:r>
            <a:r>
              <a:rPr lang="en-ID" sz="2000" b="0" i="0" dirty="0">
                <a:solidFill>
                  <a:srgbClr val="000000"/>
                </a:solidFill>
                <a:effectLst/>
                <a:latin typeface="Times New Roman" panose="02020603050405020304" pitchFamily="18" charset="0"/>
                <a:cs typeface="Times New Roman" panose="02020603050405020304" pitchFamily="18" charset="0"/>
              </a:rPr>
              <a:t> dan </a:t>
            </a:r>
            <a:r>
              <a:rPr lang="en-ID" sz="2000" b="0" i="0" dirty="0" err="1">
                <a:solidFill>
                  <a:srgbClr val="000000"/>
                </a:solidFill>
                <a:effectLst/>
                <a:latin typeface="Times New Roman" panose="02020603050405020304" pitchFamily="18" charset="0"/>
                <a:cs typeface="Times New Roman" panose="02020603050405020304" pitchFamily="18" charset="0"/>
              </a:rPr>
              <a:t>deteksi</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objek</a:t>
            </a:r>
            <a:r>
              <a:rPr lang="en-ID" sz="2000" b="0" i="0" dirty="0">
                <a:solidFill>
                  <a:srgbClr val="000000"/>
                </a:solidFill>
                <a:effectLst/>
                <a:latin typeface="Times New Roman" panose="02020603050405020304" pitchFamily="18" charset="0"/>
                <a:cs typeface="Times New Roman" panose="02020603050405020304" pitchFamily="18" charset="0"/>
              </a:rPr>
              <a:t>. </a:t>
            </a:r>
            <a:br>
              <a:rPr lang="en-ID" sz="2000" b="0" i="0" dirty="0">
                <a:solidFill>
                  <a:srgbClr val="000000"/>
                </a:solidFill>
                <a:effectLst/>
                <a:latin typeface="Times New Roman" panose="02020603050405020304" pitchFamily="18" charset="0"/>
                <a:cs typeface="Times New Roman" panose="02020603050405020304" pitchFamily="18" charset="0"/>
              </a:rPr>
            </a:br>
            <a:r>
              <a:rPr lang="en-US" sz="2000" b="1" dirty="0">
                <a:solidFill>
                  <a:srgbClr val="000000"/>
                </a:solidFill>
                <a:latin typeface="Times New Roman" panose="02020603050405020304" pitchFamily="18" charset="0"/>
                <a:cs typeface="Times New Roman" panose="02020603050405020304" pitchFamily="18" charset="0"/>
              </a:rPr>
              <a:t>*</a:t>
            </a:r>
            <a:r>
              <a:rPr lang="en-US" sz="2000" b="1" i="1" dirty="0">
                <a:solidFill>
                  <a:srgbClr val="000000"/>
                </a:solidFill>
                <a:effectLst/>
                <a:latin typeface="Times New Roman" panose="02020603050405020304" pitchFamily="18" charset="0"/>
                <a:cs typeface="Times New Roman" panose="02020603050405020304" pitchFamily="18" charset="0"/>
              </a:rPr>
              <a:t>Long short term memory network </a:t>
            </a:r>
            <a:r>
              <a:rPr lang="en-US" sz="2000" b="1" i="0" dirty="0">
                <a:solidFill>
                  <a:srgbClr val="000000"/>
                </a:solidFill>
                <a:effectLst/>
                <a:latin typeface="Times New Roman" panose="02020603050405020304" pitchFamily="18" charset="0"/>
                <a:cs typeface="Times New Roman" panose="02020603050405020304" pitchFamily="18" charset="0"/>
              </a:rPr>
              <a:t>(LSTM)</a:t>
            </a:r>
            <a:br>
              <a:rPr lang="en-US" sz="2000" b="1" i="0" dirty="0">
                <a:solidFill>
                  <a:srgbClr val="000000"/>
                </a:solidFill>
                <a:effectLst/>
                <a:latin typeface="Times New Roman" panose="02020603050405020304" pitchFamily="18" charset="0"/>
                <a:cs typeface="Times New Roman" panose="02020603050405020304" pitchFamily="18" charset="0"/>
              </a:rPr>
            </a:br>
            <a:r>
              <a:rPr lang="en-ID" sz="2000" b="0" i="0" dirty="0" err="1">
                <a:solidFill>
                  <a:srgbClr val="000000"/>
                </a:solidFill>
                <a:effectLst/>
                <a:latin typeface="Times New Roman" panose="02020603050405020304" pitchFamily="18" charset="0"/>
                <a:cs typeface="Times New Roman" panose="02020603050405020304" pitchFamily="18" charset="0"/>
              </a:rPr>
              <a:t>Teknologi</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ini</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mampu</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mengingat</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seluruh</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informasi</a:t>
            </a:r>
            <a:r>
              <a:rPr lang="en-ID" sz="2000" b="0" i="0" dirty="0">
                <a:solidFill>
                  <a:srgbClr val="000000"/>
                </a:solidFill>
                <a:effectLst/>
                <a:latin typeface="Times New Roman" panose="02020603050405020304" pitchFamily="18" charset="0"/>
                <a:cs typeface="Times New Roman" panose="02020603050405020304" pitchFamily="18" charset="0"/>
              </a:rPr>
              <a:t> masa </a:t>
            </a:r>
            <a:r>
              <a:rPr lang="en-ID" sz="2000" b="0" i="0" dirty="0" err="1">
                <a:solidFill>
                  <a:srgbClr val="000000"/>
                </a:solidFill>
                <a:effectLst/>
                <a:latin typeface="Times New Roman" panose="02020603050405020304" pitchFamily="18" charset="0"/>
                <a:cs typeface="Times New Roman" panose="02020603050405020304" pitchFamily="18" charset="0"/>
              </a:rPr>
              <a:t>lalu</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dari</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periode-periode</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tertentu</a:t>
            </a:r>
            <a:r>
              <a:rPr lang="en-ID" sz="2000" b="0" i="0" dirty="0">
                <a:solidFill>
                  <a:srgbClr val="000000"/>
                </a:solidFill>
                <a:effectLst/>
                <a:latin typeface="Times New Roman" panose="02020603050405020304" pitchFamily="18" charset="0"/>
                <a:cs typeface="Times New Roman" panose="02020603050405020304" pitchFamily="18" charset="0"/>
              </a:rPr>
              <a:t>.</a:t>
            </a:r>
            <a:br>
              <a:rPr lang="en-ID" sz="2000" b="0" i="0" dirty="0">
                <a:solidFill>
                  <a:srgbClr val="000000"/>
                </a:solidFill>
                <a:effectLst/>
                <a:latin typeface="Times New Roman" panose="02020603050405020304" pitchFamily="18" charset="0"/>
                <a:cs typeface="Times New Roman" panose="02020603050405020304" pitchFamily="18" charset="0"/>
              </a:rPr>
            </a:br>
            <a:br>
              <a:rPr lang="en-ID" sz="2000" b="0" i="0" dirty="0">
                <a:solidFill>
                  <a:srgbClr val="555555"/>
                </a:solidFill>
                <a:effectLst/>
                <a:latin typeface="Times New Roman" panose="02020603050405020304" pitchFamily="18" charset="0"/>
                <a:cs typeface="Times New Roman" panose="02020603050405020304" pitchFamily="18" charset="0"/>
              </a:rPr>
            </a:br>
            <a:endParaRPr lang="en-ID"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4203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0F8F-B1C9-0797-5970-B0D44F2D85F4}"/>
              </a:ext>
            </a:extLst>
          </p:cNvPr>
          <p:cNvSpPr>
            <a:spLocks noGrp="1"/>
          </p:cNvSpPr>
          <p:nvPr>
            <p:ph type="title"/>
          </p:nvPr>
        </p:nvSpPr>
        <p:spPr>
          <a:xfrm>
            <a:off x="677333" y="493486"/>
            <a:ext cx="10992153" cy="5907314"/>
          </a:xfrm>
        </p:spPr>
        <p:txBody>
          <a:bodyPr>
            <a:noAutofit/>
          </a:bodyPr>
          <a:lstStyle/>
          <a:p>
            <a:pPr algn="l"/>
            <a:r>
              <a:rPr lang="en-ID" sz="2000" b="1" dirty="0">
                <a:solidFill>
                  <a:srgbClr val="000000"/>
                </a:solidFill>
                <a:latin typeface="Times New Roman" panose="02020603050405020304" pitchFamily="18" charset="0"/>
                <a:cs typeface="Times New Roman" panose="02020603050405020304" pitchFamily="18" charset="0"/>
              </a:rPr>
              <a:t>*</a:t>
            </a:r>
            <a:r>
              <a:rPr lang="en-ID" sz="2000" b="1" i="1" dirty="0" err="1">
                <a:solidFill>
                  <a:srgbClr val="000000"/>
                </a:solidFill>
                <a:effectLst/>
                <a:latin typeface="Times New Roman" panose="02020603050405020304" pitchFamily="18" charset="0"/>
                <a:cs typeface="Times New Roman" panose="02020603050405020304" pitchFamily="18" charset="0"/>
              </a:rPr>
              <a:t>Reccurent</a:t>
            </a:r>
            <a:r>
              <a:rPr lang="en-ID" sz="2000" b="1" i="1" dirty="0">
                <a:solidFill>
                  <a:srgbClr val="000000"/>
                </a:solidFill>
                <a:effectLst/>
                <a:latin typeface="Times New Roman" panose="02020603050405020304" pitchFamily="18" charset="0"/>
                <a:cs typeface="Times New Roman" panose="02020603050405020304" pitchFamily="18" charset="0"/>
              </a:rPr>
              <a:t> neural network </a:t>
            </a:r>
            <a:r>
              <a:rPr lang="en-ID" sz="2000" b="1" i="0" dirty="0">
                <a:solidFill>
                  <a:srgbClr val="000000"/>
                </a:solidFill>
                <a:effectLst/>
                <a:latin typeface="Times New Roman" panose="02020603050405020304" pitchFamily="18" charset="0"/>
                <a:cs typeface="Times New Roman" panose="02020603050405020304" pitchFamily="18" charset="0"/>
              </a:rPr>
              <a:t>(RNN)</a:t>
            </a:r>
            <a:br>
              <a:rPr lang="en-ID" sz="2000" b="1" i="0" dirty="0">
                <a:solidFill>
                  <a:srgbClr val="000000"/>
                </a:solidFill>
                <a:effectLst/>
                <a:latin typeface="Times New Roman" panose="02020603050405020304" pitchFamily="18" charset="0"/>
                <a:cs typeface="Times New Roman" panose="02020603050405020304" pitchFamily="18" charset="0"/>
              </a:rPr>
            </a:br>
            <a:r>
              <a:rPr lang="en-ID" sz="2000" b="0" i="0" dirty="0">
                <a:solidFill>
                  <a:srgbClr val="000000"/>
                </a:solidFill>
                <a:effectLst/>
                <a:latin typeface="Times New Roman" panose="02020603050405020304" pitchFamily="18" charset="0"/>
                <a:cs typeface="Times New Roman" panose="02020603050405020304" pitchFamily="18" charset="0"/>
              </a:rPr>
              <a:t>RNN </a:t>
            </a:r>
            <a:r>
              <a:rPr lang="en-ID" sz="2000" b="0" i="0" dirty="0" err="1">
                <a:solidFill>
                  <a:srgbClr val="000000"/>
                </a:solidFill>
                <a:effectLst/>
                <a:latin typeface="Times New Roman" panose="02020603050405020304" pitchFamily="18" charset="0"/>
                <a:cs typeface="Times New Roman" panose="02020603050405020304" pitchFamily="18" charset="0"/>
              </a:rPr>
              <a:t>memiliki</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koneksi</a:t>
            </a:r>
            <a:r>
              <a:rPr lang="en-ID" sz="2000" b="0" i="0" dirty="0">
                <a:solidFill>
                  <a:srgbClr val="000000"/>
                </a:solidFill>
                <a:effectLst/>
                <a:latin typeface="Times New Roman" panose="02020603050405020304" pitchFamily="18" charset="0"/>
                <a:cs typeface="Times New Roman" panose="02020603050405020304" pitchFamily="18" charset="0"/>
              </a:rPr>
              <a:t> yang </a:t>
            </a:r>
            <a:r>
              <a:rPr lang="en-ID" sz="2000" b="0" i="0" dirty="0" err="1">
                <a:solidFill>
                  <a:srgbClr val="000000"/>
                </a:solidFill>
                <a:effectLst/>
                <a:latin typeface="Times New Roman" panose="02020603050405020304" pitchFamily="18" charset="0"/>
                <a:cs typeface="Times New Roman" panose="02020603050405020304" pitchFamily="18" charset="0"/>
              </a:rPr>
              <a:t>bisa</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membentuk</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siklus</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terarah</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Siklus</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tersebutlah</a:t>
            </a:r>
            <a:r>
              <a:rPr lang="en-ID" sz="2000" b="0" i="0" dirty="0">
                <a:solidFill>
                  <a:srgbClr val="000000"/>
                </a:solidFill>
                <a:effectLst/>
                <a:latin typeface="Times New Roman" panose="02020603050405020304" pitchFamily="18" charset="0"/>
                <a:cs typeface="Times New Roman" panose="02020603050405020304" pitchFamily="18" charset="0"/>
              </a:rPr>
              <a:t> yang </a:t>
            </a:r>
            <a:r>
              <a:rPr lang="en-ID" sz="2000" b="0" i="0" dirty="0" err="1">
                <a:solidFill>
                  <a:srgbClr val="000000"/>
                </a:solidFill>
                <a:effectLst/>
                <a:latin typeface="Times New Roman" panose="02020603050405020304" pitchFamily="18" charset="0"/>
                <a:cs typeface="Times New Roman" panose="02020603050405020304" pitchFamily="18" charset="0"/>
              </a:rPr>
              <a:t>memungkinkan</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1" dirty="0">
                <a:solidFill>
                  <a:srgbClr val="000000"/>
                </a:solidFill>
                <a:effectLst/>
                <a:latin typeface="Times New Roman" panose="02020603050405020304" pitchFamily="18" charset="0"/>
                <a:cs typeface="Times New Roman" panose="02020603050405020304" pitchFamily="18" charset="0"/>
              </a:rPr>
              <a:t>output</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dari</a:t>
            </a:r>
            <a:r>
              <a:rPr lang="en-ID" sz="2000" b="0" i="0" dirty="0">
                <a:solidFill>
                  <a:srgbClr val="000000"/>
                </a:solidFill>
                <a:effectLst/>
                <a:latin typeface="Times New Roman" panose="02020603050405020304" pitchFamily="18" charset="0"/>
                <a:cs typeface="Times New Roman" panose="02020603050405020304" pitchFamily="18" charset="0"/>
              </a:rPr>
              <a:t> LSTM </a:t>
            </a:r>
            <a:r>
              <a:rPr lang="en-ID" sz="2000" b="0" i="0" dirty="0" err="1">
                <a:solidFill>
                  <a:srgbClr val="000000"/>
                </a:solidFill>
                <a:effectLst/>
                <a:latin typeface="Times New Roman" panose="02020603050405020304" pitchFamily="18" charset="0"/>
                <a:cs typeface="Times New Roman" panose="02020603050405020304" pitchFamily="18" charset="0"/>
              </a:rPr>
              <a:t>untuk</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diumpankan</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sebagai</a:t>
            </a:r>
            <a:r>
              <a:rPr lang="en-ID" sz="2000" b="0" i="0" dirty="0">
                <a:solidFill>
                  <a:srgbClr val="000000"/>
                </a:solidFill>
                <a:effectLst/>
                <a:latin typeface="Times New Roman" panose="02020603050405020304" pitchFamily="18" charset="0"/>
                <a:cs typeface="Times New Roman" panose="02020603050405020304" pitchFamily="18" charset="0"/>
              </a:rPr>
              <a:t> input </a:t>
            </a:r>
            <a:r>
              <a:rPr lang="en-ID" sz="2000" b="0" i="0" dirty="0" err="1">
                <a:solidFill>
                  <a:srgbClr val="000000"/>
                </a:solidFill>
                <a:effectLst/>
                <a:latin typeface="Times New Roman" panose="02020603050405020304" pitchFamily="18" charset="0"/>
                <a:cs typeface="Times New Roman" panose="02020603050405020304" pitchFamily="18" charset="0"/>
              </a:rPr>
              <a:t>ke</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fase</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terbaru</a:t>
            </a:r>
            <a:r>
              <a:rPr lang="en-ID" sz="2000" b="0" i="0" dirty="0">
                <a:solidFill>
                  <a:srgbClr val="000000"/>
                </a:solidFill>
                <a:effectLst/>
                <a:latin typeface="Times New Roman" panose="02020603050405020304" pitchFamily="18" charset="0"/>
                <a:cs typeface="Times New Roman" panose="02020603050405020304" pitchFamily="18" charset="0"/>
              </a:rPr>
              <a:t>.</a:t>
            </a:r>
            <a:br>
              <a:rPr lang="en-ID" sz="2000" b="0" i="0" dirty="0">
                <a:solidFill>
                  <a:srgbClr val="000000"/>
                </a:solidFill>
                <a:effectLst/>
                <a:latin typeface="Times New Roman" panose="02020603050405020304" pitchFamily="18" charset="0"/>
                <a:cs typeface="Times New Roman" panose="02020603050405020304" pitchFamily="18" charset="0"/>
              </a:rPr>
            </a:br>
            <a:r>
              <a:rPr lang="en-ID" sz="2000" b="1" dirty="0">
                <a:solidFill>
                  <a:srgbClr val="000000"/>
                </a:solidFill>
                <a:latin typeface="Times New Roman" panose="02020603050405020304" pitchFamily="18" charset="0"/>
                <a:cs typeface="Times New Roman" panose="02020603050405020304" pitchFamily="18" charset="0"/>
              </a:rPr>
              <a:t>*</a:t>
            </a:r>
            <a:r>
              <a:rPr lang="en-ID" sz="2000" b="1" i="1" dirty="0">
                <a:solidFill>
                  <a:srgbClr val="000000"/>
                </a:solidFill>
                <a:effectLst/>
                <a:latin typeface="Times New Roman" panose="02020603050405020304" pitchFamily="18" charset="0"/>
                <a:cs typeface="Times New Roman" panose="02020603050405020304" pitchFamily="18" charset="0"/>
              </a:rPr>
              <a:t>Self organizing maps </a:t>
            </a:r>
            <a:r>
              <a:rPr lang="en-ID" sz="2000" b="1" i="0" dirty="0">
                <a:solidFill>
                  <a:srgbClr val="000000"/>
                </a:solidFill>
                <a:effectLst/>
                <a:latin typeface="Times New Roman" panose="02020603050405020304" pitchFamily="18" charset="0"/>
                <a:cs typeface="Times New Roman" panose="02020603050405020304" pitchFamily="18" charset="0"/>
              </a:rPr>
              <a:t>(SOM)</a:t>
            </a:r>
            <a:br>
              <a:rPr lang="en-ID" sz="2000" b="1" i="0" dirty="0">
                <a:solidFill>
                  <a:srgbClr val="000000"/>
                </a:solidFill>
                <a:effectLst/>
                <a:latin typeface="Times New Roman" panose="02020603050405020304" pitchFamily="18" charset="0"/>
                <a:cs typeface="Times New Roman" panose="02020603050405020304" pitchFamily="18" charset="0"/>
              </a:rPr>
            </a:br>
            <a:r>
              <a:rPr lang="en-ID" sz="2000" b="0" i="0" dirty="0" err="1">
                <a:solidFill>
                  <a:srgbClr val="000000"/>
                </a:solidFill>
                <a:effectLst/>
                <a:latin typeface="Times New Roman" panose="02020603050405020304" pitchFamily="18" charset="0"/>
                <a:cs typeface="Times New Roman" panose="02020603050405020304" pitchFamily="18" charset="0"/>
              </a:rPr>
              <a:t>teknologi</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ini</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mampu</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menginisiasikan</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1" dirty="0">
                <a:solidFill>
                  <a:srgbClr val="017EB7"/>
                </a:solidFill>
                <a:effectLst/>
                <a:latin typeface="Times New Roman" panose="02020603050405020304" pitchFamily="18" charset="0"/>
                <a:cs typeface="Times New Roman" panose="02020603050405020304" pitchFamily="18" charset="0"/>
                <a:hlinkClick r:id="rId2"/>
              </a:rPr>
              <a:t>data visualization</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secara</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mandiri</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Kemampuan</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ini</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berfungsi</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untuk</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mengurangi</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dimensi</a:t>
            </a:r>
            <a:r>
              <a:rPr lang="en-ID" sz="2000" b="0" i="0" dirty="0">
                <a:solidFill>
                  <a:srgbClr val="000000"/>
                </a:solidFill>
                <a:effectLst/>
                <a:latin typeface="Times New Roman" panose="02020603050405020304" pitchFamily="18" charset="0"/>
                <a:cs typeface="Times New Roman" panose="02020603050405020304" pitchFamily="18" charset="0"/>
              </a:rPr>
              <a:t> data </a:t>
            </a:r>
            <a:r>
              <a:rPr lang="en-ID" sz="2000" b="0" i="0" dirty="0" err="1">
                <a:solidFill>
                  <a:srgbClr val="000000"/>
                </a:solidFill>
                <a:effectLst/>
                <a:latin typeface="Times New Roman" panose="02020603050405020304" pitchFamily="18" charset="0"/>
                <a:cs typeface="Times New Roman" panose="02020603050405020304" pitchFamily="18" charset="0"/>
              </a:rPr>
              <a:t>melalui</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jaringan</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saraf</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tiruan</a:t>
            </a:r>
            <a:r>
              <a:rPr lang="en-ID" sz="2000" b="0" i="0" dirty="0">
                <a:solidFill>
                  <a:srgbClr val="000000"/>
                </a:solidFill>
                <a:effectLst/>
                <a:latin typeface="Times New Roman" panose="02020603050405020304" pitchFamily="18" charset="0"/>
                <a:cs typeface="Times New Roman" panose="02020603050405020304" pitchFamily="18" charset="0"/>
              </a:rPr>
              <a:t> yang </a:t>
            </a:r>
            <a:r>
              <a:rPr lang="en-ID" sz="2000" b="0" i="0" dirty="0" err="1">
                <a:solidFill>
                  <a:srgbClr val="000000"/>
                </a:solidFill>
                <a:effectLst/>
                <a:latin typeface="Times New Roman" panose="02020603050405020304" pitchFamily="18" charset="0"/>
                <a:cs typeface="Times New Roman" panose="02020603050405020304" pitchFamily="18" charset="0"/>
              </a:rPr>
              <a:t>dapat</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bekerja</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secara</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otomatis</a:t>
            </a:r>
            <a:r>
              <a:rPr lang="en-ID" sz="2000" b="0" i="0" dirty="0">
                <a:solidFill>
                  <a:srgbClr val="000000"/>
                </a:solidFill>
                <a:effectLst/>
                <a:latin typeface="Times New Roman" panose="02020603050405020304" pitchFamily="18" charset="0"/>
                <a:cs typeface="Times New Roman" panose="02020603050405020304" pitchFamily="18" charset="0"/>
              </a:rPr>
              <a:t>.</a:t>
            </a:r>
            <a:br>
              <a:rPr lang="en-ID" sz="2000" b="0" i="0" dirty="0">
                <a:solidFill>
                  <a:srgbClr val="000000"/>
                </a:solidFill>
                <a:effectLst/>
                <a:latin typeface="Times New Roman" panose="02020603050405020304" pitchFamily="18" charset="0"/>
                <a:cs typeface="Times New Roman" panose="02020603050405020304" pitchFamily="18" charset="0"/>
              </a:rPr>
            </a:br>
            <a:r>
              <a:rPr lang="en-ID" sz="2000" b="1" dirty="0" err="1">
                <a:solidFill>
                  <a:srgbClr val="000000"/>
                </a:solidFill>
                <a:latin typeface="Times New Roman" panose="02020603050405020304" pitchFamily="18" charset="0"/>
                <a:cs typeface="Times New Roman" panose="02020603050405020304" pitchFamily="18" charset="0"/>
              </a:rPr>
              <a:t>C</a:t>
            </a:r>
            <a:r>
              <a:rPr lang="en-ID" sz="2000" b="1" i="0" dirty="0" err="1">
                <a:solidFill>
                  <a:srgbClr val="000000"/>
                </a:solidFill>
                <a:effectLst/>
                <a:latin typeface="Times New Roman" panose="02020603050405020304" pitchFamily="18" charset="0"/>
                <a:cs typeface="Times New Roman" panose="02020603050405020304" pitchFamily="18" charset="0"/>
              </a:rPr>
              <a:t>ontoh</a:t>
            </a:r>
            <a:r>
              <a:rPr lang="en-ID" sz="2000" b="1" i="0" dirty="0">
                <a:solidFill>
                  <a:srgbClr val="000000"/>
                </a:solidFill>
                <a:effectLst/>
                <a:latin typeface="Times New Roman" panose="02020603050405020304" pitchFamily="18" charset="0"/>
                <a:cs typeface="Times New Roman" panose="02020603050405020304" pitchFamily="18" charset="0"/>
              </a:rPr>
              <a:t> </a:t>
            </a:r>
            <a:r>
              <a:rPr lang="en-ID" sz="2000" b="1" i="0" dirty="0" err="1">
                <a:solidFill>
                  <a:srgbClr val="000000"/>
                </a:solidFill>
                <a:effectLst/>
                <a:latin typeface="Times New Roman" panose="02020603050405020304" pitchFamily="18" charset="0"/>
                <a:cs typeface="Times New Roman" panose="02020603050405020304" pitchFamily="18" charset="0"/>
              </a:rPr>
              <a:t>penerapan</a:t>
            </a:r>
            <a:r>
              <a:rPr lang="en-ID" sz="2000" b="1" i="0" dirty="0">
                <a:solidFill>
                  <a:srgbClr val="000000"/>
                </a:solidFill>
                <a:effectLst/>
                <a:latin typeface="Times New Roman" panose="02020603050405020304" pitchFamily="18" charset="0"/>
                <a:cs typeface="Times New Roman" panose="02020603050405020304" pitchFamily="18" charset="0"/>
              </a:rPr>
              <a:t> </a:t>
            </a:r>
            <a:r>
              <a:rPr lang="en-ID" sz="2000" b="1" i="1" dirty="0">
                <a:solidFill>
                  <a:srgbClr val="000000"/>
                </a:solidFill>
                <a:effectLst/>
                <a:latin typeface="Times New Roman" panose="02020603050405020304" pitchFamily="18" charset="0"/>
                <a:cs typeface="Times New Roman" panose="02020603050405020304" pitchFamily="18" charset="0"/>
              </a:rPr>
              <a:t>deep learning </a:t>
            </a:r>
            <a:r>
              <a:rPr lang="en-ID" sz="2000" b="0" i="0" dirty="0">
                <a:solidFill>
                  <a:srgbClr val="000000"/>
                </a:solidFill>
                <a:effectLst/>
                <a:latin typeface="Times New Roman" panose="02020603050405020304" pitchFamily="18" charset="0"/>
                <a:cs typeface="Times New Roman" panose="02020603050405020304" pitchFamily="18" charset="0"/>
              </a:rPr>
              <a:t>yang paling </a:t>
            </a:r>
            <a:r>
              <a:rPr lang="en-ID" sz="2000" b="0" i="0" dirty="0" err="1">
                <a:solidFill>
                  <a:srgbClr val="000000"/>
                </a:solidFill>
                <a:effectLst/>
                <a:latin typeface="Times New Roman" panose="02020603050405020304" pitchFamily="18" charset="0"/>
                <a:cs typeface="Times New Roman" panose="02020603050405020304" pitchFamily="18" charset="0"/>
              </a:rPr>
              <a:t>terkenal</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adalah</a:t>
            </a:r>
            <a:r>
              <a:rPr lang="en-ID" sz="2000" b="0" i="0" dirty="0">
                <a:solidFill>
                  <a:srgbClr val="000000"/>
                </a:solidFill>
                <a:effectLst/>
                <a:latin typeface="Times New Roman" panose="02020603050405020304" pitchFamily="18" charset="0"/>
                <a:cs typeface="Times New Roman" panose="02020603050405020304" pitchFamily="18" charset="0"/>
              </a:rPr>
              <a:t> pada Netflix dan YouTube.</a:t>
            </a:r>
            <a:br>
              <a:rPr lang="en-ID" sz="2000" b="0" i="0" dirty="0">
                <a:solidFill>
                  <a:srgbClr val="000000"/>
                </a:solidFill>
                <a:effectLst/>
                <a:latin typeface="Times New Roman" panose="02020603050405020304" pitchFamily="18" charset="0"/>
                <a:cs typeface="Times New Roman" panose="02020603050405020304" pitchFamily="18" charset="0"/>
              </a:rPr>
            </a:br>
            <a:r>
              <a:rPr lang="en-ID" sz="2000" b="0" i="0" dirty="0" err="1">
                <a:solidFill>
                  <a:srgbClr val="000000"/>
                </a:solidFill>
                <a:effectLst/>
                <a:latin typeface="Times New Roman" panose="02020603050405020304" pitchFamily="18" charset="0"/>
                <a:cs typeface="Times New Roman" panose="02020603050405020304" pitchFamily="18" charset="0"/>
              </a:rPr>
              <a:t>Dalam</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kedua</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1" dirty="0">
                <a:solidFill>
                  <a:srgbClr val="000000"/>
                </a:solidFill>
                <a:effectLst/>
                <a:latin typeface="Times New Roman" panose="02020603050405020304" pitchFamily="18" charset="0"/>
                <a:cs typeface="Times New Roman" panose="02020603050405020304" pitchFamily="18" charset="0"/>
              </a:rPr>
              <a:t>platform streaming </a:t>
            </a:r>
            <a:r>
              <a:rPr lang="en-ID" sz="2000" b="0" i="0" dirty="0" err="1">
                <a:solidFill>
                  <a:srgbClr val="000000"/>
                </a:solidFill>
                <a:effectLst/>
                <a:latin typeface="Times New Roman" panose="02020603050405020304" pitchFamily="18" charset="0"/>
                <a:cs typeface="Times New Roman" panose="02020603050405020304" pitchFamily="18" charset="0"/>
              </a:rPr>
              <a:t>ini</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1" dirty="0">
                <a:solidFill>
                  <a:srgbClr val="000000"/>
                </a:solidFill>
                <a:effectLst/>
                <a:latin typeface="Times New Roman" panose="02020603050405020304" pitchFamily="18" charset="0"/>
                <a:cs typeface="Times New Roman" panose="02020603050405020304" pitchFamily="18" charset="0"/>
              </a:rPr>
              <a:t>deep learning </a:t>
            </a:r>
            <a:r>
              <a:rPr lang="en-ID" sz="2000" b="0" i="0" dirty="0" err="1">
                <a:solidFill>
                  <a:srgbClr val="000000"/>
                </a:solidFill>
                <a:effectLst/>
                <a:latin typeface="Times New Roman" panose="02020603050405020304" pitchFamily="18" charset="0"/>
                <a:cs typeface="Times New Roman" panose="02020603050405020304" pitchFamily="18" charset="0"/>
              </a:rPr>
              <a:t>digunakan</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sebagai</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alat</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untuk</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memberikan</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rekomendasi</a:t>
            </a:r>
            <a:r>
              <a:rPr lang="en-ID" sz="2000" b="0" i="0" dirty="0">
                <a:solidFill>
                  <a:srgbClr val="000000"/>
                </a:solidFill>
                <a:effectLst/>
                <a:latin typeface="Times New Roman" panose="02020603050405020304" pitchFamily="18" charset="0"/>
                <a:cs typeface="Times New Roman" panose="02020603050405020304" pitchFamily="18" charset="0"/>
              </a:rPr>
              <a:t> video. </a:t>
            </a:r>
            <a:r>
              <a:rPr lang="en-ID" sz="2000" b="0" i="0" dirty="0" err="1">
                <a:solidFill>
                  <a:srgbClr val="000000"/>
                </a:solidFill>
                <a:effectLst/>
                <a:latin typeface="Times New Roman" panose="02020603050405020304" pitchFamily="18" charset="0"/>
                <a:cs typeface="Times New Roman" panose="02020603050405020304" pitchFamily="18" charset="0"/>
              </a:rPr>
              <a:t>Perangkat</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canggih</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tersebut</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memanfaatkan</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minat</a:t>
            </a:r>
            <a:r>
              <a:rPr lang="en-ID" sz="2000" b="0" i="0" dirty="0">
                <a:solidFill>
                  <a:srgbClr val="000000"/>
                </a:solidFill>
                <a:effectLst/>
                <a:latin typeface="Times New Roman" panose="02020603050405020304" pitchFamily="18" charset="0"/>
                <a:cs typeface="Times New Roman" panose="02020603050405020304" pitchFamily="18" charset="0"/>
              </a:rPr>
              <a:t> dan </a:t>
            </a:r>
            <a:r>
              <a:rPr lang="en-ID" sz="2000" b="0" i="0" dirty="0" err="1">
                <a:solidFill>
                  <a:srgbClr val="000000"/>
                </a:solidFill>
                <a:effectLst/>
                <a:latin typeface="Times New Roman" panose="02020603050405020304" pitchFamily="18" charset="0"/>
                <a:cs typeface="Times New Roman" panose="02020603050405020304" pitchFamily="18" charset="0"/>
              </a:rPr>
              <a:t>kebiasaan</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pengguna</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untuk</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menemukan</a:t>
            </a:r>
            <a:r>
              <a:rPr lang="en-ID" sz="2000" b="0" i="0" dirty="0">
                <a:solidFill>
                  <a:srgbClr val="000000"/>
                </a:solidFill>
                <a:effectLst/>
                <a:latin typeface="Times New Roman" panose="02020603050405020304" pitchFamily="18" charset="0"/>
                <a:cs typeface="Times New Roman" panose="02020603050405020304" pitchFamily="18" charset="0"/>
              </a:rPr>
              <a:t> video yang </a:t>
            </a:r>
            <a:r>
              <a:rPr lang="en-ID" sz="2000" b="0" i="0" dirty="0" err="1">
                <a:solidFill>
                  <a:srgbClr val="000000"/>
                </a:solidFill>
                <a:effectLst/>
                <a:latin typeface="Times New Roman" panose="02020603050405020304" pitchFamily="18" charset="0"/>
                <a:cs typeface="Times New Roman" panose="02020603050405020304" pitchFamily="18" charset="0"/>
              </a:rPr>
              <a:t>sekiranya</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sesuai</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dengan</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kebutuhan</a:t>
            </a:r>
            <a:r>
              <a:rPr lang="en-ID" sz="2000" b="0" i="0" dirty="0">
                <a:solidFill>
                  <a:srgbClr val="000000"/>
                </a:solidFill>
                <a:effectLst/>
                <a:latin typeface="Times New Roman" panose="02020603050405020304" pitchFamily="18" charset="0"/>
                <a:cs typeface="Times New Roman" panose="02020603050405020304" pitchFamily="18" charset="0"/>
              </a:rPr>
              <a:t> </a:t>
            </a:r>
            <a:r>
              <a:rPr lang="en-ID" sz="2000" b="0" i="0" dirty="0" err="1">
                <a:solidFill>
                  <a:srgbClr val="000000"/>
                </a:solidFill>
                <a:effectLst/>
                <a:latin typeface="Times New Roman" panose="02020603050405020304" pitchFamily="18" charset="0"/>
                <a:cs typeface="Times New Roman" panose="02020603050405020304" pitchFamily="18" charset="0"/>
              </a:rPr>
              <a:t>mereka</a:t>
            </a:r>
            <a:r>
              <a:rPr lang="en-ID" sz="2000" b="0" i="0" dirty="0">
                <a:solidFill>
                  <a:srgbClr val="000000"/>
                </a:solidFill>
                <a:effectLst/>
                <a:latin typeface="Times New Roman" panose="02020603050405020304" pitchFamily="18" charset="0"/>
                <a:cs typeface="Times New Roman" panose="02020603050405020304" pitchFamily="18" charset="0"/>
              </a:rPr>
              <a:t>.</a:t>
            </a:r>
            <a:br>
              <a:rPr lang="en-ID" sz="2000" b="0" i="0" dirty="0">
                <a:solidFill>
                  <a:srgbClr val="000000"/>
                </a:solidFill>
                <a:effectLst/>
                <a:latin typeface="Times New Roman" panose="02020603050405020304" pitchFamily="18" charset="0"/>
                <a:cs typeface="Times New Roman" panose="02020603050405020304" pitchFamily="18" charset="0"/>
              </a:rPr>
            </a:br>
            <a:r>
              <a:rPr lang="en-ID" sz="2000" b="0" i="0" dirty="0">
                <a:solidFill>
                  <a:srgbClr val="555555"/>
                </a:solidFill>
                <a:effectLst/>
                <a:latin typeface="Times New Roman" panose="02020603050405020304" pitchFamily="18" charset="0"/>
                <a:cs typeface="Times New Roman" panose="02020603050405020304" pitchFamily="18" charset="0"/>
              </a:rPr>
              <a:t>2. </a:t>
            </a:r>
            <a:r>
              <a:rPr lang="en-ID" sz="2000" b="1" i="0" dirty="0">
                <a:solidFill>
                  <a:srgbClr val="555555"/>
                </a:solidFill>
                <a:effectLst/>
                <a:latin typeface="Times New Roman" panose="02020603050405020304" pitchFamily="18" charset="0"/>
                <a:cs typeface="Times New Roman" panose="02020603050405020304" pitchFamily="18" charset="0"/>
              </a:rPr>
              <a:t>Supervised Learning</a:t>
            </a:r>
            <a:br>
              <a:rPr lang="en-ID" sz="2000" b="1" i="0" dirty="0">
                <a:solidFill>
                  <a:srgbClr val="555555"/>
                </a:solidFill>
                <a:effectLst/>
                <a:latin typeface="Times New Roman" panose="02020603050405020304" pitchFamily="18" charset="0"/>
                <a:cs typeface="Times New Roman" panose="02020603050405020304" pitchFamily="18" charset="0"/>
              </a:rPr>
            </a:br>
            <a:r>
              <a:rPr lang="en-ID" sz="2000" b="0" i="0" dirty="0">
                <a:solidFill>
                  <a:srgbClr val="555555"/>
                </a:solidFill>
                <a:effectLst/>
                <a:latin typeface="Times New Roman" panose="02020603050405020304" pitchFamily="18" charset="0"/>
                <a:cs typeface="Times New Roman" panose="02020603050405020304" pitchFamily="18" charset="0"/>
              </a:rPr>
              <a:t>Teknik </a:t>
            </a:r>
            <a:r>
              <a:rPr lang="en-ID" sz="2000" b="0" i="1" dirty="0">
                <a:solidFill>
                  <a:srgbClr val="555555"/>
                </a:solidFill>
                <a:effectLst/>
                <a:latin typeface="Times New Roman" panose="02020603050405020304" pitchFamily="18" charset="0"/>
                <a:cs typeface="Times New Roman" panose="02020603050405020304" pitchFamily="18" charset="0"/>
              </a:rPr>
              <a:t>supervised learning </a:t>
            </a:r>
            <a:r>
              <a:rPr lang="en-ID" sz="2000" b="0" i="0" dirty="0" err="1">
                <a:solidFill>
                  <a:srgbClr val="555555"/>
                </a:solidFill>
                <a:effectLst/>
                <a:latin typeface="Times New Roman" panose="02020603050405020304" pitchFamily="18" charset="0"/>
                <a:cs typeface="Times New Roman" panose="02020603050405020304" pitchFamily="18" charset="0"/>
              </a:rPr>
              <a:t>merupakan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teknik</a:t>
            </a:r>
            <a:r>
              <a:rPr lang="en-ID" sz="2000" b="0" i="0" dirty="0">
                <a:solidFill>
                  <a:srgbClr val="555555"/>
                </a:solidFill>
                <a:effectLst/>
                <a:latin typeface="Times New Roman" panose="02020603050405020304" pitchFamily="18" charset="0"/>
                <a:cs typeface="Times New Roman" panose="02020603050405020304" pitchFamily="18" charset="0"/>
              </a:rPr>
              <a:t> yang </a:t>
            </a:r>
            <a:r>
              <a:rPr lang="en-ID" sz="2000" b="0" i="0" dirty="0" err="1">
                <a:solidFill>
                  <a:srgbClr val="555555"/>
                </a:solidFill>
                <a:effectLst/>
                <a:latin typeface="Times New Roman" panose="02020603050405020304" pitchFamily="18" charset="0"/>
                <a:cs typeface="Times New Roman" panose="02020603050405020304" pitchFamily="18" charset="0"/>
              </a:rPr>
              <a:t>bisa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kamu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terapkan</a:t>
            </a:r>
            <a:r>
              <a:rPr lang="en-ID" sz="2000" b="0" i="0" dirty="0">
                <a:solidFill>
                  <a:srgbClr val="555555"/>
                </a:solidFill>
                <a:effectLst/>
                <a:latin typeface="Times New Roman" panose="02020603050405020304" pitchFamily="18" charset="0"/>
                <a:cs typeface="Times New Roman" panose="02020603050405020304" pitchFamily="18" charset="0"/>
              </a:rPr>
              <a:t> pada </a:t>
            </a:r>
            <a:r>
              <a:rPr lang="en-ID" sz="2000" b="0" i="0" dirty="0" err="1">
                <a:solidFill>
                  <a:srgbClr val="555555"/>
                </a:solidFill>
                <a:effectLst/>
                <a:latin typeface="Times New Roman" panose="02020603050405020304" pitchFamily="18" charset="0"/>
                <a:cs typeface="Times New Roman" panose="02020603050405020304" pitchFamily="18" charset="0"/>
              </a:rPr>
              <a:t>pembelajaran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mesin</a:t>
            </a:r>
            <a:r>
              <a:rPr lang="en-ID" sz="2000" b="0" i="0" dirty="0">
                <a:solidFill>
                  <a:srgbClr val="555555"/>
                </a:solidFill>
                <a:effectLst/>
                <a:latin typeface="Times New Roman" panose="02020603050405020304" pitchFamily="18" charset="0"/>
                <a:cs typeface="Times New Roman" panose="02020603050405020304" pitchFamily="18" charset="0"/>
              </a:rPr>
              <a:t> yang </a:t>
            </a:r>
            <a:r>
              <a:rPr lang="en-ID" sz="2000" b="0" i="0" dirty="0" err="1">
                <a:solidFill>
                  <a:srgbClr val="555555"/>
                </a:solidFill>
                <a:effectLst/>
                <a:latin typeface="Times New Roman" panose="02020603050405020304" pitchFamily="18" charset="0"/>
                <a:cs typeface="Times New Roman" panose="02020603050405020304" pitchFamily="18" charset="0"/>
              </a:rPr>
              <a:t>bisa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menerima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informasi</a:t>
            </a:r>
            <a:r>
              <a:rPr lang="en-ID" sz="2000" b="0" i="0" dirty="0">
                <a:solidFill>
                  <a:srgbClr val="555555"/>
                </a:solidFill>
                <a:effectLst/>
                <a:latin typeface="Times New Roman" panose="02020603050405020304" pitchFamily="18" charset="0"/>
                <a:cs typeface="Times New Roman" panose="02020603050405020304" pitchFamily="18" charset="0"/>
              </a:rPr>
              <a:t> yang </a:t>
            </a:r>
            <a:r>
              <a:rPr lang="en-ID" sz="2000" b="0" i="0" dirty="0" err="1">
                <a:solidFill>
                  <a:srgbClr val="555555"/>
                </a:solidFill>
                <a:effectLst/>
                <a:latin typeface="Times New Roman" panose="02020603050405020304" pitchFamily="18" charset="0"/>
                <a:cs typeface="Times New Roman" panose="02020603050405020304" pitchFamily="18" charset="0"/>
              </a:rPr>
              <a:t>sudah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ada</a:t>
            </a:r>
            <a:r>
              <a:rPr lang="en-ID" sz="2000" b="0" i="0" dirty="0">
                <a:solidFill>
                  <a:srgbClr val="555555"/>
                </a:solidFill>
                <a:effectLst/>
                <a:latin typeface="Times New Roman" panose="02020603050405020304" pitchFamily="18" charset="0"/>
                <a:cs typeface="Times New Roman" panose="02020603050405020304" pitchFamily="18" charset="0"/>
              </a:rPr>
              <a:t> pada data </a:t>
            </a:r>
            <a:r>
              <a:rPr lang="en-ID" sz="2000" b="0" i="0" dirty="0" err="1">
                <a:solidFill>
                  <a:srgbClr val="555555"/>
                </a:solidFill>
                <a:effectLst/>
                <a:latin typeface="Times New Roman" panose="02020603050405020304" pitchFamily="18" charset="0"/>
                <a:cs typeface="Times New Roman" panose="02020603050405020304" pitchFamily="18" charset="0"/>
              </a:rPr>
              <a:t>dengan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memberikan</a:t>
            </a:r>
            <a:r>
              <a:rPr lang="en-ID" sz="2000" b="0" i="0" dirty="0">
                <a:solidFill>
                  <a:srgbClr val="555555"/>
                </a:solidFill>
                <a:effectLst/>
                <a:latin typeface="Times New Roman" panose="02020603050405020304" pitchFamily="18" charset="0"/>
                <a:cs typeface="Times New Roman" panose="02020603050405020304" pitchFamily="18" charset="0"/>
              </a:rPr>
              <a:t> label </a:t>
            </a:r>
            <a:r>
              <a:rPr lang="en-ID" sz="2000" b="0" i="0" dirty="0" err="1">
                <a:solidFill>
                  <a:srgbClr val="555555"/>
                </a:solidFill>
                <a:effectLst/>
                <a:latin typeface="Times New Roman" panose="02020603050405020304" pitchFamily="18" charset="0"/>
                <a:cs typeface="Times New Roman" panose="02020603050405020304" pitchFamily="18" charset="0"/>
              </a:rPr>
              <a:t>tertentu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Diharapkan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teknik</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ini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bisa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memberikan</a:t>
            </a:r>
            <a:r>
              <a:rPr lang="en-ID" sz="2000" b="0" i="0" dirty="0">
                <a:solidFill>
                  <a:srgbClr val="555555"/>
                </a:solidFill>
                <a:effectLst/>
                <a:latin typeface="Times New Roman" panose="02020603050405020304" pitchFamily="18" charset="0"/>
                <a:cs typeface="Times New Roman" panose="02020603050405020304" pitchFamily="18" charset="0"/>
              </a:rPr>
              <a:t> target </a:t>
            </a:r>
            <a:r>
              <a:rPr lang="en-ID" sz="2000" b="0" i="0" dirty="0" err="1">
                <a:solidFill>
                  <a:srgbClr val="555555"/>
                </a:solidFill>
                <a:effectLst/>
                <a:latin typeface="Times New Roman" panose="02020603050405020304" pitchFamily="18" charset="0"/>
                <a:cs typeface="Times New Roman" panose="02020603050405020304" pitchFamily="18" charset="0"/>
              </a:rPr>
              <a:t>terhadap</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1" dirty="0">
                <a:solidFill>
                  <a:srgbClr val="555555"/>
                </a:solidFill>
                <a:effectLst/>
                <a:latin typeface="Times New Roman" panose="02020603050405020304" pitchFamily="18" charset="0"/>
                <a:cs typeface="Times New Roman" panose="02020603050405020304" pitchFamily="18" charset="0"/>
              </a:rPr>
              <a:t>output</a:t>
            </a:r>
            <a:r>
              <a:rPr lang="en-ID" sz="2000" b="0" i="0" dirty="0">
                <a:solidFill>
                  <a:srgbClr val="555555"/>
                </a:solidFill>
                <a:effectLst/>
                <a:latin typeface="Times New Roman" panose="02020603050405020304" pitchFamily="18" charset="0"/>
                <a:cs typeface="Times New Roman" panose="02020603050405020304" pitchFamily="18" charset="0"/>
              </a:rPr>
              <a:t> yang </a:t>
            </a:r>
            <a:r>
              <a:rPr lang="en-ID" sz="2000" b="0" i="0" dirty="0" err="1">
                <a:solidFill>
                  <a:srgbClr val="555555"/>
                </a:solidFill>
                <a:effectLst/>
                <a:latin typeface="Times New Roman" panose="02020603050405020304" pitchFamily="18" charset="0"/>
                <a:cs typeface="Times New Roman" panose="02020603050405020304" pitchFamily="18" charset="0"/>
              </a:rPr>
              <a:t>dilakukan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dengan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membandingkan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pengalaman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belajar</a:t>
            </a:r>
            <a:r>
              <a:rPr lang="en-ID" sz="2000" b="0" i="0" dirty="0">
                <a:solidFill>
                  <a:srgbClr val="555555"/>
                </a:solidFill>
                <a:effectLst/>
                <a:latin typeface="Times New Roman" panose="02020603050405020304" pitchFamily="18" charset="0"/>
                <a:cs typeface="Times New Roman" panose="02020603050405020304" pitchFamily="18" charset="0"/>
              </a:rPr>
              <a:t> di masa </a:t>
            </a:r>
            <a:r>
              <a:rPr lang="en-ID" sz="2000" b="0" i="0" dirty="0" err="1">
                <a:solidFill>
                  <a:srgbClr val="555555"/>
                </a:solidFill>
                <a:effectLst/>
                <a:latin typeface="Times New Roman" panose="02020603050405020304" pitchFamily="18" charset="0"/>
                <a:cs typeface="Times New Roman" panose="02020603050405020304" pitchFamily="18" charset="0"/>
              </a:rPr>
              <a:t>lalu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Misalkan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kamu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mempunyai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sejumlah</a:t>
            </a:r>
            <a:r>
              <a:rPr lang="en-ID" sz="2000" b="0" i="0" dirty="0">
                <a:solidFill>
                  <a:srgbClr val="555555"/>
                </a:solidFill>
                <a:effectLst/>
                <a:latin typeface="Times New Roman" panose="02020603050405020304" pitchFamily="18" charset="0"/>
                <a:cs typeface="Times New Roman" panose="02020603050405020304" pitchFamily="18" charset="0"/>
              </a:rPr>
              <a:t> film yang </a:t>
            </a:r>
            <a:r>
              <a:rPr lang="en-ID" sz="2000" b="0" i="0" dirty="0" err="1">
                <a:solidFill>
                  <a:srgbClr val="555555"/>
                </a:solidFill>
                <a:effectLst/>
                <a:latin typeface="Times New Roman" panose="02020603050405020304" pitchFamily="18" charset="0"/>
                <a:cs typeface="Times New Roman" panose="02020603050405020304" pitchFamily="18" charset="0"/>
              </a:rPr>
              <a:t>sudah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kamu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beri</a:t>
            </a:r>
            <a:r>
              <a:rPr lang="en-ID" sz="2000" b="0" i="0" dirty="0">
                <a:solidFill>
                  <a:srgbClr val="555555"/>
                </a:solidFill>
                <a:effectLst/>
                <a:latin typeface="Times New Roman" panose="02020603050405020304" pitchFamily="18" charset="0"/>
                <a:cs typeface="Times New Roman" panose="02020603050405020304" pitchFamily="18" charset="0"/>
              </a:rPr>
              <a:t> label </a:t>
            </a:r>
            <a:r>
              <a:rPr lang="en-ID" sz="2000" b="0" i="0" dirty="0" err="1">
                <a:solidFill>
                  <a:srgbClr val="555555"/>
                </a:solidFill>
                <a:effectLst/>
                <a:latin typeface="Times New Roman" panose="02020603050405020304" pitchFamily="18" charset="0"/>
                <a:cs typeface="Times New Roman" panose="02020603050405020304" pitchFamily="18" charset="0"/>
              </a:rPr>
              <a:t>dengan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kategori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tertentu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Kamu</a:t>
            </a:r>
            <a:r>
              <a:rPr lang="en-ID" sz="2000" b="0" i="0" dirty="0">
                <a:solidFill>
                  <a:srgbClr val="555555"/>
                </a:solidFill>
                <a:effectLst/>
                <a:latin typeface="Times New Roman" panose="02020603050405020304" pitchFamily="18" charset="0"/>
                <a:cs typeface="Times New Roman" panose="02020603050405020304" pitchFamily="18" charset="0"/>
              </a:rPr>
              <a:t> juga </a:t>
            </a:r>
            <a:r>
              <a:rPr lang="en-ID" sz="2000" b="0" i="0" dirty="0" err="1">
                <a:solidFill>
                  <a:srgbClr val="555555"/>
                </a:solidFill>
                <a:effectLst/>
                <a:latin typeface="Times New Roman" panose="02020603050405020304" pitchFamily="18" charset="0"/>
                <a:cs typeface="Times New Roman" panose="02020603050405020304" pitchFamily="18" charset="0"/>
              </a:rPr>
              <a:t>memiliki</a:t>
            </a:r>
            <a:r>
              <a:rPr lang="en-ID" sz="2000" b="0" i="0" dirty="0">
                <a:solidFill>
                  <a:srgbClr val="555555"/>
                </a:solidFill>
                <a:effectLst/>
                <a:latin typeface="Times New Roman" panose="02020603050405020304" pitchFamily="18" charset="0"/>
                <a:cs typeface="Times New Roman" panose="02020603050405020304" pitchFamily="18" charset="0"/>
              </a:rPr>
              <a:t> film </a:t>
            </a:r>
            <a:r>
              <a:rPr lang="en-ID" sz="2000" b="0" i="0" dirty="0" err="1">
                <a:solidFill>
                  <a:srgbClr val="555555"/>
                </a:solidFill>
                <a:effectLst/>
                <a:latin typeface="Times New Roman" panose="02020603050405020304" pitchFamily="18" charset="0"/>
                <a:cs typeface="Times New Roman" panose="02020603050405020304" pitchFamily="18" charset="0"/>
              </a:rPr>
              <a:t>dengan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kategori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komedi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meliputi</a:t>
            </a:r>
            <a:r>
              <a:rPr lang="en-ID" sz="2000" b="0" i="0" dirty="0">
                <a:solidFill>
                  <a:srgbClr val="555555"/>
                </a:solidFill>
                <a:effectLst/>
                <a:latin typeface="Times New Roman" panose="02020603050405020304" pitchFamily="18" charset="0"/>
                <a:cs typeface="Times New Roman" panose="02020603050405020304" pitchFamily="18" charset="0"/>
              </a:rPr>
              <a:t> film 21 Jump Street dan Jumanji. </a:t>
            </a:r>
            <a:r>
              <a:rPr lang="en-ID" sz="2000" b="0" i="0" dirty="0" err="1">
                <a:solidFill>
                  <a:srgbClr val="555555"/>
                </a:solidFill>
                <a:effectLst/>
                <a:latin typeface="Times New Roman" panose="02020603050405020304" pitchFamily="18" charset="0"/>
                <a:cs typeface="Times New Roman" panose="02020603050405020304" pitchFamily="18" charset="0"/>
              </a:rPr>
              <a:t>Selain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itu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kamu</a:t>
            </a:r>
            <a:r>
              <a:rPr lang="en-ID" sz="2000" b="0" i="0" dirty="0">
                <a:solidFill>
                  <a:srgbClr val="555555"/>
                </a:solidFill>
                <a:effectLst/>
                <a:latin typeface="Times New Roman" panose="02020603050405020304" pitchFamily="18" charset="0"/>
                <a:cs typeface="Times New Roman" panose="02020603050405020304" pitchFamily="18" charset="0"/>
              </a:rPr>
              <a:t> juga punya </a:t>
            </a:r>
            <a:r>
              <a:rPr lang="en-ID" sz="2000" b="0" i="0" dirty="0" err="1">
                <a:solidFill>
                  <a:srgbClr val="555555"/>
                </a:solidFill>
                <a:effectLst/>
                <a:latin typeface="Times New Roman" panose="02020603050405020304" pitchFamily="18" charset="0"/>
                <a:cs typeface="Times New Roman" panose="02020603050405020304" pitchFamily="18" charset="0"/>
              </a:rPr>
              <a:t>kategori</a:t>
            </a:r>
            <a:r>
              <a:rPr lang="en-ID" sz="2000" b="0" i="0" dirty="0">
                <a:solidFill>
                  <a:srgbClr val="555555"/>
                </a:solidFill>
                <a:effectLst/>
                <a:latin typeface="Times New Roman" panose="02020603050405020304" pitchFamily="18" charset="0"/>
                <a:cs typeface="Times New Roman" panose="02020603050405020304" pitchFamily="18" charset="0"/>
              </a:rPr>
              <a:t> lain </a:t>
            </a:r>
            <a:r>
              <a:rPr lang="en-ID" sz="2000" b="0" i="0" dirty="0" err="1">
                <a:solidFill>
                  <a:srgbClr val="555555"/>
                </a:solidFill>
                <a:effectLst/>
                <a:latin typeface="Times New Roman" panose="02020603050405020304" pitchFamily="18" charset="0"/>
                <a:cs typeface="Times New Roman" panose="02020603050405020304" pitchFamily="18" charset="0"/>
              </a:rPr>
              <a:t>misalkan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kategori</a:t>
            </a:r>
            <a:r>
              <a:rPr lang="en-ID" sz="2000" b="0" i="0" dirty="0">
                <a:solidFill>
                  <a:srgbClr val="555555"/>
                </a:solidFill>
                <a:effectLst/>
                <a:latin typeface="Times New Roman" panose="02020603050405020304" pitchFamily="18" charset="0"/>
                <a:cs typeface="Times New Roman" panose="02020603050405020304" pitchFamily="18" charset="0"/>
              </a:rPr>
              <a:t> film horror </a:t>
            </a:r>
            <a:r>
              <a:rPr lang="en-ID" sz="2000" b="0" i="0" dirty="0" err="1">
                <a:solidFill>
                  <a:srgbClr val="555555"/>
                </a:solidFill>
                <a:effectLst/>
                <a:latin typeface="Times New Roman" panose="02020603050405020304" pitchFamily="18" charset="0"/>
                <a:cs typeface="Times New Roman" panose="02020603050405020304" pitchFamily="18" charset="0"/>
              </a:rPr>
              <a:t>seperti</a:t>
            </a:r>
            <a:r>
              <a:rPr lang="en-ID" sz="2000" b="0" i="0" dirty="0">
                <a:solidFill>
                  <a:srgbClr val="555555"/>
                </a:solidFill>
                <a:effectLst/>
                <a:latin typeface="Times New Roman" panose="02020603050405020304" pitchFamily="18" charset="0"/>
                <a:cs typeface="Times New Roman" panose="02020603050405020304" pitchFamily="18" charset="0"/>
              </a:rPr>
              <a:t> The Conjuring dan It. Ketika </a:t>
            </a:r>
            <a:r>
              <a:rPr lang="en-ID" sz="2000" b="0" i="0" dirty="0" err="1">
                <a:solidFill>
                  <a:srgbClr val="555555"/>
                </a:solidFill>
                <a:effectLst/>
                <a:latin typeface="Times New Roman" panose="02020603050405020304" pitchFamily="18" charset="0"/>
                <a:cs typeface="Times New Roman" panose="02020603050405020304" pitchFamily="18" charset="0"/>
              </a:rPr>
              <a:t>kamu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membeli</a:t>
            </a:r>
            <a:r>
              <a:rPr lang="en-ID" sz="2000" b="0" i="0" dirty="0">
                <a:solidFill>
                  <a:srgbClr val="555555"/>
                </a:solidFill>
                <a:effectLst/>
                <a:latin typeface="Times New Roman" panose="02020603050405020304" pitchFamily="18" charset="0"/>
                <a:cs typeface="Times New Roman" panose="02020603050405020304" pitchFamily="18" charset="0"/>
              </a:rPr>
              <a:t> film </a:t>
            </a:r>
            <a:r>
              <a:rPr lang="en-ID" sz="2000" b="0" i="0" dirty="0" err="1">
                <a:solidFill>
                  <a:srgbClr val="555555"/>
                </a:solidFill>
                <a:effectLst/>
                <a:latin typeface="Times New Roman" panose="02020603050405020304" pitchFamily="18" charset="0"/>
                <a:cs typeface="Times New Roman" panose="02020603050405020304" pitchFamily="18" charset="0"/>
              </a:rPr>
              <a:t>baru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maka</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kamu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akan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mengidentifikasi</a:t>
            </a:r>
            <a:r>
              <a:rPr lang="en-ID" sz="2000" b="0" i="0" dirty="0">
                <a:solidFill>
                  <a:srgbClr val="555555"/>
                </a:solidFill>
                <a:effectLst/>
                <a:latin typeface="Times New Roman" panose="02020603050405020304" pitchFamily="18" charset="0"/>
                <a:cs typeface="Times New Roman" panose="02020603050405020304" pitchFamily="18" charset="0"/>
              </a:rPr>
              <a:t> genre dan </a:t>
            </a:r>
            <a:r>
              <a:rPr lang="en-ID" sz="2000" b="0" i="0" dirty="0" err="1">
                <a:solidFill>
                  <a:srgbClr val="555555"/>
                </a:solidFill>
                <a:effectLst/>
                <a:latin typeface="Times New Roman" panose="02020603050405020304" pitchFamily="18" charset="0"/>
                <a:cs typeface="Times New Roman" panose="02020603050405020304" pitchFamily="18" charset="0"/>
              </a:rPr>
              <a:t>isi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dari</a:t>
            </a:r>
            <a:r>
              <a:rPr lang="en-ID" sz="2000" b="0" i="0" dirty="0">
                <a:solidFill>
                  <a:srgbClr val="555555"/>
                </a:solidFill>
                <a:effectLst/>
                <a:latin typeface="Times New Roman" panose="02020603050405020304" pitchFamily="18" charset="0"/>
                <a:cs typeface="Times New Roman" panose="02020603050405020304" pitchFamily="18" charset="0"/>
              </a:rPr>
              <a:t> film </a:t>
            </a:r>
            <a:r>
              <a:rPr lang="en-ID" sz="2000" b="0" i="0" dirty="0" err="1">
                <a:solidFill>
                  <a:srgbClr val="555555"/>
                </a:solidFill>
                <a:effectLst/>
                <a:latin typeface="Times New Roman" panose="02020603050405020304" pitchFamily="18" charset="0"/>
                <a:cs typeface="Times New Roman" panose="02020603050405020304" pitchFamily="18" charset="0"/>
              </a:rPr>
              <a:t>tersebut</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Setelah</a:t>
            </a:r>
            <a:r>
              <a:rPr lang="en-ID" sz="2000" b="0" i="0" dirty="0">
                <a:solidFill>
                  <a:srgbClr val="555555"/>
                </a:solidFill>
                <a:effectLst/>
                <a:latin typeface="Times New Roman" panose="02020603050405020304" pitchFamily="18" charset="0"/>
                <a:cs typeface="Times New Roman" panose="02020603050405020304" pitchFamily="18" charset="0"/>
              </a:rPr>
              <a:t> film </a:t>
            </a:r>
            <a:r>
              <a:rPr lang="en-ID" sz="2000" b="0" i="0" dirty="0" err="1">
                <a:solidFill>
                  <a:srgbClr val="555555"/>
                </a:solidFill>
                <a:effectLst/>
                <a:latin typeface="Times New Roman" panose="02020603050405020304" pitchFamily="18" charset="0"/>
                <a:cs typeface="Times New Roman" panose="02020603050405020304" pitchFamily="18" charset="0"/>
              </a:rPr>
              <a:t>teridentifikasi</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barulah</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kamu</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akan</a:t>
            </a:r>
            <a:r>
              <a:rPr lang="en-ID" sz="2000" b="0" i="0" dirty="0">
                <a:solidFill>
                  <a:srgbClr val="555555"/>
                </a:solidFill>
                <a:effectLst/>
                <a:latin typeface="Times New Roman" panose="02020603050405020304" pitchFamily="18" charset="0"/>
                <a:cs typeface="Times New Roman" panose="02020603050405020304" pitchFamily="18" charset="0"/>
              </a:rPr>
              <a:t> </a:t>
            </a:r>
            <a:r>
              <a:rPr lang="en-ID" sz="2000" b="0" i="0" dirty="0" err="1">
                <a:solidFill>
                  <a:srgbClr val="555555"/>
                </a:solidFill>
                <a:effectLst/>
                <a:latin typeface="Times New Roman" panose="02020603050405020304" pitchFamily="18" charset="0"/>
                <a:cs typeface="Times New Roman" panose="02020603050405020304" pitchFamily="18" charset="0"/>
              </a:rPr>
              <a:t>menyimpan</a:t>
            </a:r>
            <a:r>
              <a:rPr lang="en-ID" sz="2000" b="0" i="0" dirty="0">
                <a:solidFill>
                  <a:srgbClr val="555555"/>
                </a:solidFill>
                <a:effectLst/>
                <a:latin typeface="Times New Roman" panose="02020603050405020304" pitchFamily="18" charset="0"/>
                <a:cs typeface="Times New Roman" panose="02020603050405020304" pitchFamily="18" charset="0"/>
              </a:rPr>
              <a:t> film </a:t>
            </a:r>
            <a:r>
              <a:rPr lang="en-ID" sz="2000" b="0" i="0" dirty="0" err="1">
                <a:solidFill>
                  <a:srgbClr val="555555"/>
                </a:solidFill>
                <a:effectLst/>
                <a:latin typeface="Times New Roman" panose="02020603050405020304" pitchFamily="18" charset="0"/>
                <a:cs typeface="Times New Roman" panose="02020603050405020304" pitchFamily="18" charset="0"/>
              </a:rPr>
              <a:t>tersebut</a:t>
            </a:r>
            <a:r>
              <a:rPr lang="en-ID" sz="2000" b="0" i="0" dirty="0">
                <a:solidFill>
                  <a:srgbClr val="555555"/>
                </a:solidFill>
                <a:effectLst/>
                <a:latin typeface="Times New Roman" panose="02020603050405020304" pitchFamily="18" charset="0"/>
                <a:cs typeface="Times New Roman" panose="02020603050405020304" pitchFamily="18" charset="0"/>
              </a:rPr>
              <a:t> pada </a:t>
            </a:r>
            <a:r>
              <a:rPr lang="en-ID" sz="2000" b="0" i="0" dirty="0" err="1">
                <a:solidFill>
                  <a:srgbClr val="555555"/>
                </a:solidFill>
                <a:effectLst/>
                <a:latin typeface="Times New Roman" panose="02020603050405020304" pitchFamily="18" charset="0"/>
                <a:cs typeface="Times New Roman" panose="02020603050405020304" pitchFamily="18" charset="0"/>
              </a:rPr>
              <a:t>kategori</a:t>
            </a:r>
            <a:r>
              <a:rPr lang="en-ID" sz="2000" b="0" i="0" dirty="0">
                <a:solidFill>
                  <a:srgbClr val="555555"/>
                </a:solidFill>
                <a:effectLst/>
                <a:latin typeface="Times New Roman" panose="02020603050405020304" pitchFamily="18" charset="0"/>
                <a:cs typeface="Times New Roman" panose="02020603050405020304" pitchFamily="18" charset="0"/>
              </a:rPr>
              <a:t> yang </a:t>
            </a:r>
            <a:r>
              <a:rPr lang="en-ID" sz="2000" b="0" i="0" dirty="0" err="1">
                <a:solidFill>
                  <a:srgbClr val="555555"/>
                </a:solidFill>
                <a:effectLst/>
                <a:latin typeface="Times New Roman" panose="02020603050405020304" pitchFamily="18" charset="0"/>
                <a:cs typeface="Times New Roman" panose="02020603050405020304" pitchFamily="18" charset="0"/>
              </a:rPr>
              <a:t>sesuai</a:t>
            </a:r>
            <a:r>
              <a:rPr lang="en-ID" sz="2000" b="0" i="0" dirty="0">
                <a:solidFill>
                  <a:srgbClr val="555555"/>
                </a:solidFill>
                <a:effectLst/>
                <a:latin typeface="Times New Roman" panose="02020603050405020304" pitchFamily="18" charset="0"/>
                <a:cs typeface="Times New Roman" panose="02020603050405020304" pitchFamily="18" charset="0"/>
              </a:rPr>
              <a:t>.</a:t>
            </a:r>
            <a:br>
              <a:rPr lang="en-ID" sz="2000" b="0" i="0" dirty="0">
                <a:solidFill>
                  <a:srgbClr val="555555"/>
                </a:solidFill>
                <a:effectLst/>
                <a:latin typeface="Times New Roman" panose="02020603050405020304" pitchFamily="18" charset="0"/>
                <a:cs typeface="Times New Roman" panose="02020603050405020304" pitchFamily="18" charset="0"/>
              </a:rPr>
            </a:br>
            <a:endParaRPr lang="en-ID"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771837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168</TotalTime>
  <Words>4053</Words>
  <Application>Microsoft Office PowerPoint</Application>
  <PresentationFormat>Widescreen</PresentationFormat>
  <Paragraphs>22</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intel-clear</vt:lpstr>
      <vt:lpstr>intel-one</vt:lpstr>
      <vt:lpstr>Times New Roman</vt:lpstr>
      <vt:lpstr>Trebuchet MS</vt:lpstr>
      <vt:lpstr>Wingdings 3</vt:lpstr>
      <vt:lpstr>Facet</vt:lpstr>
      <vt:lpstr>Pengantar Teknologi Informasi  Pengampu : Nurul Fadilah, S.Kom Pertemuan 6 Senin, 17 Oktober 2022   </vt:lpstr>
      <vt:lpstr>   Artificial Intelligence (AI) * Machine learning  * Natural language processing  * Expert system * Computer Vision  * Speech Recognition * Robotics  </vt:lpstr>
      <vt:lpstr>Artificial Intelligence (AI) Kecerdasan Buatan (AI) adalah bidang ilmu komputer yang dikhususkan untuk memecahkan masalah kognitif yang umumnya terkait dengan kecerdasan manusia, seperti pembelajaran, pemecahan masalah, dan pengenalan pola. Empat teknik pemecahan masalah dalam Artificial Intelligence adalah Searching, Reasoning, Planning dan Learning. Penggunaan teknik dan metode tersebut sangat bergantung pada permasalahan yang akan diselesaikan dan dijelaskan melalui studi kasus dan ilustrasi untuk mempermudah pemahaman dan memperjelas perbedaan di antara keempat teknik tersebut. Secara garis besar sebuah kecerdasan buatan dapat melakukan salah satu dari keempat faktor berikut. *Acting humanly, sistem yang dapat bertindak layaknya manusia. *Thinking humanly, sistem yang bisa berpikir seperti halnya manusia. *Think rationally, sistem yang mampu berpikir secara rasional. *Act rationally, sistem yang mampu bertindak secara rasional. Contoh Kecerdasan Buatan Kecerdasan buatan atau AI ini telah banyak diterapkan di berbagai bidang seperti industri, medis, pendidikan, bisnis bahkan dalam kehidupan sehari-hari. Berikut ini beberapa contoh dari penerapan AI yang biasa kamu jumpai dalam kehidupan sehari-hari. 1. DeepFace Facebook Salah satu contoh dari AI adalah teknologi DeepFace yang dimiliki oleh Facebook. AI ini berfungsi untuk mengenali wajah orang yang ada pada postingan foto. </vt:lpstr>
      <vt:lpstr>Dengan teknologi ini, kamu tidak perlu lagi menandai seseorang yang ada pada foto secara manual, karena AI ini yang akan melakukannya. Perlu kamu ketahui bahwa sebelum AI dapat mengidentifikasi bahwa orang di foto itu adalah kamu, AI akan dilatih berdasarkan data. Datanya didapatkan saat kamu menandai orang di foto sebelumnya dan dari hasil saran AI terhadap orang yang ada di foto yang kamu setujui. Setelah AI berlatih dan memiliki banyak data maka AI nantinya akan dapat mengidentifikasi seseorang yang ada di foto. 2. Rekomendasi E-Commerce Konsep penerapan AI yang sering kamu jumpai salah satunya adalah rekomendasi produk pada e-commerce. Mungkin kamu pernah berbelanja di salah satu e-commerce dan ketika kamu berbelanja ada produk-produk yang direkomendasikan untukmu. Produk yang direkomendasikan tersebut bukan dari seseorang yang memprediksi kira-kira kamu beli apa ya? Produk rekomendasi tersebut merupakan hasil dari proses AI. AI memperoleh data dari kamu sendiri, misalnya ketika kamu melakukan pencarian produk, pembelian produk dan kamu sudah melihat produk apa saja. Data tersebutlah yang akan diproses dari konsep AI yaitu data mining sehingga AI akan merekomendasikan produk-produk yang pas buat kamu. </vt:lpstr>
      <vt:lpstr>Klasifikasi pada AI 1. Klasifikasi berdasarkan Kekuatannya: - Strong AI (AI Kuat): Sistem AI dengan kemampuan kognitif seperti manusia pada umumnya. Ketika diberikan tugas atau perintah yang belum dikenali, sistem AI ini memiliki cukup kecerdasan untuk menemukan solusi dari setiap tugas atau perintah yang dikerjakannya. - Weak AI (AI Lemah): Sistem AI yang dirancang dan dilatih untuk tugas tertentu. Contoh: Apple Siri dan Google Assistant 2. Jenis-Jenis AI - Reactive Machines (Mesin Reaktif) Contoh dari AI ini adalah Deep Blue, yang memiliki kemampuan mengidentifikasi bagian-bagian di papan catur dan membuat prediksi langkah untuk bisa menang dalam permainan. Sayangnya, sistem AI ini tidak memiliki kemampuan untuk diterapkan di berbagai situasi. - Limited Memory (Memori Terbatas): AI yang mampu memberi keputusan di masa depan. Contohnya, kendaraan swakemudi yang dapat menggunakan pengalaman perjalanan di masa lalunya untuk mengambil keputusan di perjalanan masa depan (yang berikutnya). - Theory of Mind (Teori Pikiran): Sistem AI yang memiliki keyakinan sendiri, keinginan sendiri, dan niat yang mempengaruhi keputusan yang dibuatnya. AI jenis ini belum ada.  </vt:lpstr>
      <vt:lpstr>- Self-Awareness (Kesadaran Diri): Mesin yang memiliki kesadaran diri untuk mengerti keadaannya dan dapat mengolah informasi untuk mengidentifikasi apa yang dirasakan oleh orang lain. AI jenis ini belumlah ada.  Kecerdasan buatan pada pengaplikasiannya secara garis besar terbagi tujuh cabang, yaitu machine learning, natural language processing, expert system, vision, speech, planning dan robotics. Percabangan dari kecerdasan buatan tersebut dimaksudkan untuk mempersempit ruang lingkup saat pengembangan atau belajar AI, karena pada dasarnya kecerdasan buatan memiliki ruang lingkup yang sangat luas.  </vt:lpstr>
      <vt:lpstr>PowerPoint Presentation</vt:lpstr>
      <vt:lpstr>Machine Learning Teknologi machine learning (ML) adalah mesin yang dikembangkan untuk bisa belajar dengan sendirinya tanpa arahan dari penggunanya. Pembelajaran mesin dikembangkan berdasarkan disiplin ilmu lainnya seperti statistika, matematika dan data mining sehingga mesin dapat belajar dengan menganalisa data tanpa perlu di program ulang atau diperintah. Dalam hal ini machine learning memiliki kemampuan untuk memperoleh data yang ada dengan perintah ia sendiri. ML juga dapat mempelajari data yang ada dan data yang ia peroleh sehingga bisa melakukan tugas tertentu. Tugas yang dapat dilakukan oleh ML pun sangat beragam, tergantung dari apa yang ia pelajari. Ada beberapa teknik yang dimiliki oleh machine learning 1. Deep learning sendiri merupakan bagian dari machine learning yang memiliki jaringan tersendiri. Ia mampu mengenali pola dan informasi tanpa pengawasan dari data yang tidak terstruktur atau tidak berlabel. karena kemampuannya ini, teknologi deep learning juga dikenal sebagai deep neural learning atau deep network learning. Jenis-Jenis Algoritma Deep Learning *Convolutional neural networks (CNN) terdiri dari beberapa lapisan dan sering digunakan untuk pemrosesan gambar dan deteksi objek.  *Long short term memory network (LSTM) Teknologi ini mampu mengingat seluruh informasi masa lalu dari periode-periode tertentu.  </vt:lpstr>
      <vt:lpstr>*Reccurent neural network (RNN) RNN memiliki koneksi yang bisa membentuk siklus terarah. Siklus tersebutlah yang memungkinkan output dari LSTM untuk diumpankan sebagai input ke fase terbaru. *Self organizing maps (SOM) teknologi ini mampu menginisiasikan data visualization secara mandiri. Kemampuan ini berfungsi untuk mengurangi dimensi data melalui jaringan saraf tiruan yang dapat bekerja secara otomatis. Contoh penerapan deep learning yang paling terkenal adalah pada Netflix dan YouTube. Dalam kedua platform streaming ini, deep learning digunakan sebagai alat untuk memberikan rekomendasi video. Perangkat canggih tersebut memanfaatkan minat dan kebiasaan pengguna untuk menemukan video yang sekiranya sesuai dengan kebutuhan mereka. 2. Supervised Learning Teknik supervised learning merupakan teknik yang bisa kamu terapkan pada pembelajaran mesin yang bisa menerima informasi yang sudah ada pada data dengan memberikan label tertentu. Diharapkan teknik ini bisa memberikan target terhadap output yang dilakukan dengan membandingkan pengalaman belajar di masa lalu. Misalkan kamu mempunyai sejumlah film yang sudah kamu beri label dengan kategori tertentu. Kamu juga memiliki film dengan kategori komedi meliputi film 21 Jump Street dan Jumanji. Selain itu kamu juga punya kategori lain misalkan kategori film horror seperti The Conjuring dan It. Ketika kamu membeli film baru, maka kamu akan mengidentifikasi genre dan isi dari film tersebut. Setelah film teridentifikasi barulah kamu akan menyimpan film tersebut pada kategori yang sesuai. </vt:lpstr>
      <vt:lpstr>3. Unsupervised Learning Teknik unsupervised learning merupakan teknik yang bisa kamu terapkan pada machine learning yang digunakan pada data yang tidak memiliki informasi yang bisa diterapkan secara langsung. Diharapkan teknik ini dapat membantu menemukan struktur atau pola tersembunyi pada data yang tidak memiliki Sedikit berbeda dengan supervised learning, kamu tidak memiliki data apapun yang akan dijadikan acuan sebelumnya. Misalkan kamu belum pernah sekalipun membeli film sama sekali, akan tetapi pada suatu waktu, kamu membeli sejumlah film dan ingin membaginya ke dalam beberapa kategori agar mudah untuk ditemukan.Tentunya kamu akan mengidentifikasi film-film mana saja yang mirip. Dalam hal ini misalkan kamu mengidentifikasi berdasarkan dari genre film. Misalnya, kamu mempunyai film the Conjuring, maka kamu akan menyimpan film The Conjuring tersebut pada kategori film horror.  Natural language processing NLP adalah kemampuan program komputer untuk memahami bahasa manusia seperti yang diucapkan dan ditulis - disebut sebagai bahasa alami. NLP menggabungkan linguistik komputasi - pemodelan bahasa manusia berbasis aturan - dengan model statistik, machine learning (pembelajaran mesin), dan deep learning (pembelajaran mendalam). Contoh Penggunaan Natural Language Processing pada Perangkat Smart Home, Chatbot, Mesin Pencari, Alat Terjemahan, Filter Pesan Spam di Email, Pemantauan Media Sosial, Perawatan Pesawat, Memperlancar Informasi Pasien di Rumah Sakit </vt:lpstr>
      <vt:lpstr>Expert system Sistem pakar adalah suatu program komputer atau sistem informasi yang mengandung beberapa pengetahuan dari satu atau lebih pakar manusia terkait suatu bidang yang cenderung spesifik.Pakar yang dimaksudkan merupakan seseorang yang memiliki keahlian khusus di bidangnya. Berikut ini terdapat beberapa tujuan utama dari penggunaan sistem pakar  1. Interpretasi Expert system bertujuan untuk membuat sebuah kesimpulan atau deskripsi dari sekumpulan data yang masih mentah (raw data). Pengambilan keputusan tersebut berdasarkan hasil observasi, mulai dari analisis citra, pengenalan kata melalui ucapan, interpretasi sinyal, dan lain sebagainya. 2. Prediksi Mampu untuk memproyeksikan akibat dari situasi dan kondisi tertentu, contohnya prediksi terkait data demografi, ekonomi, finance, dan lain – lain. 3. Diagnosis Dapat menentukan penyebab terjadinya malfungsi di dalam situasi yang kompleks berdasarkan gejala yang dapat teramati dengan diagnosis yang tepat. 4. Perancangan desain Mampu menentukan dan membuat rancangan konfigurasi terkait komponen sistem yang cocok dengan tujuan kinerja tertentu dengan memenuhi suatu kendala tertentu. Contohnya adalah perancangan desain bangunan, lapangan, dan lainnya. </vt:lpstr>
      <vt:lpstr>5. Perencanaan Expert system juga bertujuan untuk merencanakan serangkaian tindakan yang mendapat tujuan pada tahap kondisi awal tertentu. 6. Monitoring Melaksanakan hasil pengamatan berdasarkan suatu kondisi yang diharapkan, contoh dari proses implementasinya adalah computer aided monitoring system (CAMS). 7. Debugging Mampu untuk menentukan serta menginterpretasikan berbagai cara untuk mencegah terjadinya malfungsi atau kegagalan pada fitur tertentu. 8. Instruksi Mempunyai kemampuan untuk mendeteksi tingkat defisiensi terhadap pemahaman mengenai domain subjek. 9. Kontrol Memiliki keahlian untuk mengatur pola tingkah laku suatu lingkungan (environment) yang kompleks. Contohnya adalah kontrol terhadap interpretasi, perbaikan, dan prediksi (forecast). Terdapat beberapa metode yang digunakan dalam menggunakan sistem pakar, diantaranya adalah sebagai berikut. 1. AHP (Analytical Hierarchy Process) AHP merupakan salah satu metode yang menerapkan sistem pakar untuk dapat mengambil keputusan dengan melakukan perbandingan antara beberapa pasangan, serta kriteria yang berada dalam suatu variabel.   </vt:lpstr>
      <vt:lpstr>Teknik analisa program yang digunakan adalah menggunakan variabel untuk dianalisa menjadi bentuk hierarki berdasarkan sebuah urutan. Kemudian, akan dibandingkan untuk ditarik sebuah kesimpulan berdasarkan metrik yang ada guna menentukan nilai pada setiap kriteria maupun variabel yang digunakan. 2. Breadth First Search Breadth first search merupakan algoritma yang berfungsi untuk melakukan pencarian data secara luas atau melebar dalam expert system. Pada metode ini menerapkan proses antrian data (queue) untuk menyimpan informasi yang telah dianalisa sebelumnya. Selain itu, juga membutuhkan tabel boolean untuk menyimpan informasi ke dalam sebuah simpul sehingga, tidak ada informasi yang dikunjungi lebih dari sekali. 3. BFS (Best First Search) Metode best first search merupakan hasil kombinasi dari metode DFS dan breadth first search yang membuat sistem pakar mampu menyajikan tampilan output dari hasil analisa variabel yang telah diproses sebelumnya. 4. DFS (Depth First Search) Metode DFS juga menerapkan sistem pakar, dimana algoritma yang digunakan merupakan proses penelusuran menggunakan struktur pohon atau graf, dan berpatokan pada tingkat kedalaman data. 5. Penelusuran ke Depan (Forward Chaining) Merupakan teknik penalaran yang termasuk dalam sistem pakar, yang mana diawali dari proses pencarian fakta. Dimana, fakta tersebut digunakan untuk menguji nilai suatu kebenaran terhadap hipotesis yang dikembangkan. 6. Penelusuran ke Belakang (Backward Chaining) Backward chaining merupakan kebalikan dari forward chaining, dimana metode ini melakukan pelacakan sistem keputusan dimulai dari tahap menarik kesimpulan pada sebuah titik penalaran. Kemudian, dilanjutkan dengan penyusunan hipotesis hingga fakta yang ditemukan untuk memberikan value dan penguatan dari hasil kesimpulan. </vt:lpstr>
      <vt:lpstr>Di dalam pengembangan expert system, tersusun atas beberapa komponen atau struktur pembentuk sebuah sistem informasi yang komprehensif. Berikut ini merupakan beberapa bagian penyusun arsitektur dari sistem ini. 1. User Interface (Antarmuka Pengguna) Antarmuka atau interface merupakan mekanisme yang digunakan sebagai sarana untuk berkomunikasi dan berinteraksi dengan pengguna (user). Antarmuka akan menerima informasi dari pengguna, dan akan mengubahnya ke dalam instruksi yang dapat diterima oleh sistem. 2. Basis Pengetahuan Basis pengetahuan mengandung pemahaman mengenai formulasi dan skema penyelesaian masalah. 3. Knowledge Acquisition (Akuisisi Pengetahuan) Knowledge acquisition adalah proses akumulasi, transformasi, dan transfer tiap keahlian untuk dapat menyelesaikan permasalahan dari sumber pengetahuan, ke dalam suatu sistem komputer. Pada tahap ini, seorang engineer bertugas untuk menyerap segala pengetahuan untuk dikirim ke dalam basis pengetahuan (insight). 4. Inference Engine (Mesin atau Motor Inferensi) Pada komponen ini mengandung mekanisme penalaran dan pola pikir yang dimanfaatkan oleh para pakar untuk dapat memecahkan suatu masalah dengan baik. Mesin inferensi sendiri merupakan program komputer untuk memberikan metodologi yang ada dalam workplace, dan nantinya akan diolah menjadi sebuah kesimpulan.   </vt:lpstr>
      <vt:lpstr>5. Workplace / Blackboard Workplace merupakan area dari kumpulan memori kerja yang digunakan untuk merekam setiap kejadian yang ada, termasuk pembuatan keputusan sementara. 6. Fasilitas Penjelasan Fasilitas penjelasan termasuk ke dalam komponen tambahan untuk meningkatkan penggunaan sistem pakar, serta melacak respon dan hasil penjelasan mengenai tingkah laku pada expert system secara interaktif. 7. Perbaikan Pengetahuan Pakar juga mempunyai kemampuan analisis yang baik untuk dapat meningkatkan kinerjanya sedemikian rupa. Kemampuan tersebut terdiri atas, keahlian dalam pembelajaran yang terkomputerisasi. Sehingga, program dapat membedakan antara kesuksesan dengan kegagalan yang dialami, berdasarkan pengetahuan yang masih relevan untuk diaplikasikan di masa mendatang. Contoh dari Expert System Berikut ini terdapat beberapa contoh program yang menerapkan sistem pakar, yaitu: Dendral, aplikasi untuk mengidentifikasi struktur molekul pada campuran kimia yang tidak dikenal. MYCIN, merupakan software yang dibangun untuk mendiagnosis berbagai jenis penyakit. Prospector, aplikasi yang diterapkan untuk kebutuhan pada bidang geologi. XCON dan XSEL, merupakan software digunakan untuk mengkonfigurasi sistem komputer besar. </vt:lpstr>
      <vt:lpstr>Kelebihan Sistem Pakar Pembahasan selanjutnya, masuk pada penyajian informasi seputar keunggulan dari sistem pakar. Meningkatkan produktivitas kerja, yang mana dapat membantu dalam menyelesaikan setiap pekerjaan dalam waktu yang lebih cepat. Mampu meningkatkan kualitas dari sisi pemberian nasihat yang lebih konsisten. Memiliki tingkat keandalan yang relatif tinggi, serta dapat bekerja secara real time. Kekurangan Sistem Pakar Kekurangan yang dimiliki oleh sistem pakar adalah sebagai berikut. Terdapat kendala dalam mendapatkan pengalaman atau insight baru dengan menggunakan berbagai pendekatan yang dimiliki oleh beberapa pakar. Di dalam proses pembuatan pakar sendiri, memerlukan biaya yang besar dengan tetap memperhatikan faktor kualitas dari pengetahuan yang dihasilkan. Hasil tingkat evaluasi dari expert system tidaklah bernilai kebenaran mutlak 100%, namun masih memerlukan tahap pengujian secara berkala untuk dapat menghasilkan kesimpulan terbaik. </vt:lpstr>
      <vt:lpstr>Computer Vision Computer Vision merupakan salah satu bagian dari Artificial Intelligence. Computer Vision merupakan salah satu teknologi yang memungkinkan komputer untuk melihat dan mengenali objek yang ada di sekitarnya layaknya manusia. Dalam perkembangan teknologi yang semakin pesat, Computer Vision menjadi salah satu teknologi baru yang dimanfaatkan untuk dikombinasikan dengan Data Science dengan bantuan Deep Learning. Sehingga proses pengenalan wajah menjadi lebih mudah dilakukan. 1. Cara Kerja Computer Vision Computer vision akan memecah gambar yang ada menjadi banyak bagian-bagian yang berbeda. Jaringan neutron akan mengidentifikasi setiap bagian-bagian yang ada, barulah kemudian menggabungkannya menjadi satu bagian yang utuh. Secara otomatis komputer akan melabeli gambar tersebut. Itulah mengapa semakin banyak data yang dijadikan bahan pembelajaran oleh komputer, kemampuan untuk memprediksi gambar tersebut secara benar juga akan meningkat. Komputer akan memanfaatkan algoritma yang mampu untuk menganalisis warna, bentuk, jarak antar objek, dan seterusnya hingga komputer mampu melabeli seluruh objek sebagai benda tertentu. Meskipun objek yang dimasukkan merupakan objek tiga dimensi, namun komputer tetap akan mendefinisikannya sebagai objek dua dimensi karena keterbatasan kemampuannya dalam mengingat garis-garis linear dalam satu bidang. Gambar dua dimensi ini kemudian akan diterjemahkan sebagai angka, begitu dijumlahkan akan membentuk nilai tertentu yang merepresentasikan kode warna. Setiap piksel akan mengandung tiga warna utama yaitu merah, hijau, dan biru. Identifikasi warna menjadi hal yang cukup penting untuk memberikan penjelasan mendetail   </vt:lpstr>
      <vt:lpstr>Secara umum, teknik yang digunakan oleh Computer Vision dalam memproses satu atau sekumpulan gambar dapat dibagi menjadi 5 jenis, yaitu: *Image Classification, komputer akan membuat gambar dapat mengklasifikasikan dirinya masuk ke kelas yang mana. *Object Detection, digunakan untuk mendeteksi keberadaan suatu gambar. Bisa juga dikombinasikan dengan image classification. *Object Tracking, biasanya akan digunakan untuk melakukan tracking posisi objek pada data berupa video baik yang bersifat real time maupun rekaman. *Semantic Segmentation, membedakan gambar dengan cara membedakan pixel yang ada di suatu gambar untuk dimasukkan ke dalam suatu grup. Nantinya setelah berada di dalam grup bisa dilakukan klasifikasi dan diberi label. *Instance Segmentation, hampir mirip dengan Semantic Segmentation hanya saja pada teknik ini langsung membedakan setiap unit dari objek yang ada di gambar ke dalam grup pixel dan kelas yang berbeda. Computer Vision mulai banyak dimanfaatkan dalam dunia bisnis, transportasi, kesehatan, bahkan dalam kehidupan kita sehari-hari. Berikut ini adalah contoh penggunaan Computer Vision: Face Recognition.  Teknologi ini termasuk salah satu teknologi yang cukup dekat dengan kehidupan sehari-hari kita. Facebook misalnya, dapat mengenali wajah penggunanya dan menambahkan label. Selain itu, kita dapat menemukan face recognition dalam beberapa smartphone yang kuncinya menggunakan face ID.  </vt:lpstr>
      <vt:lpstr>Self Driving Cars Self driving car merupakan teknologi yang memungkinkan mobil dapat melaju tanpa sopir. Beberapa pemanfaatan Computer Vision dalam self driving car adalah untuk mendeteksi garis jalur, mendeteksi rintangan dan juga rambu lalu lintas termasuk lampu merah, serta perhitungan sudut kemudi. X-Ray &amp; CT Scan Dalam dunia medis, X-Ray dan CT Scan menjadi hal yang penting. Dengan pemanfaatan Computer Vision, dokter dapat membuat model interaktif tiga dimensi, sehingga proses interpretasi gambar medis menjadi lebih mudah Retail Tanpa Kasir Di luar negeri, pemanfaatan Computer Vision yang lain adalah adanya retail yang tidak memiliki kasir seperti yang dilakukan oleh Amazon Go. Mereka akan mendeteksi barang yang dibeli oleh pelanggan menggunakan kamera dan akan otomatis memberikan tagihan melalui Amazon Prime.  Speech Recognition Speech recognition merupakan salah satu dari bentuk Artificial Intelligence atau AI. Speech recognition adalah sebuah kemampuan yang dimiliki oleh mesin atau aplikasi untuk mengindentifikasi kata dan frasa yang terdapat dalam bahasa lisan. Kata dan frasa tersebut akan diolah dan dirubah menjadi sebuah format yang dapat dibaca oleh mesin atau aplikasi tersebut. Setelah kata dan frasa telah di olah menjadi format yang dapat dibaca oleh mesin atau aplikasi tersebut, speech recognition akan menganalisa  </vt:lpstr>
      <vt:lpstr>perintah apa yang masuk dan pekerjaan atau respon apa yang harus di keluarkan oleh mesin atau aplikasi tersebut. Dalam praktiknya, speech recognition akan membutuhkan sampel kata atau frasa yang di dapat dari ucapan para pengguna. Sampel dari kata dan frasa tersebut akan di rubah ke format khusus dan disimpan untuk digunakan sebagai landasan dalam respon selanjutnya. Perbedaannya dengan Voice Recognition Berbeda dengan Voice Recognition yang fungsinya ditujukan untuk mengidentifikasi orang yang sedang berbicara dengan cara melakukan analisa terhadap pola ucapan unik dari setiap anatomi manusia, seperti nada suara, gaya bicara dan lain-lain. Namun pada saat ini, speech recognition dapat berintergrasi dengan voice recognition dalam suatu mesin atau aplikasi, yang berarti mesin atau aplikasi tersebut hanya dapat bekerja berdasarkan suara orang-orang tertentu saja. Manfaat Secara garis besar, saat speech recognition bertujuan untuk membantu mengerjakan tugas-tugas sederhana manusia seperti mengirim pesan, membacakan email terbaru, mengingigatkan jadwal rapat atau menanyakan sesuatu yang kita tidak tahu.   Robotics Apa itu Robot yang Didukung AI? Robot yang didukung AI dilengkapi dengan berbagai sensor (termasuk perangkat visi seperti kamera 2D/3D, sensor vibrasi, sensor proksimitas, akselerometer, dan sensor lingkungan lainnya), yang memberikan data sensor yang dapat dianalisis dan ditindaklanjuti secara real-time. </vt:lpstr>
      <vt:lpstr>Untuk memahami apa robot yang didukung AI itu, penting untuk memahami apa yang membuatnya cerdas. Artificial intelligence merujuk pada sistem kelas luas yang memungkinkan mesin untuk meniru kemampuan manusia tingkat lanjut.  Saat ini jenis robot paling umum yang didukung oleh AI termasuk: Autonomous Mobile Robot (AMR) Seiring AMR bergerak melalui lingkungan mereka, AI memungkinkan mereka untuk: Menangkap informasi melalui kamera 3D dan sensor LiDAR Menganalisis informasi yang dikumpulkan Membuat inferensi berdasarkan lingkungan dan misi keseluruhan Bergerak atau bertindak untuk memberikan hasil terbaik Robot Terartikulasi (Lengan Robot) AI memungkinkan terartikulasi melakukan tugas dengan lebih cepat dan akurat. Teknologi AI menyimpulkan informasi dari sensor visi, seperti kamera 2D/3D, untuk mensegmentasi dan memahami adegan serta mendeteksi dan mengklasifikasikan objek. . Cobot AI memungkinkan robot untuk merespons dan belajar ucapan dan gestur manusia tanpa pelatihan yang dibantu pekerja dan bagaimana mereka digunakan di berbagai industri.  </vt:lpstr>
      <vt:lpstr>Kemampuan Robot AI Untuk membuat robot yang benar-benar cerdas, beberapa kemampuan penting diperlukan. *Robotika dan Pembelajaran Mesin Pembelajaran mesin sangatlah penting untuk kemampuan robot AI dalam belajar dan berkembang secara progresif di setiap pelaksanaan tugas. Pembelajaran mesin untuk robot memungkinkan robot untuk menggunakan data real-time dan informasi kontekstual yang diperoleh melalui pengalaman mereka untuk mengembangkan jalur pembelajaran dan kemampuan baru. Ini memungkinkan robot untuk menyelesaikan masalah baru dan unik ketika mereka menemukannya di lingkungan mereka. Pemrosesan Bahasa Alami (NLP) *Natural language processing (NLP) adalah jenis artificial intelligence yang memungkinkan robot untuk memahami bahasa manusia sebagaimana diucapkannya. Robot AI dengan NLP biasanya menyelesaikan tugas yang melibatkan: Menjawab pertanyaan yang diajukan manusia Pengenalan ucapan Menentukan sentimen ucapan NLP memungkinkan robot AI di ritel, kesehatan, dan perhotelan untuk secara langsung berhadapan dengan pelanggan di kios touchless, melayani sebagai asisten virtual di bank untuk meminimalkan kontak antar manusia, atau menghibur penghuni rumah pensiunan.  </vt:lpstr>
      <vt:lpstr>*Percakapan AI AI percakapan menggunakan data, NLP, dan pembelajaran mesin untuk membawa kemampuan interaksi robot AI dengan manusia ke tingkat berikutnya. Tujuan penggunaan AI percakapan dengan AMR atau robot mirip manusia adalah menawarkan interaksi yang lebih mirip manusia antara orang dengan komputer. Dengan setiap interaksi, robot akan menangkap dialog, memproses dialog, merespons, dan belajar mengantisipasi interaksi berikutnya. Misalnya, Restoran Lee's Famous Chicken di Ohio, menghadapi kekurangan karyawan dan mulai menggunakan solusi AI percakapan untuk menyambut pelanggan drive-thru, menjawab pertanyaan tentang item menu, dan menerima pesanan.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Pengantar Teknologi Informasi  Pengampu : Nurul Fadilah, S.Kom Pertemuan 6 Senin, 17 Oktober 2022   </dc:title>
  <dc:creator>Zaenul Arief</dc:creator>
  <cp:lastModifiedBy>Zaenul Arief</cp:lastModifiedBy>
  <cp:revision>1</cp:revision>
  <dcterms:created xsi:type="dcterms:W3CDTF">2022-10-16T17:45:54Z</dcterms:created>
  <dcterms:modified xsi:type="dcterms:W3CDTF">2022-10-16T20:33:58Z</dcterms:modified>
</cp:coreProperties>
</file>