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78" r:id="rId3"/>
    <p:sldId id="259" r:id="rId4"/>
    <p:sldId id="277" r:id="rId5"/>
    <p:sldId id="260" r:id="rId6"/>
    <p:sldId id="279" r:id="rId7"/>
    <p:sldId id="280" r:id="rId8"/>
    <p:sldId id="282" r:id="rId9"/>
    <p:sldId id="283" r:id="rId10"/>
    <p:sldId id="285" r:id="rId11"/>
    <p:sldId id="287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73" r:id="rId30"/>
    <p:sldId id="274" r:id="rId31"/>
    <p:sldId id="275" r:id="rId32"/>
    <p:sldId id="271" r:id="rId33"/>
    <p:sldId id="299" r:id="rId34"/>
    <p:sldId id="272" r:id="rId35"/>
    <p:sldId id="276" r:id="rId36"/>
  </p:sldIdLst>
  <p:sldSz cx="9144000" cy="6858000" type="screen4x3"/>
  <p:notesSz cx="6858000" cy="9144000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DDDDDD"/>
    <a:srgbClr val="FFCC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676" autoAdjust="0"/>
  </p:normalViewPr>
  <p:slideViewPr>
    <p:cSldViewPr>
      <p:cViewPr varScale="1">
        <p:scale>
          <a:sx n="74" d="100"/>
          <a:sy n="74" d="100"/>
        </p:scale>
        <p:origin x="163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99A05-864D-4B22-BC10-AC323527F1EB}" type="datetimeFigureOut">
              <a:rPr lang="id-ID" smtClean="0"/>
              <a:pPr/>
              <a:t>27/09/2022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FBACE-8A01-4FFA-AAF1-DE0CE31A5FCC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BACE-8A01-4FFA-AAF1-DE0CE31A5FCC}" type="slidenum">
              <a:rPr lang="id-ID" smtClean="0"/>
              <a:pPr/>
              <a:t>1</a:t>
            </a:fld>
            <a:endParaRPr lang="id-ID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BACE-8A01-4FFA-AAF1-DE0CE31A5FCC}" type="slidenum">
              <a:rPr lang="id-ID" smtClean="0"/>
              <a:pPr/>
              <a:t>10</a:t>
            </a:fld>
            <a:endParaRPr lang="id-ID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BACE-8A01-4FFA-AAF1-DE0CE31A5FCC}" type="slidenum">
              <a:rPr lang="id-ID" smtClean="0"/>
              <a:pPr/>
              <a:t>11</a:t>
            </a:fld>
            <a:endParaRPr lang="id-ID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BACE-8A01-4FFA-AAF1-DE0CE31A5FCC}" type="slidenum">
              <a:rPr lang="id-ID" smtClean="0"/>
              <a:pPr/>
              <a:t>12</a:t>
            </a:fld>
            <a:endParaRPr lang="id-ID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BACE-8A01-4FFA-AAF1-DE0CE31A5FCC}" type="slidenum">
              <a:rPr lang="id-ID" smtClean="0"/>
              <a:pPr/>
              <a:t>13</a:t>
            </a:fld>
            <a:endParaRPr lang="id-ID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BACE-8A01-4FFA-AAF1-DE0CE31A5FCC}" type="slidenum">
              <a:rPr lang="id-ID" smtClean="0"/>
              <a:pPr/>
              <a:t>14</a:t>
            </a:fld>
            <a:endParaRPr lang="id-ID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BACE-8A01-4FFA-AAF1-DE0CE31A5FCC}" type="slidenum">
              <a:rPr lang="id-ID" smtClean="0"/>
              <a:pPr/>
              <a:t>15</a:t>
            </a:fld>
            <a:endParaRPr lang="id-ID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BACE-8A01-4FFA-AAF1-DE0CE31A5FCC}" type="slidenum">
              <a:rPr lang="id-ID" smtClean="0"/>
              <a:pPr/>
              <a:t>16</a:t>
            </a:fld>
            <a:endParaRPr lang="id-ID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BACE-8A01-4FFA-AAF1-DE0CE31A5FCC}" type="slidenum">
              <a:rPr lang="id-ID" smtClean="0"/>
              <a:pPr/>
              <a:t>17</a:t>
            </a:fld>
            <a:endParaRPr lang="id-ID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BACE-8A01-4FFA-AAF1-DE0CE31A5FCC}" type="slidenum">
              <a:rPr lang="id-ID" smtClean="0"/>
              <a:pPr/>
              <a:t>18</a:t>
            </a:fld>
            <a:endParaRPr lang="id-ID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BACE-8A01-4FFA-AAF1-DE0CE31A5FCC}" type="slidenum">
              <a:rPr lang="id-ID" smtClean="0"/>
              <a:pPr/>
              <a:t>19</a:t>
            </a:fld>
            <a:endParaRPr 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BACE-8A01-4FFA-AAF1-DE0CE31A5FCC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BACE-8A01-4FFA-AAF1-DE0CE31A5FCC}" type="slidenum">
              <a:rPr lang="id-ID" smtClean="0"/>
              <a:pPr/>
              <a:t>20</a:t>
            </a:fld>
            <a:endParaRPr lang="id-ID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BACE-8A01-4FFA-AAF1-DE0CE31A5FCC}" type="slidenum">
              <a:rPr lang="id-ID" smtClean="0"/>
              <a:pPr/>
              <a:t>21</a:t>
            </a:fld>
            <a:endParaRPr lang="id-ID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BACE-8A01-4FFA-AAF1-DE0CE31A5FCC}" type="slidenum">
              <a:rPr lang="id-ID" smtClean="0"/>
              <a:pPr/>
              <a:t>22</a:t>
            </a:fld>
            <a:endParaRPr lang="id-ID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BACE-8A01-4FFA-AAF1-DE0CE31A5FCC}" type="slidenum">
              <a:rPr lang="id-ID" smtClean="0"/>
              <a:pPr/>
              <a:t>23</a:t>
            </a:fld>
            <a:endParaRPr lang="id-ID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BACE-8A01-4FFA-AAF1-DE0CE31A5FCC}" type="slidenum">
              <a:rPr lang="id-ID" smtClean="0"/>
              <a:pPr/>
              <a:t>24</a:t>
            </a:fld>
            <a:endParaRPr lang="id-ID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BACE-8A01-4FFA-AAF1-DE0CE31A5FCC}" type="slidenum">
              <a:rPr lang="id-ID" smtClean="0"/>
              <a:pPr/>
              <a:t>25</a:t>
            </a:fld>
            <a:endParaRPr lang="id-ID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BACE-8A01-4FFA-AAF1-DE0CE31A5FCC}" type="slidenum">
              <a:rPr lang="id-ID" smtClean="0"/>
              <a:pPr/>
              <a:t>26</a:t>
            </a:fld>
            <a:endParaRPr lang="id-ID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BACE-8A01-4FFA-AAF1-DE0CE31A5FCC}" type="slidenum">
              <a:rPr lang="id-ID" smtClean="0"/>
              <a:pPr/>
              <a:t>27</a:t>
            </a:fld>
            <a:endParaRPr lang="id-ID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BACE-8A01-4FFA-AAF1-DE0CE31A5FCC}" type="slidenum">
              <a:rPr lang="id-ID" smtClean="0"/>
              <a:pPr/>
              <a:t>28</a:t>
            </a:fld>
            <a:endParaRPr lang="id-ID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BACE-8A01-4FFA-AAF1-DE0CE31A5FCC}" type="slidenum">
              <a:rPr lang="id-ID" smtClean="0"/>
              <a:pPr/>
              <a:t>29</a:t>
            </a:fld>
            <a:endParaRPr lang="id-ID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BACE-8A01-4FFA-AAF1-DE0CE31A5FCC}" type="slidenum">
              <a:rPr lang="id-ID" smtClean="0"/>
              <a:pPr/>
              <a:t>3</a:t>
            </a:fld>
            <a:endParaRPr lang="id-ID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BACE-8A01-4FFA-AAF1-DE0CE31A5FCC}" type="slidenum">
              <a:rPr lang="id-ID" smtClean="0"/>
              <a:pPr/>
              <a:t>30</a:t>
            </a:fld>
            <a:endParaRPr lang="id-ID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BACE-8A01-4FFA-AAF1-DE0CE31A5FCC}" type="slidenum">
              <a:rPr lang="id-ID" smtClean="0"/>
              <a:pPr/>
              <a:t>31</a:t>
            </a:fld>
            <a:endParaRPr lang="id-ID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BACE-8A01-4FFA-AAF1-DE0CE31A5FCC}" type="slidenum">
              <a:rPr lang="id-ID" smtClean="0"/>
              <a:pPr/>
              <a:t>32</a:t>
            </a:fld>
            <a:endParaRPr lang="id-ID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BACE-8A01-4FFA-AAF1-DE0CE31A5FCC}" type="slidenum">
              <a:rPr lang="id-ID" smtClean="0"/>
              <a:pPr/>
              <a:t>34</a:t>
            </a:fld>
            <a:endParaRPr lang="id-ID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BACE-8A01-4FFA-AAF1-DE0CE31A5FCC}" type="slidenum">
              <a:rPr lang="id-ID" smtClean="0"/>
              <a:pPr/>
              <a:t>35</a:t>
            </a:fld>
            <a:endParaRPr lang="id-ID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BACE-8A01-4FFA-AAF1-DE0CE31A5FCC}" type="slidenum">
              <a:rPr lang="id-ID" smtClean="0"/>
              <a:pPr/>
              <a:t>4</a:t>
            </a:fld>
            <a:endParaRPr lang="id-ID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BACE-8A01-4FFA-AAF1-DE0CE31A5FCC}" type="slidenum">
              <a:rPr lang="id-ID" smtClean="0"/>
              <a:pPr/>
              <a:t>5</a:t>
            </a:fld>
            <a:endParaRPr lang="id-ID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BACE-8A01-4FFA-AAF1-DE0CE31A5FCC}" type="slidenum">
              <a:rPr lang="id-ID" smtClean="0"/>
              <a:pPr/>
              <a:t>6</a:t>
            </a:fld>
            <a:endParaRPr lang="id-ID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BACE-8A01-4FFA-AAF1-DE0CE31A5FCC}" type="slidenum">
              <a:rPr lang="id-ID" smtClean="0"/>
              <a:pPr/>
              <a:t>7</a:t>
            </a:fld>
            <a:endParaRPr lang="id-ID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BACE-8A01-4FFA-AAF1-DE0CE31A5FCC}" type="slidenum">
              <a:rPr lang="id-ID" smtClean="0"/>
              <a:pPr/>
              <a:t>8</a:t>
            </a:fld>
            <a:endParaRPr lang="id-ID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FBACE-8A01-4FFA-AAF1-DE0CE31A5FCC}" type="slidenum">
              <a:rPr lang="id-ID" smtClean="0"/>
              <a:pPr/>
              <a:t>9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F879E-9294-4D87-81C1-0023825533AA}" type="datetimeFigureOut">
              <a:rPr lang="id-ID"/>
              <a:pPr>
                <a:defRPr/>
              </a:pPr>
              <a:t>27/09/2022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FE317-1A83-4137-8677-511F16FE423D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631AD-ACD4-4867-82BC-554442AB8B91}" type="datetimeFigureOut">
              <a:rPr lang="id-ID"/>
              <a:pPr>
                <a:defRPr/>
              </a:pPr>
              <a:t>27/09/2022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F914D8-F2AD-4401-9C55-93BD2BADB92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0FB37-40F7-4FA0-9C4E-AAD1A1ACEB3B}" type="datetimeFigureOut">
              <a:rPr lang="id-ID"/>
              <a:pPr>
                <a:defRPr/>
              </a:pPr>
              <a:t>27/09/2022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46888-F785-46B6-8015-F346749298CE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1351F-885C-4787-ABF7-82AF979B880D}" type="datetimeFigureOut">
              <a:rPr lang="id-ID"/>
              <a:pPr>
                <a:defRPr/>
              </a:pPr>
              <a:t>27/09/2022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49B1-F190-4514-9DF2-F2C73302FD30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30828-1534-4CEE-A060-A52E616FE814}" type="datetimeFigureOut">
              <a:rPr lang="id-ID"/>
              <a:pPr>
                <a:defRPr/>
              </a:pPr>
              <a:t>27/09/2022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D732D-FCE2-4009-A29E-C0F2FCF2E39A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3A2A4-2221-4FF6-A19E-F5E85EE286B0}" type="datetimeFigureOut">
              <a:rPr lang="id-ID"/>
              <a:pPr>
                <a:defRPr/>
              </a:pPr>
              <a:t>27/09/2022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BBA85-1E9B-426A-9B33-5DFF1EF76159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BCAFB-A13F-4135-838B-84085A5A9066}" type="datetimeFigureOut">
              <a:rPr lang="id-ID"/>
              <a:pPr>
                <a:defRPr/>
              </a:pPr>
              <a:t>27/09/2022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0F449-5A84-4AC5-9BA1-C9BC4570468A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6010E-E776-4798-8FA4-D5D6A392031E}" type="datetimeFigureOut">
              <a:rPr lang="id-ID"/>
              <a:pPr>
                <a:defRPr/>
              </a:pPr>
              <a:t>27/09/2022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D07C3-2C32-4110-872E-690ADB7A3069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8BC6B-ABB5-4FF1-B04D-4E3BB079EBB9}" type="datetimeFigureOut">
              <a:rPr lang="id-ID"/>
              <a:pPr>
                <a:defRPr/>
              </a:pPr>
              <a:t>27/09/2022</a:t>
            </a:fld>
            <a:endParaRPr lang="id-ID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F4A6D-8FA2-4D90-9696-FB5AC50065BB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65945-E126-4E16-AB50-2CCD8AB0724E}" type="datetimeFigureOut">
              <a:rPr lang="id-ID"/>
              <a:pPr>
                <a:defRPr/>
              </a:pPr>
              <a:t>27/09/2022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E5B9C-6CF1-444F-A85B-D6E5D5A7A321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6449E-CBD1-4DE6-954E-252E6E8151D7}" type="datetimeFigureOut">
              <a:rPr lang="id-ID"/>
              <a:pPr>
                <a:defRPr/>
              </a:pPr>
              <a:t>27/09/2022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56EA1-1E8D-41B6-B228-5B12EEED2592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12956BE-90C5-4AAA-847F-83D9D85AEB2D}" type="datetimeFigureOut">
              <a:rPr lang="id-ID"/>
              <a:pPr>
                <a:defRPr/>
              </a:pPr>
              <a:t>27/09/2022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7BBDD35-A0EA-4922-BE54-247A21951815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4214818"/>
            <a:ext cx="7715304" cy="17859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BAB 2 </a:t>
            </a:r>
            <a:b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</a:b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LOGIKA MATEMATIKA</a:t>
            </a:r>
            <a:endParaRPr lang="id-ID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55000" endA="300" endPos="45500" dir="5400000" sy="-100000" algn="bl" rotWithShape="0"/>
              </a:effectLst>
              <a:latin typeface="Arial Black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02C596-9EFB-C374-916C-7B89F6AD79C4}"/>
              </a:ext>
            </a:extLst>
          </p:cNvPr>
          <p:cNvSpPr txBox="1"/>
          <p:nvPr/>
        </p:nvSpPr>
        <p:spPr>
          <a:xfrm>
            <a:off x="1475656" y="1556792"/>
            <a:ext cx="6408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DOSEN PENGAMPU: WRESTI ANDRIANI, S.E.,</a:t>
            </a:r>
            <a:r>
              <a:rPr lang="en-US" sz="4800" dirty="0" err="1">
                <a:solidFill>
                  <a:srgbClr val="FF0000"/>
                </a:solidFill>
                <a:latin typeface="Bahnschrift Light SemiCondensed" panose="020B0502040204020203" pitchFamily="34" charset="0"/>
              </a:rPr>
              <a:t>M.Kom</a:t>
            </a:r>
            <a:endParaRPr lang="en-ID" sz="4800" dirty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Disjungsi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Eksklusif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55000" endA="300" endPos="45500" dir="5400000" sy="-100000" algn="bl" rotWithShape="0"/>
              </a:effectLst>
              <a:latin typeface="Arial Black" pitchFamily="34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	</a:t>
            </a:r>
            <a:r>
              <a:rPr lang="en-US" sz="2400" dirty="0" err="1">
                <a:cs typeface="Times New Roman" pitchFamily="18" charset="0"/>
              </a:rPr>
              <a:t>Kata</a:t>
            </a:r>
            <a:r>
              <a:rPr lang="en-US" sz="2400" dirty="0">
                <a:cs typeface="Times New Roman" pitchFamily="18" charset="0"/>
              </a:rPr>
              <a:t> “</a:t>
            </a:r>
            <a:r>
              <a:rPr lang="en-US" sz="2400" dirty="0" err="1">
                <a:cs typeface="Times New Roman" pitchFamily="18" charset="0"/>
              </a:rPr>
              <a:t>atau</a:t>
            </a:r>
            <a:r>
              <a:rPr lang="en-US" sz="2400" dirty="0">
                <a:cs typeface="Times New Roman" pitchFamily="18" charset="0"/>
              </a:rPr>
              <a:t>” (</a:t>
            </a:r>
            <a:r>
              <a:rPr lang="en-US" sz="2400" i="1" dirty="0">
                <a:cs typeface="Times New Roman" pitchFamily="18" charset="0"/>
              </a:rPr>
              <a:t>or</a:t>
            </a:r>
            <a:r>
              <a:rPr lang="en-US" sz="2400" dirty="0">
                <a:cs typeface="Times New Roman" pitchFamily="18" charset="0"/>
              </a:rPr>
              <a:t>) </a:t>
            </a:r>
            <a:r>
              <a:rPr lang="en-US" sz="2400" dirty="0" err="1">
                <a:cs typeface="Times New Roman" pitchFamily="18" charset="0"/>
              </a:rPr>
              <a:t>dalam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operasi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logika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digunakan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dalam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salah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satu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dari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dua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cara</a:t>
            </a:r>
            <a:r>
              <a:rPr lang="en-US" sz="2400" dirty="0">
                <a:cs typeface="Times New Roman" pitchFamily="18" charset="0"/>
              </a:rPr>
              <a:t>: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sz="24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i="1" dirty="0">
                <a:cs typeface="Times New Roman" pitchFamily="18" charset="0"/>
              </a:rPr>
              <a:t>	1. Inclusive or</a:t>
            </a:r>
            <a:endParaRPr lang="en-US" sz="24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  “</a:t>
            </a:r>
            <a:r>
              <a:rPr lang="en-US" sz="2400" dirty="0" err="1">
                <a:cs typeface="Times New Roman" pitchFamily="18" charset="0"/>
              </a:rPr>
              <a:t>atau</a:t>
            </a:r>
            <a:r>
              <a:rPr lang="en-US" sz="2400" dirty="0">
                <a:cs typeface="Times New Roman" pitchFamily="18" charset="0"/>
              </a:rPr>
              <a:t>” </a:t>
            </a:r>
            <a:r>
              <a:rPr lang="en-US" sz="2400" dirty="0" err="1">
                <a:cs typeface="Times New Roman" pitchFamily="18" charset="0"/>
              </a:rPr>
              <a:t>berarti</a:t>
            </a:r>
            <a:r>
              <a:rPr lang="en-US" sz="2400" dirty="0">
                <a:cs typeface="Times New Roman" pitchFamily="18" charset="0"/>
              </a:rPr>
              <a:t> “</a:t>
            </a:r>
            <a:r>
              <a:rPr lang="en-US" sz="2400" i="1" dirty="0">
                <a:cs typeface="Times New Roman" pitchFamily="18" charset="0"/>
              </a:rPr>
              <a:t>p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atau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q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atau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keduanya</a:t>
            </a:r>
            <a:r>
              <a:rPr lang="en-US" sz="2400" dirty="0">
                <a:cs typeface="Times New Roman" pitchFamily="18" charset="0"/>
              </a:rPr>
              <a:t>”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	    </a:t>
            </a:r>
            <a:r>
              <a:rPr lang="en-US" sz="2400" dirty="0" err="1">
                <a:cs typeface="Times New Roman" pitchFamily="18" charset="0"/>
              </a:rPr>
              <a:t>Contoh</a:t>
            </a:r>
            <a:r>
              <a:rPr lang="en-US" sz="2400" dirty="0">
                <a:cs typeface="Times New Roman" pitchFamily="18" charset="0"/>
              </a:rPr>
              <a:t>: “</a:t>
            </a:r>
            <a:r>
              <a:rPr lang="en-US" sz="2400" dirty="0" err="1">
                <a:cs typeface="Times New Roman" pitchFamily="18" charset="0"/>
              </a:rPr>
              <a:t>Tenaga</a:t>
            </a:r>
            <a:r>
              <a:rPr lang="en-US" sz="2400" dirty="0">
                <a:cs typeface="Times New Roman" pitchFamily="18" charset="0"/>
              </a:rPr>
              <a:t> IT yang </a:t>
            </a:r>
            <a:r>
              <a:rPr lang="en-US" sz="2400" dirty="0" err="1">
                <a:cs typeface="Times New Roman" pitchFamily="18" charset="0"/>
              </a:rPr>
              <a:t>dibutuhkan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menguasai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Bahasa</a:t>
            </a:r>
            <a:endParaRPr lang="en-US" sz="24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			C++ </a:t>
            </a:r>
            <a:r>
              <a:rPr lang="en-US" sz="2400" dirty="0" err="1">
                <a:cs typeface="Times New Roman" pitchFamily="18" charset="0"/>
              </a:rPr>
              <a:t>atau</a:t>
            </a:r>
            <a:r>
              <a:rPr lang="en-US" sz="2400" dirty="0">
                <a:cs typeface="Times New Roman" pitchFamily="18" charset="0"/>
              </a:rPr>
              <a:t> Java”.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i="1" dirty="0">
                <a:cs typeface="Times New Roman" pitchFamily="18" charset="0"/>
              </a:rPr>
              <a:t>	2.   Exclusive or</a:t>
            </a:r>
            <a:r>
              <a:rPr lang="en-US" sz="2400" dirty="0">
                <a:cs typeface="Times New Roman" pitchFamily="18" charset="0"/>
              </a:rPr>
              <a:t>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    “</a:t>
            </a:r>
            <a:r>
              <a:rPr lang="en-US" sz="2400" dirty="0" err="1">
                <a:cs typeface="Times New Roman" pitchFamily="18" charset="0"/>
              </a:rPr>
              <a:t>atau</a:t>
            </a:r>
            <a:r>
              <a:rPr lang="en-US" sz="2400" dirty="0">
                <a:cs typeface="Times New Roman" pitchFamily="18" charset="0"/>
              </a:rPr>
              <a:t>” </a:t>
            </a:r>
            <a:r>
              <a:rPr lang="en-US" sz="2400" dirty="0" err="1">
                <a:cs typeface="Times New Roman" pitchFamily="18" charset="0"/>
              </a:rPr>
              <a:t>berarti</a:t>
            </a:r>
            <a:r>
              <a:rPr lang="en-US" sz="2400" dirty="0">
                <a:cs typeface="Times New Roman" pitchFamily="18" charset="0"/>
              </a:rPr>
              <a:t> “</a:t>
            </a:r>
            <a:r>
              <a:rPr lang="en-US" sz="2400" i="1" dirty="0">
                <a:cs typeface="Times New Roman" pitchFamily="18" charset="0"/>
              </a:rPr>
              <a:t>p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atau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q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tetapi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bukan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keduanya</a:t>
            </a:r>
            <a:r>
              <a:rPr lang="en-US" sz="2400" dirty="0">
                <a:cs typeface="Times New Roman" pitchFamily="18" charset="0"/>
              </a:rPr>
              <a:t>”.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    </a:t>
            </a:r>
            <a:r>
              <a:rPr lang="en-US" sz="2400" dirty="0" err="1">
                <a:cs typeface="Times New Roman" pitchFamily="18" charset="0"/>
              </a:rPr>
              <a:t>Contoh</a:t>
            </a:r>
            <a:r>
              <a:rPr lang="en-US" sz="2400" dirty="0">
                <a:cs typeface="Times New Roman" pitchFamily="18" charset="0"/>
              </a:rPr>
              <a:t>:  “</a:t>
            </a:r>
            <a:r>
              <a:rPr lang="en-US" sz="2400" dirty="0" err="1">
                <a:cs typeface="Times New Roman" pitchFamily="18" charset="0"/>
              </a:rPr>
              <a:t>Ia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dihukum</a:t>
            </a:r>
            <a:r>
              <a:rPr lang="en-US" sz="2400" dirty="0">
                <a:cs typeface="Times New Roman" pitchFamily="18" charset="0"/>
              </a:rPr>
              <a:t> 5 </a:t>
            </a:r>
            <a:r>
              <a:rPr lang="en-US" sz="2400" dirty="0" err="1">
                <a:cs typeface="Times New Roman" pitchFamily="18" charset="0"/>
              </a:rPr>
              <a:t>tahun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atau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denda</a:t>
            </a:r>
            <a:r>
              <a:rPr lang="en-US" sz="2400" dirty="0">
                <a:cs typeface="Times New Roman" pitchFamily="18" charset="0"/>
              </a:rPr>
              <a:t> 10 </a:t>
            </a:r>
            <a:r>
              <a:rPr lang="en-US" sz="2400" dirty="0" err="1">
                <a:cs typeface="Times New Roman" pitchFamily="18" charset="0"/>
              </a:rPr>
              <a:t>juta</a:t>
            </a:r>
            <a:r>
              <a:rPr lang="en-US" sz="2400" dirty="0">
                <a:cs typeface="Times New Roman" pitchFamily="18" charset="0"/>
              </a:rPr>
              <a:t>”. 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0DFB7-69A1-4091-99DB-22E3D4B60C89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F73D-5556-47CA-980A-7BFEB9069119}" type="slidenum">
              <a:rPr lang="en-US"/>
              <a:pPr/>
              <a:t>11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Proposisi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Bersyarat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b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</a:b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(</a:t>
            </a:r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kondisional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atau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implikasi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err="1">
                <a:cs typeface="Times New Roman" pitchFamily="18" charset="0"/>
              </a:rPr>
              <a:t>Bentuk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proposisi</a:t>
            </a:r>
            <a:r>
              <a:rPr lang="en-US" dirty="0">
                <a:cs typeface="Times New Roman" pitchFamily="18" charset="0"/>
              </a:rPr>
              <a:t>: “</a:t>
            </a:r>
            <a:r>
              <a:rPr lang="en-US" dirty="0" err="1">
                <a:cs typeface="Times New Roman" pitchFamily="18" charset="0"/>
              </a:rPr>
              <a:t>jika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cs typeface="Times New Roman" pitchFamily="18" charset="0"/>
              </a:rPr>
              <a:t>p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maka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cs typeface="Times New Roman" pitchFamily="18" charset="0"/>
              </a:rPr>
              <a:t>q</a:t>
            </a:r>
            <a:r>
              <a:rPr lang="en-US" dirty="0">
                <a:cs typeface="Times New Roman" pitchFamily="18" charset="0"/>
              </a:rPr>
              <a:t>”</a:t>
            </a:r>
          </a:p>
          <a:p>
            <a:pPr algn="just"/>
            <a:r>
              <a:rPr lang="en-US" dirty="0" err="1">
                <a:cs typeface="Times New Roman" pitchFamily="18" charset="0"/>
              </a:rPr>
              <a:t>Notasi</a:t>
            </a:r>
            <a:r>
              <a:rPr lang="en-US" dirty="0">
                <a:cs typeface="Times New Roman" pitchFamily="18" charset="0"/>
              </a:rPr>
              <a:t>: </a:t>
            </a:r>
            <a:r>
              <a:rPr lang="en-US" i="1" dirty="0">
                <a:cs typeface="Times New Roman" pitchFamily="18" charset="0"/>
              </a:rPr>
              <a:t>p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cs typeface="Times New Roman" pitchFamily="18" charset="0"/>
              </a:rPr>
              <a:t>q</a:t>
            </a:r>
            <a:endParaRPr lang="en-US" dirty="0">
              <a:cs typeface="Times New Roman" pitchFamily="18" charset="0"/>
            </a:endParaRPr>
          </a:p>
          <a:p>
            <a:pPr algn="just"/>
            <a:r>
              <a:rPr lang="en-US" dirty="0" err="1">
                <a:cs typeface="Times New Roman" pitchFamily="18" charset="0"/>
              </a:rPr>
              <a:t>Proposisi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cs typeface="Times New Roman" pitchFamily="18" charset="0"/>
              </a:rPr>
              <a:t>p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disebut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hipotesis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b="1" dirty="0" err="1">
                <a:cs typeface="Times New Roman" pitchFamily="18" charset="0"/>
              </a:rPr>
              <a:t>antesenden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b="1" dirty="0" err="1">
                <a:cs typeface="Times New Roman" pitchFamily="18" charset="0"/>
              </a:rPr>
              <a:t>premis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atau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kondisi</a:t>
            </a:r>
            <a:endParaRPr lang="en-US" dirty="0">
              <a:cs typeface="Times New Roman" pitchFamily="18" charset="0"/>
            </a:endParaRPr>
          </a:p>
          <a:p>
            <a:pPr algn="just"/>
            <a:r>
              <a:rPr lang="en-US" dirty="0" err="1">
                <a:cs typeface="Times New Roman" pitchFamily="18" charset="0"/>
              </a:rPr>
              <a:t>Proposisi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cs typeface="Times New Roman" pitchFamily="18" charset="0"/>
              </a:rPr>
              <a:t>q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disebut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konklusi</a:t>
            </a:r>
            <a:r>
              <a:rPr lang="en-US" dirty="0">
                <a:cs typeface="Times New Roman" pitchFamily="18" charset="0"/>
              </a:rPr>
              <a:t> (</a:t>
            </a:r>
            <a:r>
              <a:rPr lang="en-US" dirty="0" err="1">
                <a:cs typeface="Times New Roman" pitchFamily="18" charset="0"/>
              </a:rPr>
              <a:t>atau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konsekuen</a:t>
            </a:r>
            <a:r>
              <a:rPr lang="en-US" dirty="0">
                <a:cs typeface="Times New Roman" pitchFamily="18" charset="0"/>
              </a:rPr>
              <a:t>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Contoh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 sz="4000" dirty="0">
                <a:cs typeface="Times New Roman" pitchFamily="18" charset="0"/>
              </a:rPr>
              <a:t>	</a:t>
            </a:r>
            <a:r>
              <a:rPr lang="en-US" dirty="0">
                <a:cs typeface="Times New Roman" pitchFamily="18" charset="0"/>
              </a:rPr>
              <a:t>a.   </a:t>
            </a:r>
            <a:r>
              <a:rPr lang="en-US" dirty="0" err="1">
                <a:cs typeface="Times New Roman" pitchFamily="18" charset="0"/>
              </a:rPr>
              <a:t>Jika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saya</a:t>
            </a:r>
            <a:r>
              <a:rPr lang="en-US" dirty="0">
                <a:cs typeface="Times New Roman" pitchFamily="18" charset="0"/>
              </a:rPr>
              <a:t> lulus </a:t>
            </a:r>
            <a:r>
              <a:rPr lang="en-US" dirty="0" err="1">
                <a:cs typeface="Times New Roman" pitchFamily="18" charset="0"/>
              </a:rPr>
              <a:t>ujian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maka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saya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mendapat</a:t>
            </a:r>
            <a:r>
              <a:rPr lang="en-US" dirty="0">
                <a:cs typeface="Times New Roman" pitchFamily="18" charset="0"/>
              </a:rPr>
              <a:t> </a:t>
            </a:r>
          </a:p>
          <a:p>
            <a:pPr algn="just">
              <a:buFontTx/>
              <a:buNone/>
            </a:pPr>
            <a:r>
              <a:rPr lang="en-US" dirty="0">
                <a:cs typeface="Times New Roman" pitchFamily="18" charset="0"/>
              </a:rPr>
              <a:t>		</a:t>
            </a:r>
            <a:r>
              <a:rPr lang="en-US" dirty="0" err="1">
                <a:cs typeface="Times New Roman" pitchFamily="18" charset="0"/>
              </a:rPr>
              <a:t>hadiah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dari</a:t>
            </a:r>
            <a:r>
              <a:rPr lang="en-US" dirty="0">
                <a:cs typeface="Times New Roman" pitchFamily="18" charset="0"/>
              </a:rPr>
              <a:t> ayah</a:t>
            </a:r>
          </a:p>
          <a:p>
            <a:pPr algn="just">
              <a:buFontTx/>
              <a:buNone/>
            </a:pPr>
            <a:r>
              <a:rPr lang="en-US" dirty="0">
                <a:cs typeface="Times New Roman" pitchFamily="18" charset="0"/>
              </a:rPr>
              <a:t>	b.   </a:t>
            </a:r>
            <a:r>
              <a:rPr lang="en-US" dirty="0" err="1">
                <a:cs typeface="Times New Roman" pitchFamily="18" charset="0"/>
              </a:rPr>
              <a:t>Jika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suhu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mencapai</a:t>
            </a:r>
            <a:r>
              <a:rPr lang="en-US" dirty="0">
                <a:cs typeface="Times New Roman" pitchFamily="18" charset="0"/>
              </a:rPr>
              <a:t> 80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</a:t>
            </a:r>
            <a:r>
              <a:rPr lang="en-US" dirty="0">
                <a:cs typeface="Times New Roman" pitchFamily="18" charset="0"/>
              </a:rPr>
              <a:t>C, </a:t>
            </a:r>
            <a:r>
              <a:rPr lang="en-US" dirty="0" err="1">
                <a:cs typeface="Times New Roman" pitchFamily="18" charset="0"/>
              </a:rPr>
              <a:t>maka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cs typeface="Times New Roman" pitchFamily="18" charset="0"/>
              </a:rPr>
              <a:t>alarm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akan</a:t>
            </a:r>
            <a:r>
              <a:rPr lang="en-US" dirty="0">
                <a:cs typeface="Times New Roman" pitchFamily="18" charset="0"/>
              </a:rPr>
              <a:t> </a:t>
            </a:r>
          </a:p>
          <a:p>
            <a:pPr algn="just">
              <a:buFontTx/>
              <a:buNone/>
            </a:pPr>
            <a:r>
              <a:rPr lang="en-US" dirty="0">
                <a:cs typeface="Times New Roman" pitchFamily="18" charset="0"/>
              </a:rPr>
              <a:t>		</a:t>
            </a:r>
            <a:r>
              <a:rPr lang="en-US" dirty="0" err="1">
                <a:cs typeface="Times New Roman" pitchFamily="18" charset="0"/>
              </a:rPr>
              <a:t>berbunyi</a:t>
            </a:r>
            <a:endParaRPr lang="en-US" dirty="0">
              <a:cs typeface="Times New Roman" pitchFamily="18" charset="0"/>
            </a:endParaRPr>
          </a:p>
          <a:p>
            <a:pPr algn="just">
              <a:buFontTx/>
              <a:buNone/>
            </a:pPr>
            <a:r>
              <a:rPr lang="en-US" dirty="0">
                <a:cs typeface="Times New Roman" pitchFamily="18" charset="0"/>
              </a:rPr>
              <a:t>	c.   </a:t>
            </a:r>
            <a:r>
              <a:rPr lang="en-US" dirty="0" err="1">
                <a:cs typeface="Times New Roman" pitchFamily="18" charset="0"/>
              </a:rPr>
              <a:t>Jika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anda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tidak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mendaftar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ulang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maka</a:t>
            </a:r>
            <a:r>
              <a:rPr lang="en-US" dirty="0">
                <a:cs typeface="Times New Roman" pitchFamily="18" charset="0"/>
              </a:rPr>
              <a:t> </a:t>
            </a:r>
          </a:p>
          <a:p>
            <a:pPr algn="just">
              <a:buFontTx/>
              <a:buNone/>
            </a:pPr>
            <a:r>
              <a:rPr lang="en-US" dirty="0">
                <a:cs typeface="Times New Roman" pitchFamily="18" charset="0"/>
              </a:rPr>
              <a:t>		</a:t>
            </a:r>
            <a:r>
              <a:rPr lang="en-US" dirty="0" err="1">
                <a:cs typeface="Times New Roman" pitchFamily="18" charset="0"/>
              </a:rPr>
              <a:t>anda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dianggap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mengundurkan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diri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446F-6057-481C-9DDF-FBD4562D55D1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Implikasi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Pada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Pemrograman</a:t>
            </a:r>
            <a:endParaRPr lang="en-US" sz="3600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8736"/>
            <a:ext cx="8401080" cy="4972072"/>
          </a:xfrm>
        </p:spPr>
        <p:txBody>
          <a:bodyPr/>
          <a:lstStyle/>
          <a:p>
            <a:pPr lvl="0"/>
            <a:r>
              <a:rPr lang="en-US" dirty="0" err="1"/>
              <a:t>Implikasi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en-US" dirty="0"/>
          </a:p>
          <a:p>
            <a:pPr>
              <a:buNone/>
            </a:pPr>
            <a:r>
              <a:rPr lang="en-US" b="1" dirty="0"/>
              <a:t>			if</a:t>
            </a:r>
            <a:r>
              <a:rPr lang="en-US" dirty="0"/>
              <a:t> c </a:t>
            </a:r>
            <a:r>
              <a:rPr lang="en-US" b="1" dirty="0"/>
              <a:t>then</a:t>
            </a:r>
            <a:r>
              <a:rPr lang="en-US" dirty="0"/>
              <a:t> S</a:t>
            </a:r>
          </a:p>
          <a:p>
            <a:pPr>
              <a:buNone/>
            </a:pPr>
            <a:r>
              <a:rPr lang="en-US" dirty="0"/>
              <a:t>c: </a:t>
            </a:r>
            <a:r>
              <a:rPr lang="en-US" dirty="0" err="1"/>
              <a:t>ekspresi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yang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/</a:t>
            </a:r>
            <a:r>
              <a:rPr lang="en-US" dirty="0" err="1"/>
              <a:t>kondisi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S: 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. </a:t>
            </a:r>
          </a:p>
          <a:p>
            <a:r>
              <a:rPr lang="en-US" dirty="0"/>
              <a:t>S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c </a:t>
            </a:r>
            <a:r>
              <a:rPr lang="en-US" dirty="0" err="1"/>
              <a:t>benar</a:t>
            </a:r>
            <a:r>
              <a:rPr lang="en-US" dirty="0"/>
              <a:t>, </a:t>
            </a:r>
          </a:p>
          <a:p>
            <a:r>
              <a:rPr lang="en-US" dirty="0"/>
              <a:t>S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c </a:t>
            </a:r>
            <a:r>
              <a:rPr lang="en-US" dirty="0" err="1"/>
              <a:t>salah</a:t>
            </a:r>
            <a:endParaRPr lang="en-US" dirty="0"/>
          </a:p>
          <a:p>
            <a:pPr lvl="0"/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i="1" dirty="0"/>
              <a:t>if-then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implikasi</a:t>
            </a:r>
            <a:r>
              <a:rPr lang="en-US" dirty="0"/>
              <a:t> </a:t>
            </a:r>
            <a:r>
              <a:rPr lang="en-US" i="1" dirty="0"/>
              <a:t>if-then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. </a:t>
            </a:r>
          </a:p>
          <a:p>
            <a:endParaRPr lang="en-US" dirty="0"/>
          </a:p>
          <a:p>
            <a:pPr algn="just">
              <a:buFontTx/>
              <a:buNone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446F-6057-481C-9DDF-FBD4562D55D1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Implikasi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Pada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Pemrograman</a:t>
            </a:r>
            <a:endParaRPr lang="en-US" sz="3600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i="1" dirty="0"/>
              <a:t>if-then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proposisi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korespondensi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operator </a:t>
            </a:r>
            <a:r>
              <a:rPr lang="en-US" dirty="0" err="1"/>
              <a:t>implikasi</a:t>
            </a:r>
            <a:r>
              <a:rPr lang="en-US" dirty="0"/>
              <a:t> (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). </a:t>
            </a:r>
          </a:p>
          <a:p>
            <a:r>
              <a:rPr lang="en-US" dirty="0"/>
              <a:t> </a:t>
            </a:r>
            <a:r>
              <a:rPr lang="en-US" i="1" dirty="0"/>
              <a:t>Interpreter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compiler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kebenaran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i="1" dirty="0"/>
              <a:t>if-then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. </a:t>
            </a:r>
            <a:r>
              <a:rPr lang="en-US" i="1" dirty="0"/>
              <a:t>Interpreter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kebenaran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c, </a:t>
            </a:r>
            <a:r>
              <a:rPr lang="en-US" dirty="0" err="1"/>
              <a:t>jika</a:t>
            </a:r>
            <a:r>
              <a:rPr lang="en-US" dirty="0"/>
              <a:t> c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S </a:t>
            </a:r>
            <a:r>
              <a:rPr lang="en-US" dirty="0" err="1"/>
              <a:t>dieksekusi</a:t>
            </a:r>
            <a:r>
              <a:rPr lang="en-US" dirty="0"/>
              <a:t>, </a:t>
            </a:r>
            <a:r>
              <a:rPr lang="en-US" dirty="0" err="1"/>
              <a:t>sebaliknya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c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S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. </a:t>
            </a:r>
          </a:p>
          <a:p>
            <a:pPr algn="just">
              <a:buFontTx/>
              <a:buNone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446F-6057-481C-9DDF-FBD4562D55D1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Contoh</a:t>
            </a:r>
            <a:endParaRPr lang="en-US" sz="3600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/>
          <a:lstStyle/>
          <a:p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program yang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Pascal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b="1" dirty="0"/>
              <a:t>			if</a:t>
            </a:r>
            <a:r>
              <a:rPr lang="en-US" dirty="0"/>
              <a:t> x &gt; y </a:t>
            </a:r>
            <a:r>
              <a:rPr lang="en-US" b="1" dirty="0"/>
              <a:t>then</a:t>
            </a:r>
            <a:r>
              <a:rPr lang="en-US" dirty="0"/>
              <a:t> y:=x+10;	</a:t>
            </a:r>
          </a:p>
          <a:p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/>
              <a:t>y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if-then </a:t>
            </a:r>
            <a:r>
              <a:rPr lang="en-US" dirty="0" err="1"/>
              <a:t>jika</a:t>
            </a:r>
            <a:r>
              <a:rPr lang="en-US" dirty="0"/>
              <a:t>: </a:t>
            </a:r>
          </a:p>
          <a:p>
            <a:pPr>
              <a:buNone/>
            </a:pPr>
            <a:r>
              <a:rPr lang="en-US" dirty="0"/>
              <a:t>	(</a:t>
            </a:r>
            <a:r>
              <a:rPr lang="en-US" dirty="0" err="1"/>
              <a:t>i</a:t>
            </a:r>
            <a:r>
              <a:rPr lang="en-US" dirty="0"/>
              <a:t>)   </a:t>
            </a:r>
            <a:r>
              <a:rPr lang="en-US" i="1" dirty="0"/>
              <a:t>x</a:t>
            </a:r>
            <a:r>
              <a:rPr lang="en-US" dirty="0"/>
              <a:t> = 2, </a:t>
            </a:r>
            <a:r>
              <a:rPr lang="en-US" i="1" dirty="0"/>
              <a:t>y</a:t>
            </a:r>
            <a:r>
              <a:rPr lang="en-US" dirty="0"/>
              <a:t> = 1</a:t>
            </a:r>
          </a:p>
          <a:p>
            <a:pPr>
              <a:buNone/>
            </a:pPr>
            <a:r>
              <a:rPr lang="en-US" dirty="0"/>
              <a:t>	(ii)  </a:t>
            </a:r>
            <a:r>
              <a:rPr lang="en-US" i="1" dirty="0"/>
              <a:t>x</a:t>
            </a:r>
            <a:r>
              <a:rPr lang="en-US" dirty="0"/>
              <a:t> = 3, </a:t>
            </a:r>
            <a:r>
              <a:rPr lang="en-US" i="1" dirty="0"/>
              <a:t>y</a:t>
            </a:r>
            <a:r>
              <a:rPr lang="en-US" dirty="0"/>
              <a:t> = 5? </a:t>
            </a:r>
          </a:p>
          <a:p>
            <a:pPr>
              <a:buNone/>
            </a:pPr>
            <a:r>
              <a:rPr lang="en-US" dirty="0"/>
              <a:t> 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446F-6057-481C-9DDF-FBD4562D55D1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Solusi</a:t>
            </a:r>
            <a:endParaRPr lang="en-US" sz="3600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 x = 2 </a:t>
            </a:r>
            <a:r>
              <a:rPr lang="en-US" dirty="0" err="1"/>
              <a:t>dan</a:t>
            </a:r>
            <a:r>
              <a:rPr lang="en-US" dirty="0"/>
              <a:t> y = 1</a:t>
            </a:r>
          </a:p>
          <a:p>
            <a:r>
              <a:rPr lang="en-US" dirty="0"/>
              <a:t>     </a:t>
            </a:r>
            <a:r>
              <a:rPr lang="en-US" dirty="0" err="1"/>
              <a:t>Ekspresi</a:t>
            </a:r>
            <a:r>
              <a:rPr lang="en-US" dirty="0"/>
              <a:t> x &gt; y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benar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Pernyataan</a:t>
            </a:r>
            <a:r>
              <a:rPr lang="en-US" dirty="0"/>
              <a:t> y:=x+10 </a:t>
            </a:r>
            <a:r>
              <a:rPr lang="en-US" dirty="0" err="1"/>
              <a:t>dilaksanakan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/>
              <a:t>y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i="1" dirty="0"/>
              <a:t>y</a:t>
            </a:r>
            <a:r>
              <a:rPr lang="en-US" dirty="0"/>
              <a:t> = 2 + 10 = 12.</a:t>
            </a:r>
          </a:p>
          <a:p>
            <a:pPr>
              <a:buNone/>
            </a:pPr>
            <a:r>
              <a:rPr lang="en-US" dirty="0"/>
              <a:t>(ii)  x = 3 </a:t>
            </a:r>
            <a:r>
              <a:rPr lang="en-US" dirty="0" err="1"/>
              <a:t>dan</a:t>
            </a:r>
            <a:r>
              <a:rPr lang="en-US" dirty="0"/>
              <a:t> y = 5</a:t>
            </a:r>
          </a:p>
          <a:p>
            <a:r>
              <a:rPr lang="en-US" dirty="0"/>
              <a:t>  </a:t>
            </a:r>
            <a:r>
              <a:rPr lang="en-US" dirty="0" err="1"/>
              <a:t>Ekspresi</a:t>
            </a:r>
            <a:r>
              <a:rPr lang="en-US" dirty="0"/>
              <a:t> x &gt; y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salah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Pernyataan</a:t>
            </a:r>
            <a:r>
              <a:rPr lang="en-US" dirty="0"/>
              <a:t> y:=x+10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dilakukan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Nilai</a:t>
            </a:r>
            <a:r>
              <a:rPr lang="en-US" dirty="0"/>
              <a:t> y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5.		             </a:t>
            </a:r>
          </a:p>
          <a:p>
            <a:pPr algn="just">
              <a:buFontTx/>
              <a:buNone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446F-6057-481C-9DDF-FBD4562D55D1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Varian </a:t>
            </a:r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Preposisi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Bersyarat</a:t>
            </a:r>
            <a:endParaRPr lang="en-US" sz="3600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/>
          <a:lstStyle/>
          <a:p>
            <a:r>
              <a:rPr lang="en-US" dirty="0" err="1"/>
              <a:t>Kondisional</a:t>
            </a:r>
            <a:r>
              <a:rPr lang="en-US" dirty="0"/>
              <a:t>		:	</a:t>
            </a:r>
            <a:r>
              <a:rPr lang="en-US" i="1" dirty="0">
                <a:cs typeface="Times New Roman" pitchFamily="18" charset="0"/>
              </a:rPr>
              <a:t> p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cs typeface="Times New Roman" pitchFamily="18" charset="0"/>
              </a:rPr>
              <a:t>q</a:t>
            </a:r>
            <a:endParaRPr lang="en-US" dirty="0"/>
          </a:p>
          <a:p>
            <a:r>
              <a:rPr lang="en-US" dirty="0" err="1"/>
              <a:t>Konvers</a:t>
            </a:r>
            <a:r>
              <a:rPr lang="en-US" dirty="0"/>
              <a:t> (</a:t>
            </a:r>
            <a:r>
              <a:rPr lang="en-US" dirty="0" err="1"/>
              <a:t>kebalikan</a:t>
            </a:r>
            <a:r>
              <a:rPr lang="en-US" dirty="0"/>
              <a:t>)	: 	 </a:t>
            </a:r>
            <a:r>
              <a:rPr lang="en-US" i="1" dirty="0"/>
              <a:t>q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</a:t>
            </a:r>
            <a:r>
              <a:rPr lang="en-US" i="1" dirty="0"/>
              <a:t>p</a:t>
            </a:r>
            <a:endParaRPr lang="en-US" dirty="0"/>
          </a:p>
          <a:p>
            <a:r>
              <a:rPr lang="en-US" dirty="0" err="1"/>
              <a:t>Invers</a:t>
            </a:r>
            <a:r>
              <a:rPr lang="en-US" dirty="0"/>
              <a:t>		   	:        ~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~ </a:t>
            </a:r>
            <a:r>
              <a:rPr lang="en-US" i="1" dirty="0"/>
              <a:t>q</a:t>
            </a:r>
            <a:endParaRPr lang="en-US" dirty="0"/>
          </a:p>
          <a:p>
            <a:r>
              <a:rPr lang="en-US" dirty="0" err="1"/>
              <a:t>Kontraposisi</a:t>
            </a:r>
            <a:r>
              <a:rPr lang="en-US" dirty="0"/>
              <a:t>	   	:        ~ </a:t>
            </a:r>
            <a:r>
              <a:rPr lang="en-US" i="1" dirty="0"/>
              <a:t>q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~ </a:t>
            </a:r>
            <a:r>
              <a:rPr lang="en-US" i="1" dirty="0"/>
              <a:t>p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446F-6057-481C-9DDF-FBD4562D55D1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Contoh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err="1">
                <a:cs typeface="Times New Roman" pitchFamily="18" charset="0"/>
              </a:rPr>
              <a:t>Tentukan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konvers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dirty="0" err="1">
                <a:cs typeface="Times New Roman" pitchFamily="18" charset="0"/>
              </a:rPr>
              <a:t>invers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dirty="0" err="1">
                <a:cs typeface="Times New Roman" pitchFamily="18" charset="0"/>
              </a:rPr>
              <a:t>dan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kontraposisi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dari</a:t>
            </a:r>
            <a:r>
              <a:rPr lang="en-US" sz="2400" dirty="0">
                <a:cs typeface="Times New Roman" pitchFamily="18" charset="0"/>
              </a:rPr>
              <a:t>:  </a:t>
            </a:r>
          </a:p>
          <a:p>
            <a:pPr>
              <a:buFontTx/>
              <a:buNone/>
            </a:pPr>
            <a:r>
              <a:rPr lang="en-US" sz="2400" dirty="0">
                <a:cs typeface="Times New Roman" pitchFamily="18" charset="0"/>
              </a:rPr>
              <a:t>		“</a:t>
            </a:r>
            <a:r>
              <a:rPr lang="en-US" sz="2400" dirty="0" err="1">
                <a:cs typeface="Times New Roman" pitchFamily="18" charset="0"/>
              </a:rPr>
              <a:t>Jika</a:t>
            </a:r>
            <a:r>
              <a:rPr lang="en-US" sz="2400" dirty="0">
                <a:cs typeface="Times New Roman" pitchFamily="18" charset="0"/>
              </a:rPr>
              <a:t> Amir </a:t>
            </a:r>
            <a:r>
              <a:rPr lang="en-US" sz="2400" dirty="0" err="1">
                <a:cs typeface="Times New Roman" pitchFamily="18" charset="0"/>
              </a:rPr>
              <a:t>mempunyai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mobil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dirty="0" err="1">
                <a:cs typeface="Times New Roman" pitchFamily="18" charset="0"/>
              </a:rPr>
              <a:t>maka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ia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orang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kaya</a:t>
            </a:r>
            <a:r>
              <a:rPr lang="en-US" sz="2400" dirty="0">
                <a:cs typeface="Times New Roman" pitchFamily="18" charset="0"/>
              </a:rPr>
              <a:t>” </a:t>
            </a:r>
          </a:p>
          <a:p>
            <a:pPr>
              <a:buFontTx/>
              <a:buNone/>
            </a:pPr>
            <a:endParaRPr lang="en-US" sz="2400" u="sng" dirty="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400" u="sng" dirty="0" err="1">
                <a:cs typeface="Times New Roman" pitchFamily="18" charset="0"/>
              </a:rPr>
              <a:t>Penyelesaian</a:t>
            </a:r>
            <a:r>
              <a:rPr lang="en-US" sz="2400" dirty="0">
                <a:cs typeface="Times New Roman" pitchFamily="18" charset="0"/>
              </a:rPr>
              <a:t>: </a:t>
            </a:r>
          </a:p>
          <a:p>
            <a:pPr>
              <a:buFontTx/>
              <a:buNone/>
            </a:pPr>
            <a:r>
              <a:rPr lang="en-US" sz="2400" dirty="0">
                <a:cs typeface="Times New Roman" pitchFamily="18" charset="0"/>
              </a:rPr>
              <a:t>	</a:t>
            </a:r>
            <a:r>
              <a:rPr lang="en-US" sz="2400" dirty="0" err="1">
                <a:cs typeface="Times New Roman" pitchFamily="18" charset="0"/>
              </a:rPr>
              <a:t>Konvers</a:t>
            </a:r>
            <a:r>
              <a:rPr lang="en-US" sz="2400" dirty="0">
                <a:cs typeface="Times New Roman" pitchFamily="18" charset="0"/>
              </a:rPr>
              <a:t>	: </a:t>
            </a:r>
            <a:r>
              <a:rPr lang="en-US" sz="2400" dirty="0" err="1">
                <a:cs typeface="Times New Roman" pitchFamily="18" charset="0"/>
              </a:rPr>
              <a:t>Jika</a:t>
            </a:r>
            <a:r>
              <a:rPr lang="en-US" sz="2400" dirty="0">
                <a:cs typeface="Times New Roman" pitchFamily="18" charset="0"/>
              </a:rPr>
              <a:t> Amir </a:t>
            </a:r>
            <a:r>
              <a:rPr lang="en-US" sz="2400" dirty="0" err="1">
                <a:cs typeface="Times New Roman" pitchFamily="18" charset="0"/>
              </a:rPr>
              <a:t>orang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kaya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dirty="0" err="1">
                <a:cs typeface="Times New Roman" pitchFamily="18" charset="0"/>
              </a:rPr>
              <a:t>maka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ia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mempunyai</a:t>
            </a:r>
            <a:endParaRPr lang="en-US" sz="2400" dirty="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400" dirty="0">
                <a:cs typeface="Times New Roman" pitchFamily="18" charset="0"/>
              </a:rPr>
              <a:t>			 </a:t>
            </a:r>
            <a:r>
              <a:rPr lang="en-US" sz="2400" dirty="0" err="1">
                <a:cs typeface="Times New Roman" pitchFamily="18" charset="0"/>
              </a:rPr>
              <a:t>mobil</a:t>
            </a:r>
            <a:endParaRPr lang="en-US" sz="2400" dirty="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400" dirty="0">
                <a:cs typeface="Times New Roman" pitchFamily="18" charset="0"/>
              </a:rPr>
              <a:t>	</a:t>
            </a:r>
            <a:r>
              <a:rPr lang="en-US" sz="2400" dirty="0" err="1">
                <a:cs typeface="Times New Roman" pitchFamily="18" charset="0"/>
              </a:rPr>
              <a:t>Invers</a:t>
            </a:r>
            <a:r>
              <a:rPr lang="en-US" sz="2400" dirty="0">
                <a:cs typeface="Times New Roman" pitchFamily="18" charset="0"/>
              </a:rPr>
              <a:t>	: </a:t>
            </a:r>
            <a:r>
              <a:rPr lang="en-US" sz="2400" dirty="0" err="1">
                <a:cs typeface="Times New Roman" pitchFamily="18" charset="0"/>
              </a:rPr>
              <a:t>Jika</a:t>
            </a:r>
            <a:r>
              <a:rPr lang="en-US" sz="2400" dirty="0">
                <a:cs typeface="Times New Roman" pitchFamily="18" charset="0"/>
              </a:rPr>
              <a:t>  Amir </a:t>
            </a:r>
            <a:r>
              <a:rPr lang="en-US" sz="2400" dirty="0" err="1">
                <a:cs typeface="Times New Roman" pitchFamily="18" charset="0"/>
              </a:rPr>
              <a:t>tidak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mempunyai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mobil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dirty="0" err="1">
                <a:cs typeface="Times New Roman" pitchFamily="18" charset="0"/>
              </a:rPr>
              <a:t>maka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ia</a:t>
            </a:r>
            <a:endParaRPr lang="en-US" sz="2400" dirty="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400" dirty="0">
                <a:cs typeface="Times New Roman" pitchFamily="18" charset="0"/>
              </a:rPr>
              <a:t>			  </a:t>
            </a:r>
            <a:r>
              <a:rPr lang="en-US" sz="2400" dirty="0" err="1">
                <a:cs typeface="Times New Roman" pitchFamily="18" charset="0"/>
              </a:rPr>
              <a:t>bukan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orang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kaya</a:t>
            </a:r>
            <a:endParaRPr lang="en-US" sz="2400" dirty="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400" dirty="0">
                <a:cs typeface="Times New Roman" pitchFamily="18" charset="0"/>
              </a:rPr>
              <a:t>	</a:t>
            </a:r>
            <a:r>
              <a:rPr lang="en-US" sz="2400" dirty="0" err="1">
                <a:cs typeface="Times New Roman" pitchFamily="18" charset="0"/>
              </a:rPr>
              <a:t>Kontraposisi</a:t>
            </a:r>
            <a:r>
              <a:rPr lang="en-US" sz="2400" dirty="0">
                <a:cs typeface="Times New Roman" pitchFamily="18" charset="0"/>
              </a:rPr>
              <a:t>: </a:t>
            </a:r>
            <a:r>
              <a:rPr lang="en-US" sz="2400" dirty="0" err="1">
                <a:cs typeface="Times New Roman" pitchFamily="18" charset="0"/>
              </a:rPr>
              <a:t>Jika</a:t>
            </a:r>
            <a:r>
              <a:rPr lang="en-US" sz="2400" dirty="0">
                <a:cs typeface="Times New Roman" pitchFamily="18" charset="0"/>
              </a:rPr>
              <a:t> Amir </a:t>
            </a:r>
            <a:r>
              <a:rPr lang="en-US" sz="2400" dirty="0" err="1">
                <a:cs typeface="Times New Roman" pitchFamily="18" charset="0"/>
              </a:rPr>
              <a:t>bukan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orang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kaya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dirty="0" err="1">
                <a:cs typeface="Times New Roman" pitchFamily="18" charset="0"/>
              </a:rPr>
              <a:t>maka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ia</a:t>
            </a:r>
            <a:r>
              <a:rPr lang="en-US" sz="2400" dirty="0">
                <a:cs typeface="Times New Roman" pitchFamily="18" charset="0"/>
              </a:rPr>
              <a:t> </a:t>
            </a:r>
          </a:p>
          <a:p>
            <a:pPr>
              <a:buFontTx/>
              <a:buNone/>
            </a:pPr>
            <a:r>
              <a:rPr lang="en-US" sz="2400" dirty="0">
                <a:cs typeface="Times New Roman" pitchFamily="18" charset="0"/>
              </a:rPr>
              <a:t>			   </a:t>
            </a:r>
            <a:r>
              <a:rPr lang="en-US" sz="2400" dirty="0" err="1">
                <a:cs typeface="Times New Roman" pitchFamily="18" charset="0"/>
              </a:rPr>
              <a:t>tidak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mempunyai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mobil</a:t>
            </a:r>
            <a:r>
              <a:rPr lang="en-US" sz="2400" dirty="0">
                <a:cs typeface="Times New Roman" pitchFamily="18" charset="0"/>
              </a:rPr>
              <a:t>	</a:t>
            </a:r>
            <a:r>
              <a:rPr lang="en-US" sz="2400" dirty="0"/>
              <a:t>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67C5-D70D-41D6-8F4A-C070320C7007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Contoh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“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i="1" dirty="0"/>
              <a:t>password</a:t>
            </a:r>
            <a:r>
              <a:rPr lang="en-US" dirty="0"/>
              <a:t> yang </a:t>
            </a:r>
            <a:r>
              <a:rPr lang="en-US" dirty="0" err="1"/>
              <a:t>sah</a:t>
            </a:r>
            <a:r>
              <a:rPr lang="en-US" dirty="0"/>
              <a:t> agar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i="1" dirty="0"/>
              <a:t>log on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/>
              <a:t>server</a:t>
            </a:r>
            <a:r>
              <a:rPr lang="en-US" dirty="0"/>
              <a:t>”</a:t>
            </a:r>
          </a:p>
          <a:p>
            <a:pPr marL="457200" indent="-457200">
              <a:buAutoNum type="alphaLcParenBoth"/>
            </a:pPr>
            <a:r>
              <a:rPr lang="en-US" dirty="0" err="1"/>
              <a:t>Nyatakan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proposisi</a:t>
            </a:r>
            <a:r>
              <a:rPr lang="en-US" dirty="0"/>
              <a:t> “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”.</a:t>
            </a:r>
          </a:p>
          <a:p>
            <a:pPr marL="457200" indent="-457200">
              <a:buAutoNum type="alphaLcParenBoth"/>
            </a:pP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ingkaran</a:t>
            </a:r>
            <a:r>
              <a:rPr lang="en-US" dirty="0"/>
              <a:t>, </a:t>
            </a:r>
            <a:r>
              <a:rPr lang="en-US" dirty="0" err="1"/>
              <a:t>konvers</a:t>
            </a:r>
            <a:r>
              <a:rPr lang="en-US" dirty="0"/>
              <a:t>, </a:t>
            </a:r>
            <a:r>
              <a:rPr lang="en-US" dirty="0" err="1"/>
              <a:t>invers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kontraposisi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67C5-D70D-41D6-8F4A-C070320C7007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Logika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600" dirty="0" err="1">
                <a:cs typeface="Times New Roman" pitchFamily="18" charset="0"/>
              </a:rPr>
              <a:t>Logika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merupakan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dasar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dari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semua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penalaran</a:t>
            </a:r>
            <a:r>
              <a:rPr lang="en-US" sz="3600" dirty="0">
                <a:cs typeface="Times New Roman" pitchFamily="18" charset="0"/>
              </a:rPr>
              <a:t> (</a:t>
            </a:r>
            <a:r>
              <a:rPr lang="en-US" sz="3600" i="1" dirty="0">
                <a:cs typeface="Times New Roman" pitchFamily="18" charset="0"/>
              </a:rPr>
              <a:t>reasoning</a:t>
            </a:r>
            <a:r>
              <a:rPr lang="en-US" sz="3600" dirty="0">
                <a:cs typeface="Times New Roman" pitchFamily="18" charset="0"/>
              </a:rPr>
              <a:t>).  </a:t>
            </a:r>
            <a:endParaRPr lang="en-US" sz="3600" b="1" dirty="0">
              <a:cs typeface="Times New Roman" pitchFamily="18" charset="0"/>
            </a:endParaRPr>
          </a:p>
          <a:p>
            <a:pPr algn="just"/>
            <a:r>
              <a:rPr lang="en-US" sz="3600" dirty="0" err="1">
                <a:cs typeface="Times New Roman" pitchFamily="18" charset="0"/>
              </a:rPr>
              <a:t>Penalaran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didasarkan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pada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hubungan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antara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proposisi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atau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 err="1">
                <a:cs typeface="Times New Roman" pitchFamily="18" charset="0"/>
              </a:rPr>
              <a:t>pernyataan</a:t>
            </a:r>
            <a:r>
              <a:rPr lang="en-US" sz="3600" dirty="0">
                <a:cs typeface="Times New Roman" pitchFamily="18" charset="0"/>
              </a:rPr>
              <a:t> (</a:t>
            </a:r>
            <a:r>
              <a:rPr lang="en-US" sz="3600" i="1" dirty="0">
                <a:cs typeface="Times New Roman" pitchFamily="18" charset="0"/>
              </a:rPr>
              <a:t>statements</a:t>
            </a:r>
            <a:r>
              <a:rPr lang="en-US" sz="3600" dirty="0">
                <a:cs typeface="Times New Roman" pitchFamily="18" charset="0"/>
              </a:rPr>
              <a:t>).</a:t>
            </a:r>
            <a:endParaRPr lang="en-US" sz="3600" b="1" dirty="0">
              <a:cs typeface="Times New Roman" pitchFamily="18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2. PERNYATAAN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3D14D-F745-4460-87DD-278592A1CA7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Solusi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8736"/>
            <a:ext cx="8229600" cy="5000660"/>
          </a:xfrm>
        </p:spPr>
        <p:txBody>
          <a:bodyPr/>
          <a:lstStyle/>
          <a:p>
            <a:pPr>
              <a:buNone/>
            </a:pPr>
            <a:r>
              <a:rPr lang="en-US" sz="2600" i="1" dirty="0" err="1"/>
              <a:t>Misal</a:t>
            </a:r>
            <a:r>
              <a:rPr lang="en-US" sz="2600" i="1" dirty="0"/>
              <a:t>:	</a:t>
            </a:r>
          </a:p>
          <a:p>
            <a:pPr>
              <a:buNone/>
            </a:pPr>
            <a:r>
              <a:rPr lang="en-US" sz="2600" i="1" dirty="0"/>
              <a:t>p</a:t>
            </a:r>
            <a:r>
              <a:rPr lang="en-US" sz="2600" dirty="0"/>
              <a:t> : </a:t>
            </a:r>
            <a:r>
              <a:rPr lang="en-US" sz="2600" dirty="0" err="1"/>
              <a:t>Anda</a:t>
            </a:r>
            <a:r>
              <a:rPr lang="en-US" sz="2600" dirty="0"/>
              <a:t> </a:t>
            </a:r>
            <a:r>
              <a:rPr lang="en-US" sz="2600" dirty="0" err="1"/>
              <a:t>bisa</a:t>
            </a:r>
            <a:r>
              <a:rPr lang="en-US" sz="2600" dirty="0"/>
              <a:t> </a:t>
            </a:r>
            <a:r>
              <a:rPr lang="en-US" sz="2600" i="1" dirty="0"/>
              <a:t>log on </a:t>
            </a:r>
            <a:r>
              <a:rPr lang="en-US" sz="2600" dirty="0" err="1"/>
              <a:t>ke</a:t>
            </a:r>
            <a:r>
              <a:rPr lang="en-US" sz="2600" dirty="0"/>
              <a:t> </a:t>
            </a:r>
            <a:r>
              <a:rPr lang="en-US" sz="2600" i="1" dirty="0"/>
              <a:t>server</a:t>
            </a:r>
            <a:endParaRPr lang="en-US" sz="2600" dirty="0"/>
          </a:p>
          <a:p>
            <a:pPr>
              <a:buNone/>
            </a:pPr>
            <a:r>
              <a:rPr lang="en-US" sz="2600" i="1"/>
              <a:t>q</a:t>
            </a:r>
            <a:r>
              <a:rPr lang="en-US" sz="2600"/>
              <a:t> </a:t>
            </a:r>
            <a:r>
              <a:rPr lang="en-US" sz="2600" dirty="0"/>
              <a:t>: </a:t>
            </a:r>
            <a:r>
              <a:rPr lang="en-US" sz="2600" dirty="0" err="1"/>
              <a:t>Memiliki</a:t>
            </a:r>
            <a:r>
              <a:rPr lang="en-US" sz="2600" dirty="0"/>
              <a:t> </a:t>
            </a:r>
            <a:r>
              <a:rPr lang="en-US" sz="2600" i="1" dirty="0"/>
              <a:t>password </a:t>
            </a:r>
            <a:r>
              <a:rPr lang="en-US" sz="2600" dirty="0"/>
              <a:t>yang </a:t>
            </a:r>
            <a:r>
              <a:rPr lang="en-US" sz="2600" dirty="0" err="1"/>
              <a:t>sah</a:t>
            </a:r>
            <a:endParaRPr lang="en-US" sz="2600" dirty="0"/>
          </a:p>
          <a:p>
            <a:pPr>
              <a:buNone/>
            </a:pPr>
            <a:r>
              <a:rPr lang="en-US" sz="2600" dirty="0"/>
              <a:t>(a) </a:t>
            </a:r>
            <a:r>
              <a:rPr lang="en-US" sz="2600" dirty="0" err="1"/>
              <a:t>Jika</a:t>
            </a:r>
            <a:r>
              <a:rPr lang="en-US" sz="2600" dirty="0"/>
              <a:t> </a:t>
            </a:r>
            <a:r>
              <a:rPr lang="en-US" sz="2600" dirty="0" err="1"/>
              <a:t>anda</a:t>
            </a:r>
            <a:r>
              <a:rPr lang="en-US" sz="2600" dirty="0"/>
              <a:t> </a:t>
            </a:r>
            <a:r>
              <a:rPr lang="en-US" sz="2600" dirty="0" err="1"/>
              <a:t>bisa</a:t>
            </a:r>
            <a:r>
              <a:rPr lang="en-US" sz="2600" dirty="0"/>
              <a:t> </a:t>
            </a:r>
            <a:r>
              <a:rPr lang="en-US" sz="2600" i="1" dirty="0"/>
              <a:t>log on </a:t>
            </a:r>
            <a:r>
              <a:rPr lang="en-US" sz="2600" dirty="0" err="1"/>
              <a:t>ke</a:t>
            </a:r>
            <a:r>
              <a:rPr lang="en-US" sz="2600" dirty="0"/>
              <a:t> </a:t>
            </a:r>
            <a:r>
              <a:rPr lang="en-US" sz="2600" i="1" dirty="0"/>
              <a:t>server</a:t>
            </a:r>
            <a:r>
              <a:rPr lang="en-US" sz="2600" dirty="0"/>
              <a:t> </a:t>
            </a:r>
            <a:r>
              <a:rPr lang="en-US" sz="2600" dirty="0" err="1"/>
              <a:t>maka</a:t>
            </a:r>
            <a:r>
              <a:rPr lang="en-US" sz="2600" dirty="0"/>
              <a:t> </a:t>
            </a:r>
            <a:r>
              <a:rPr lang="en-US" sz="2600" dirty="0" err="1"/>
              <a:t>anda</a:t>
            </a:r>
            <a:r>
              <a:rPr lang="en-US" sz="2600" dirty="0"/>
              <a:t> </a:t>
            </a:r>
            <a:r>
              <a:rPr lang="en-US" sz="2600" dirty="0" err="1"/>
              <a:t>memiliki</a:t>
            </a:r>
            <a:r>
              <a:rPr lang="en-US" sz="2600" dirty="0"/>
              <a:t> </a:t>
            </a:r>
            <a:r>
              <a:rPr lang="en-US" sz="2600" i="1" dirty="0"/>
              <a:t>password </a:t>
            </a:r>
            <a:r>
              <a:rPr lang="en-US" sz="2600" dirty="0"/>
              <a:t>yang </a:t>
            </a:r>
            <a:r>
              <a:rPr lang="en-US" sz="2600" dirty="0" err="1"/>
              <a:t>sah</a:t>
            </a:r>
            <a:endParaRPr lang="en-US" sz="2600" dirty="0"/>
          </a:p>
          <a:p>
            <a:pPr marL="457200" indent="-457200">
              <a:buAutoNum type="alphaLcParenBoth" startAt="2"/>
            </a:pPr>
            <a:r>
              <a:rPr lang="en-US" sz="2600" dirty="0"/>
              <a:t>1)   </a:t>
            </a:r>
            <a:r>
              <a:rPr lang="en-US" sz="2600" dirty="0" err="1"/>
              <a:t>Ingkaran</a:t>
            </a:r>
            <a:r>
              <a:rPr lang="en-US" sz="2600" dirty="0"/>
              <a:t>:  </a:t>
            </a:r>
          </a:p>
          <a:p>
            <a:pPr marL="457200" indent="-457200">
              <a:buNone/>
            </a:pPr>
            <a:r>
              <a:rPr lang="en-US" sz="2600" dirty="0"/>
              <a:t>		“</a:t>
            </a:r>
            <a:r>
              <a:rPr lang="en-US" sz="2600" dirty="0" err="1"/>
              <a:t>Anda</a:t>
            </a:r>
            <a:r>
              <a:rPr lang="en-US" sz="2600" dirty="0"/>
              <a:t> </a:t>
            </a:r>
            <a:r>
              <a:rPr lang="en-US" sz="2600" dirty="0" err="1"/>
              <a:t>bisa</a:t>
            </a:r>
            <a:r>
              <a:rPr lang="en-US" sz="2600" dirty="0"/>
              <a:t> </a:t>
            </a:r>
            <a:r>
              <a:rPr lang="en-US" sz="2600" i="1" dirty="0"/>
              <a:t>log on </a:t>
            </a:r>
            <a:r>
              <a:rPr lang="en-US" sz="2600" dirty="0" err="1"/>
              <a:t>ke</a:t>
            </a:r>
            <a:r>
              <a:rPr lang="en-US" sz="2600" dirty="0"/>
              <a:t> </a:t>
            </a:r>
            <a:r>
              <a:rPr lang="en-US" sz="2600" i="1" dirty="0"/>
              <a:t>server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anda</a:t>
            </a:r>
            <a:r>
              <a:rPr lang="en-US" sz="2600" dirty="0"/>
              <a:t> </a:t>
            </a:r>
            <a:r>
              <a:rPr lang="en-US" sz="2600" dirty="0" err="1"/>
              <a:t>tidak</a:t>
            </a:r>
            <a:r>
              <a:rPr lang="en-US" sz="2600" dirty="0"/>
              <a:t> </a:t>
            </a:r>
          </a:p>
          <a:p>
            <a:pPr marL="457200" indent="-457200">
              <a:buNone/>
            </a:pPr>
            <a:r>
              <a:rPr lang="en-US" sz="2600" dirty="0"/>
              <a:t>		  </a:t>
            </a:r>
            <a:r>
              <a:rPr lang="en-US" sz="2600" dirty="0" err="1"/>
              <a:t>memiliki</a:t>
            </a:r>
            <a:r>
              <a:rPr lang="en-US" sz="2600" dirty="0"/>
              <a:t> </a:t>
            </a:r>
            <a:r>
              <a:rPr lang="en-US" sz="2600" i="1" dirty="0"/>
              <a:t>password </a:t>
            </a:r>
            <a:r>
              <a:rPr lang="en-US" sz="2600" dirty="0"/>
              <a:t>yang </a:t>
            </a:r>
            <a:r>
              <a:rPr lang="en-US" sz="2600" dirty="0" err="1"/>
              <a:t>sah</a:t>
            </a:r>
            <a:r>
              <a:rPr lang="en-US" sz="2600" dirty="0"/>
              <a:t>” </a:t>
            </a:r>
          </a:p>
          <a:p>
            <a:pPr marL="457200" indent="-457200">
              <a:buNone/>
            </a:pPr>
            <a:r>
              <a:rPr lang="en-US" sz="2600" dirty="0"/>
              <a:t>	2) </a:t>
            </a:r>
            <a:r>
              <a:rPr lang="en-US" sz="2600" dirty="0" err="1"/>
              <a:t>Konvers</a:t>
            </a:r>
            <a:r>
              <a:rPr lang="en-US" sz="2600" dirty="0"/>
              <a:t>: </a:t>
            </a:r>
          </a:p>
          <a:p>
            <a:pPr marL="457200" indent="-457200">
              <a:buNone/>
            </a:pPr>
            <a:r>
              <a:rPr lang="en-US" sz="2600" dirty="0"/>
              <a:t>		“</a:t>
            </a:r>
            <a:r>
              <a:rPr lang="en-US" sz="2600" dirty="0" err="1"/>
              <a:t>Jika</a:t>
            </a:r>
            <a:r>
              <a:rPr lang="en-US" sz="2600" dirty="0"/>
              <a:t> </a:t>
            </a:r>
            <a:r>
              <a:rPr lang="en-US" sz="2600" dirty="0" err="1"/>
              <a:t>anda</a:t>
            </a:r>
            <a:r>
              <a:rPr lang="en-US" sz="2600" dirty="0"/>
              <a:t> </a:t>
            </a:r>
            <a:r>
              <a:rPr lang="en-US" sz="2600" dirty="0" err="1"/>
              <a:t>memiliki</a:t>
            </a:r>
            <a:r>
              <a:rPr lang="en-US" sz="2600" dirty="0"/>
              <a:t> </a:t>
            </a:r>
            <a:r>
              <a:rPr lang="en-US" sz="2600" i="1" dirty="0"/>
              <a:t>password </a:t>
            </a:r>
            <a:r>
              <a:rPr lang="en-US" sz="2600" dirty="0"/>
              <a:t>yang </a:t>
            </a:r>
            <a:r>
              <a:rPr lang="en-US" sz="2600" dirty="0" err="1"/>
              <a:t>sah</a:t>
            </a:r>
            <a:r>
              <a:rPr lang="en-US" sz="2600" dirty="0"/>
              <a:t> </a:t>
            </a:r>
            <a:r>
              <a:rPr lang="en-US" sz="2600" dirty="0" err="1"/>
              <a:t>maka</a:t>
            </a:r>
            <a:r>
              <a:rPr lang="en-US" sz="2600" dirty="0"/>
              <a:t> </a:t>
            </a:r>
            <a:r>
              <a:rPr lang="en-US" sz="2600" dirty="0" err="1"/>
              <a:t>anda</a:t>
            </a:r>
            <a:r>
              <a:rPr lang="en-US" sz="2600" dirty="0"/>
              <a:t> 	  </a:t>
            </a:r>
            <a:r>
              <a:rPr lang="en-US" sz="2600" dirty="0" err="1"/>
              <a:t>bisa</a:t>
            </a:r>
            <a:r>
              <a:rPr lang="en-US" sz="2600" dirty="0"/>
              <a:t> </a:t>
            </a:r>
            <a:r>
              <a:rPr lang="en-US" sz="2600" i="1" dirty="0"/>
              <a:t>log on </a:t>
            </a:r>
            <a:r>
              <a:rPr lang="en-US" sz="2600" dirty="0" err="1"/>
              <a:t>ke</a:t>
            </a:r>
            <a:r>
              <a:rPr lang="en-US" sz="2600" dirty="0"/>
              <a:t> </a:t>
            </a:r>
            <a:r>
              <a:rPr lang="en-US" sz="2600" i="1" dirty="0"/>
              <a:t>server</a:t>
            </a:r>
            <a:r>
              <a:rPr lang="en-US" sz="2600" dirty="0"/>
              <a:t>”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67C5-D70D-41D6-8F4A-C070320C7007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Solusi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8736"/>
            <a:ext cx="8229600" cy="5000660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	3) 	</a:t>
            </a:r>
            <a:r>
              <a:rPr lang="en-US" sz="2800" dirty="0" err="1"/>
              <a:t>Invers</a:t>
            </a:r>
            <a:r>
              <a:rPr lang="en-US" sz="2800" dirty="0"/>
              <a:t>:</a:t>
            </a:r>
          </a:p>
          <a:p>
            <a:pPr>
              <a:buNone/>
            </a:pPr>
            <a:r>
              <a:rPr lang="en-US" sz="2800" dirty="0"/>
              <a:t>		“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i="1" dirty="0"/>
              <a:t>log on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i="1" dirty="0"/>
              <a:t>server</a:t>
            </a:r>
            <a:r>
              <a:rPr lang="en-US" sz="2800" dirty="0"/>
              <a:t>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	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i="1" dirty="0"/>
              <a:t>password </a:t>
            </a:r>
            <a:r>
              <a:rPr lang="en-US" sz="2800" dirty="0"/>
              <a:t>yang </a:t>
            </a:r>
            <a:r>
              <a:rPr lang="en-US" sz="2800" dirty="0" err="1"/>
              <a:t>sah</a:t>
            </a:r>
            <a:r>
              <a:rPr lang="en-US" sz="2800" dirty="0"/>
              <a:t>” </a:t>
            </a:r>
          </a:p>
          <a:p>
            <a:pPr>
              <a:buNone/>
            </a:pPr>
            <a:r>
              <a:rPr lang="en-US" sz="2800" dirty="0"/>
              <a:t>	4)	</a:t>
            </a:r>
            <a:r>
              <a:rPr lang="en-US" sz="2800" dirty="0" err="1"/>
              <a:t>Kontraposisi</a:t>
            </a:r>
            <a:r>
              <a:rPr lang="en-US" sz="2800" dirty="0"/>
              <a:t> :</a:t>
            </a:r>
          </a:p>
          <a:p>
            <a:pPr>
              <a:buNone/>
            </a:pPr>
            <a:r>
              <a:rPr lang="en-US" sz="2800" dirty="0"/>
              <a:t>		“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i="1" dirty="0"/>
              <a:t>password </a:t>
            </a:r>
            <a:r>
              <a:rPr lang="en-US" sz="2800" dirty="0"/>
              <a:t>yang </a:t>
            </a:r>
            <a:r>
              <a:rPr lang="en-US" sz="2800" dirty="0" err="1"/>
              <a:t>sah</a:t>
            </a:r>
            <a:r>
              <a:rPr lang="en-US" sz="2800" dirty="0"/>
              <a:t> </a:t>
            </a:r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i="1" dirty="0"/>
              <a:t>log on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i="1" dirty="0"/>
              <a:t>server</a:t>
            </a:r>
            <a:r>
              <a:rPr lang="en-US" sz="2800" dirty="0"/>
              <a:t>”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67C5-D70D-41D6-8F4A-C070320C7007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Tabel</a:t>
            </a:r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en-US" sz="4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Kebenaran</a:t>
            </a:r>
            <a:endParaRPr lang="en-US" sz="4000" b="1" dirty="0">
              <a:solidFill>
                <a:schemeClr val="hlink"/>
              </a:solidFill>
            </a:endParaRPr>
          </a:p>
        </p:txBody>
      </p:sp>
      <p:sp>
        <p:nvSpPr>
          <p:cNvPr id="15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9FEBA9-E34E-48AC-B81E-1EB020B84BF2}" type="datetime3">
              <a:rPr lang="en-US" smtClean="0"/>
              <a:pPr>
                <a:defRPr/>
              </a:pPr>
              <a:t>27 September 2022</a:t>
            </a:fld>
            <a:endParaRPr lang="en-US"/>
          </a:p>
        </p:txBody>
      </p:sp>
      <p:sp>
        <p:nvSpPr>
          <p:cNvPr id="15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2. PERNYATAAN</a:t>
            </a:r>
          </a:p>
        </p:txBody>
      </p:sp>
      <p:sp>
        <p:nvSpPr>
          <p:cNvPr id="15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484206-0C4F-45B6-B783-4DF9DDA7B73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30977" name="Group 257"/>
          <p:cNvGraphicFramePr>
            <a:graphicFrameLocks noGrp="1"/>
          </p:cNvGraphicFramePr>
          <p:nvPr/>
        </p:nvGraphicFramePr>
        <p:xfrm>
          <a:off x="609600" y="1965325"/>
          <a:ext cx="1219200" cy="1201739"/>
        </p:xfrm>
        <a:graphic>
          <a:graphicData uri="http://schemas.openxmlformats.org/drawingml/2006/table">
            <a:tbl>
              <a:tblPr/>
              <a:tblGrid>
                <a:gridCol w="62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~p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978" name="Group 258"/>
          <p:cNvGraphicFramePr>
            <a:graphicFrameLocks noGrp="1"/>
          </p:cNvGraphicFramePr>
          <p:nvPr/>
        </p:nvGraphicFramePr>
        <p:xfrm>
          <a:off x="2081213" y="1965325"/>
          <a:ext cx="1824037" cy="1998665"/>
        </p:xfrm>
        <a:graphic>
          <a:graphicData uri="http://schemas.openxmlformats.org/drawingml/2006/table">
            <a:tbl>
              <a:tblPr/>
              <a:tblGrid>
                <a:gridCol w="471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 v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981" name="Group 2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290783"/>
              </p:ext>
            </p:extLst>
          </p:nvPr>
        </p:nvGraphicFramePr>
        <p:xfrm>
          <a:off x="4286250" y="1965325"/>
          <a:ext cx="1847850" cy="1998665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 ^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873" name="Text Box 153"/>
          <p:cNvSpPr txBox="1">
            <a:spLocks noChangeArrowheads="1"/>
          </p:cNvSpPr>
          <p:nvPr/>
        </p:nvSpPr>
        <p:spPr bwMode="auto">
          <a:xfrm>
            <a:off x="814388" y="1679575"/>
            <a:ext cx="1028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solidFill>
                  <a:srgbClr val="CC00FF"/>
                </a:solidFill>
                <a:latin typeface="Verdana" pitchFamily="34" charset="0"/>
              </a:rPr>
              <a:t>NEGASI</a:t>
            </a:r>
          </a:p>
        </p:txBody>
      </p:sp>
      <p:sp>
        <p:nvSpPr>
          <p:cNvPr id="30874" name="Text Box 154"/>
          <p:cNvSpPr txBox="1">
            <a:spLocks noChangeArrowheads="1"/>
          </p:cNvSpPr>
          <p:nvPr/>
        </p:nvSpPr>
        <p:spPr bwMode="auto">
          <a:xfrm>
            <a:off x="2400300" y="1660525"/>
            <a:ext cx="1452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solidFill>
                  <a:schemeClr val="accent2"/>
                </a:solidFill>
                <a:latin typeface="Verdana" pitchFamily="34" charset="0"/>
              </a:rPr>
              <a:t>DISJUNGSI</a:t>
            </a:r>
          </a:p>
        </p:txBody>
      </p:sp>
      <p:sp>
        <p:nvSpPr>
          <p:cNvPr id="30875" name="Text Box 155"/>
          <p:cNvSpPr txBox="1">
            <a:spLocks noChangeArrowheads="1"/>
          </p:cNvSpPr>
          <p:nvPr/>
        </p:nvSpPr>
        <p:spPr bwMode="auto">
          <a:xfrm>
            <a:off x="4495800" y="1660525"/>
            <a:ext cx="1452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solidFill>
                  <a:schemeClr val="accent2"/>
                </a:solidFill>
                <a:latin typeface="Verdana" pitchFamily="34" charset="0"/>
              </a:rPr>
              <a:t>KONJUNGSI</a:t>
            </a:r>
          </a:p>
        </p:txBody>
      </p:sp>
      <p:graphicFrame>
        <p:nvGraphicFramePr>
          <p:cNvPr id="30982" name="Group 262"/>
          <p:cNvGraphicFramePr>
            <a:graphicFrameLocks noGrp="1"/>
          </p:cNvGraphicFramePr>
          <p:nvPr/>
        </p:nvGraphicFramePr>
        <p:xfrm>
          <a:off x="6381750" y="1965325"/>
          <a:ext cx="1905000" cy="1998665"/>
        </p:xfrm>
        <a:graphic>
          <a:graphicData uri="http://schemas.openxmlformats.org/drawingml/2006/table">
            <a:tbl>
              <a:tblPr/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904" name="Text Box 184"/>
          <p:cNvSpPr txBox="1">
            <a:spLocks noChangeArrowheads="1"/>
          </p:cNvSpPr>
          <p:nvPr/>
        </p:nvSpPr>
        <p:spPr bwMode="auto">
          <a:xfrm>
            <a:off x="6797675" y="1641475"/>
            <a:ext cx="1452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Verdana" pitchFamily="34" charset="0"/>
              </a:rPr>
              <a:t>IMPLIKASI</a:t>
            </a:r>
          </a:p>
        </p:txBody>
      </p:sp>
      <p:graphicFrame>
        <p:nvGraphicFramePr>
          <p:cNvPr id="30984" name="Group 264"/>
          <p:cNvGraphicFramePr>
            <a:graphicFrameLocks noGrp="1"/>
          </p:cNvGraphicFramePr>
          <p:nvPr/>
        </p:nvGraphicFramePr>
        <p:xfrm>
          <a:off x="781050" y="4495800"/>
          <a:ext cx="2286000" cy="1986598"/>
        </p:xfrm>
        <a:graphic>
          <a:graphicData uri="http://schemas.openxmlformats.org/drawingml/2006/table">
            <a:tbl>
              <a:tblPr/>
              <a:tblGrid>
                <a:gridCol w="617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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988" name="Group 268"/>
          <p:cNvGraphicFramePr>
            <a:graphicFrameLocks noGrp="1"/>
          </p:cNvGraphicFramePr>
          <p:nvPr/>
        </p:nvGraphicFramePr>
        <p:xfrm>
          <a:off x="3543300" y="4516438"/>
          <a:ext cx="2286000" cy="1986598"/>
        </p:xfrm>
        <a:graphic>
          <a:graphicData uri="http://schemas.openxmlformats.org/drawingml/2006/table">
            <a:tbl>
              <a:tblPr/>
              <a:tblGrid>
                <a:gridCol w="617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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975" name="Text Box 255"/>
          <p:cNvSpPr txBox="1">
            <a:spLocks noChangeArrowheads="1"/>
          </p:cNvSpPr>
          <p:nvPr/>
        </p:nvSpPr>
        <p:spPr bwMode="auto">
          <a:xfrm>
            <a:off x="1047750" y="4191000"/>
            <a:ext cx="1847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  <a:latin typeface="Verdana" pitchFamily="34" charset="0"/>
              </a:rPr>
              <a:t>BIIMPLIKASI</a:t>
            </a:r>
          </a:p>
        </p:txBody>
      </p:sp>
      <p:sp>
        <p:nvSpPr>
          <p:cNvPr id="30976" name="Text Box 256"/>
          <p:cNvSpPr txBox="1">
            <a:spLocks noChangeArrowheads="1"/>
          </p:cNvSpPr>
          <p:nvPr/>
        </p:nvSpPr>
        <p:spPr bwMode="auto">
          <a:xfrm>
            <a:off x="3667125" y="4191000"/>
            <a:ext cx="2066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993366"/>
                </a:solidFill>
                <a:latin typeface="Verdana" pitchFamily="34" charset="0"/>
              </a:rPr>
              <a:t>EXCLUSIVE 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DD85A2-11CF-66C4-8F62-D5ED53C01E50}"/>
              </a:ext>
            </a:extLst>
          </p:cNvPr>
          <p:cNvSpPr txBox="1"/>
          <p:nvPr/>
        </p:nvSpPr>
        <p:spPr>
          <a:xfrm>
            <a:off x="608994" y="18788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r>
              <a:rPr lang="en-US" dirty="0"/>
              <a:t>2) [~ p V ~q ] </a:t>
            </a:r>
            <a:r>
              <a:rPr lang="en-US" dirty="0">
                <a:sym typeface="Symbol"/>
              </a:rPr>
              <a:t></a:t>
            </a:r>
            <a:r>
              <a:rPr lang="en-US" dirty="0"/>
              <a:t> r</a:t>
            </a:r>
            <a:endParaRPr lang="en-ID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0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0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0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0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0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0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0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0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73" grpId="0" autoUpdateAnimBg="0"/>
      <p:bldP spid="30874" grpId="0" autoUpdateAnimBg="0"/>
      <p:bldP spid="30875" grpId="0" autoUpdateAnimBg="0"/>
      <p:bldP spid="30904" grpId="0" autoUpdateAnimBg="0"/>
      <p:bldP spid="30975" grpId="0" autoUpdateAnimBg="0"/>
      <p:bldP spid="3097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TABEL KEBENARAN  PERNYATAAN MAJEMUK </a:t>
            </a:r>
          </a:p>
        </p:txBody>
      </p:sp>
      <p:sp>
        <p:nvSpPr>
          <p:cNvPr id="9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2. PERNYATAAN</a:t>
            </a:r>
          </a:p>
        </p:txBody>
      </p:sp>
      <p:sp>
        <p:nvSpPr>
          <p:cNvPr id="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5B1CF-BFEA-40DF-B9A6-FA373C4B02E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31971" name="Group 227"/>
          <p:cNvGraphicFramePr>
            <a:graphicFrameLocks noGrp="1"/>
          </p:cNvGraphicFramePr>
          <p:nvPr/>
        </p:nvGraphicFramePr>
        <p:xfrm>
          <a:off x="723900" y="2017713"/>
          <a:ext cx="4895850" cy="1981200"/>
        </p:xfrm>
        <a:graphic>
          <a:graphicData uri="http://schemas.openxmlformats.org/drawingml/2006/table">
            <a:tbl>
              <a:tblPr/>
              <a:tblGrid>
                <a:gridCol w="617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~q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(p 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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~q)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~(p 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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~q)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1972" name="Group 228"/>
          <p:cNvGraphicFramePr>
            <a:graphicFrameLocks noGrp="1"/>
          </p:cNvGraphicFramePr>
          <p:nvPr/>
        </p:nvGraphicFramePr>
        <p:xfrm>
          <a:off x="723900" y="4322763"/>
          <a:ext cx="4000500" cy="1981200"/>
        </p:xfrm>
        <a:graphic>
          <a:graphicData uri="http://schemas.openxmlformats.org/drawingml/2006/table">
            <a:tbl>
              <a:tblPr/>
              <a:tblGrid>
                <a:gridCol w="617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 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 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311" name="AutoShape 160"/>
          <p:cNvSpPr>
            <a:spLocks noChangeArrowheads="1"/>
          </p:cNvSpPr>
          <p:nvPr/>
        </p:nvSpPr>
        <p:spPr bwMode="auto">
          <a:xfrm>
            <a:off x="6396038" y="2265363"/>
            <a:ext cx="1262062" cy="158115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CARA </a:t>
            </a:r>
          </a:p>
          <a:p>
            <a:r>
              <a:rPr lang="en-US"/>
              <a:t>BIASA</a:t>
            </a:r>
          </a:p>
        </p:txBody>
      </p:sp>
      <p:sp>
        <p:nvSpPr>
          <p:cNvPr id="9312" name="AutoShape 161"/>
          <p:cNvSpPr>
            <a:spLocks noChangeArrowheads="1"/>
          </p:cNvSpPr>
          <p:nvPr/>
        </p:nvSpPr>
        <p:spPr bwMode="auto">
          <a:xfrm>
            <a:off x="5648325" y="4475163"/>
            <a:ext cx="1223963" cy="158115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CARA </a:t>
            </a:r>
          </a:p>
          <a:p>
            <a:pPr algn="ctr"/>
            <a:r>
              <a:rPr lang="en-US"/>
              <a:t>SINGKAT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2. PERNYATAAN</a:t>
            </a:r>
          </a:p>
        </p:txBody>
      </p:sp>
      <p:sp>
        <p:nvSpPr>
          <p:cNvPr id="1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EF0E6-2B1E-49C2-8435-3B98857CB5F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57200"/>
            <a:ext cx="7086600" cy="533400"/>
          </a:xfrm>
          <a:solidFill>
            <a:schemeClr val="tx2"/>
          </a:solidFill>
        </p:spPr>
        <p:txBody>
          <a:bodyPr/>
          <a:lstStyle/>
          <a:p>
            <a:pPr eaLnBrk="1" hangingPunct="1"/>
            <a:r>
              <a:rPr lang="en-US" sz="2800" b="1" dirty="0" err="1">
                <a:solidFill>
                  <a:schemeClr val="bg1"/>
                </a:solidFill>
              </a:rPr>
              <a:t>Contoh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Tabel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Kebenaran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Majemuk</a:t>
            </a:r>
            <a:r>
              <a:rPr lang="en-US" sz="2800" b="1" dirty="0">
                <a:solidFill>
                  <a:schemeClr val="bg1"/>
                </a:solidFill>
              </a:rPr>
              <a:t> 3 </a:t>
            </a:r>
            <a:r>
              <a:rPr lang="en-US" sz="2800" b="1" dirty="0" err="1">
                <a:solidFill>
                  <a:schemeClr val="bg1"/>
                </a:solidFill>
              </a:rPr>
              <a:t>var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246" name="Text Box 3"/>
          <p:cNvSpPr txBox="1">
            <a:spLocks noChangeArrowheads="1"/>
          </p:cNvSpPr>
          <p:nvPr/>
        </p:nvSpPr>
        <p:spPr bwMode="auto">
          <a:xfrm>
            <a:off x="469900" y="1125538"/>
            <a:ext cx="8369300" cy="5394325"/>
          </a:xfrm>
          <a:prstGeom prst="rect">
            <a:avLst/>
          </a:prstGeom>
          <a:noFill/>
          <a:ln w="57150" cmpd="thinThick">
            <a:solidFill>
              <a:srgbClr val="00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>
                <a:cs typeface="Arial" charset="0"/>
              </a:rPr>
              <a:t>                                 </a:t>
            </a:r>
            <a:r>
              <a:rPr lang="en-US" sz="2400" b="1" dirty="0">
                <a:solidFill>
                  <a:srgbClr val="0000FF"/>
                </a:solidFill>
                <a:cs typeface="Arial" charset="0"/>
              </a:rPr>
              <a:t>(p </a:t>
            </a:r>
            <a:r>
              <a:rPr lang="en-US" sz="2400" b="1" dirty="0">
                <a:solidFill>
                  <a:srgbClr val="CC0000"/>
                </a:solidFill>
                <a:sym typeface="Symbol" pitchFamily="18" charset="2"/>
              </a:rPr>
              <a:t></a:t>
            </a:r>
            <a:r>
              <a:rPr lang="en-US" sz="2400" b="1" dirty="0">
                <a:solidFill>
                  <a:srgbClr val="0000FF"/>
                </a:solidFill>
                <a:cs typeface="Arial" charset="0"/>
              </a:rPr>
              <a:t> q)  </a:t>
            </a:r>
            <a:r>
              <a:rPr lang="en-US" sz="2400" b="1" dirty="0">
                <a:solidFill>
                  <a:srgbClr val="CC0000"/>
                </a:solidFill>
                <a:sym typeface="Wingdings" pitchFamily="2" charset="2"/>
              </a:rPr>
              <a:t></a:t>
            </a:r>
            <a:r>
              <a:rPr lang="en-US" sz="2400" b="1" dirty="0">
                <a:solidFill>
                  <a:srgbClr val="0000FF"/>
                </a:solidFill>
                <a:cs typeface="Arial" charset="0"/>
              </a:rPr>
              <a:t> [ </a:t>
            </a:r>
            <a:r>
              <a:rPr lang="en-US" sz="2400" b="1" dirty="0">
                <a:solidFill>
                  <a:srgbClr val="CC0000"/>
                </a:solidFill>
                <a:cs typeface="Arial" charset="0"/>
              </a:rPr>
              <a:t>~</a:t>
            </a:r>
            <a:r>
              <a:rPr lang="en-US" sz="2400" b="1" dirty="0">
                <a:solidFill>
                  <a:srgbClr val="0000FF"/>
                </a:solidFill>
                <a:cs typeface="Arial" charset="0"/>
              </a:rPr>
              <a:t>p </a:t>
            </a:r>
            <a:r>
              <a:rPr lang="en-US" sz="2400" b="1" dirty="0">
                <a:solidFill>
                  <a:srgbClr val="CC0000"/>
                </a:solidFill>
                <a:cs typeface="Arial" charset="0"/>
              </a:rPr>
              <a:t>V</a:t>
            </a:r>
            <a:r>
              <a:rPr lang="en-US" sz="2400" b="1" dirty="0">
                <a:solidFill>
                  <a:srgbClr val="0000FF"/>
                </a:solidFill>
                <a:cs typeface="Arial" charset="0"/>
              </a:rPr>
              <a:t> (q </a:t>
            </a:r>
            <a:r>
              <a:rPr lang="en-US" sz="2400" b="1" dirty="0">
                <a:solidFill>
                  <a:srgbClr val="CC0000"/>
                </a:solidFill>
                <a:sym typeface="Symbol" pitchFamily="18" charset="2"/>
              </a:rPr>
              <a:t></a:t>
            </a:r>
            <a:r>
              <a:rPr lang="en-US" sz="2400" b="1" dirty="0">
                <a:solidFill>
                  <a:srgbClr val="0000FF"/>
                </a:solidFill>
                <a:cs typeface="Arial" charset="0"/>
              </a:rPr>
              <a:t> r) ]</a:t>
            </a:r>
            <a:endParaRPr lang="en-US" sz="2400" b="1" dirty="0">
              <a:solidFill>
                <a:srgbClr val="0000FF"/>
              </a:solidFill>
            </a:endParaRPr>
          </a:p>
          <a:p>
            <a:pPr algn="just">
              <a:spcBef>
                <a:spcPct val="50000"/>
              </a:spcBef>
            </a:pPr>
            <a:endParaRPr lang="en-US" sz="2400" b="1" dirty="0">
              <a:solidFill>
                <a:srgbClr val="0000FF"/>
              </a:solidFill>
            </a:endParaRPr>
          </a:p>
          <a:p>
            <a:pPr algn="just">
              <a:spcBef>
                <a:spcPct val="50000"/>
              </a:spcBef>
            </a:pPr>
            <a:endParaRPr lang="en-US" dirty="0">
              <a:latin typeface="Comic Sans MS" pitchFamily="66" charset="0"/>
            </a:endParaRPr>
          </a:p>
          <a:p>
            <a:pPr algn="just">
              <a:spcBef>
                <a:spcPct val="50000"/>
              </a:spcBef>
            </a:pPr>
            <a:endParaRPr lang="en-US" dirty="0">
              <a:latin typeface="Comic Sans MS" pitchFamily="66" charset="0"/>
            </a:endParaRPr>
          </a:p>
          <a:p>
            <a:pPr algn="just">
              <a:spcBef>
                <a:spcPct val="50000"/>
              </a:spcBef>
            </a:pPr>
            <a:endParaRPr lang="en-US" dirty="0">
              <a:latin typeface="Comic Sans MS" pitchFamily="66" charset="0"/>
            </a:endParaRPr>
          </a:p>
          <a:p>
            <a:pPr algn="just">
              <a:spcBef>
                <a:spcPct val="50000"/>
              </a:spcBef>
            </a:pPr>
            <a:endParaRPr lang="en-US" dirty="0">
              <a:latin typeface="Comic Sans MS" pitchFamily="66" charset="0"/>
            </a:endParaRPr>
          </a:p>
          <a:p>
            <a:pPr algn="just">
              <a:spcBef>
                <a:spcPct val="50000"/>
              </a:spcBef>
            </a:pPr>
            <a:endParaRPr lang="en-US" dirty="0">
              <a:latin typeface="Comic Sans MS" pitchFamily="66" charset="0"/>
            </a:endParaRPr>
          </a:p>
          <a:p>
            <a:pPr algn="just">
              <a:spcBef>
                <a:spcPct val="50000"/>
              </a:spcBef>
            </a:pPr>
            <a:endParaRPr lang="en-US" dirty="0">
              <a:latin typeface="Comic Sans MS" pitchFamily="66" charset="0"/>
            </a:endParaRPr>
          </a:p>
          <a:p>
            <a:pPr algn="just">
              <a:spcBef>
                <a:spcPct val="50000"/>
              </a:spcBef>
            </a:pPr>
            <a:endParaRPr lang="en-US" dirty="0">
              <a:latin typeface="Comic Sans MS" pitchFamily="66" charset="0"/>
            </a:endParaRPr>
          </a:p>
          <a:p>
            <a:pPr algn="just">
              <a:spcBef>
                <a:spcPct val="50000"/>
              </a:spcBef>
            </a:pPr>
            <a:endParaRPr lang="en-US" dirty="0">
              <a:latin typeface="Comic Sans MS" pitchFamily="66" charset="0"/>
            </a:endParaRPr>
          </a:p>
          <a:p>
            <a:pPr algn="just">
              <a:spcBef>
                <a:spcPct val="50000"/>
              </a:spcBef>
            </a:pPr>
            <a:endParaRPr lang="en-US" dirty="0">
              <a:latin typeface="Comic Sans MS" pitchFamily="66" charset="0"/>
            </a:endParaRPr>
          </a:p>
          <a:p>
            <a:pPr algn="just">
              <a:spcBef>
                <a:spcPct val="50000"/>
              </a:spcBef>
            </a:pPr>
            <a:endParaRPr lang="en-US" dirty="0">
              <a:latin typeface="Comic Sans MS" pitchFamily="66" charset="0"/>
            </a:endParaRPr>
          </a:p>
          <a:p>
            <a:pPr algn="just">
              <a:spcBef>
                <a:spcPct val="50000"/>
              </a:spcBef>
            </a:pPr>
            <a:endParaRPr lang="en-US" sz="900" dirty="0">
              <a:latin typeface="Comic Sans MS" pitchFamily="66" charset="0"/>
            </a:endParaRPr>
          </a:p>
        </p:txBody>
      </p:sp>
      <p:graphicFrame>
        <p:nvGraphicFramePr>
          <p:cNvPr id="8401" name="Group 209"/>
          <p:cNvGraphicFramePr>
            <a:graphicFrameLocks noGrp="1"/>
          </p:cNvGraphicFramePr>
          <p:nvPr/>
        </p:nvGraphicFramePr>
        <p:xfrm>
          <a:off x="609600" y="1573213"/>
          <a:ext cx="8077200" cy="45720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65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64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Times New Roman" pitchFamily="18" charset="0"/>
                          <a:sym typeface="Wingdings" pitchFamily="2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Arial" pitchFamily="34" charset="0"/>
                        </a:rPr>
                        <a:t>8 , 9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  <a:sym typeface="Symbol" pitchFamily="18" charset="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[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~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 </a:t>
                      </a: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  <a:sym typeface="Symbol" pitchFamily="18" charset="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TAUTOLOGI, KONTRADIKSI, SATISFY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/>
          <a:lstStyle/>
          <a:p>
            <a:pPr marL="0" indent="-2571750" algn="just">
              <a:spcBef>
                <a:spcPts val="0"/>
              </a:spcBef>
              <a:buNone/>
            </a:pPr>
            <a:r>
              <a:rPr lang="en-US" b="1" dirty="0">
                <a:cs typeface="Arial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TAUTOLOGI</a:t>
            </a:r>
            <a:r>
              <a:rPr lang="en-US" b="1" dirty="0">
                <a:cs typeface="Arial" charset="0"/>
              </a:rPr>
              <a:t> :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 err="1">
                <a:cs typeface="Arial" charset="0"/>
              </a:rPr>
              <a:t>Pernyataan</a:t>
            </a:r>
            <a:r>
              <a:rPr lang="en-US" b="1" dirty="0">
                <a:cs typeface="Arial" charset="0"/>
              </a:rPr>
              <a:t> </a:t>
            </a:r>
            <a:r>
              <a:rPr lang="en-US" b="1" dirty="0" err="1">
                <a:cs typeface="Arial" charset="0"/>
              </a:rPr>
              <a:t>Majemuk</a:t>
            </a:r>
            <a:r>
              <a:rPr lang="en-US" b="1" dirty="0">
                <a:cs typeface="Arial" charset="0"/>
              </a:rPr>
              <a:t> yang </a:t>
            </a:r>
            <a:r>
              <a:rPr lang="en-US" b="1" dirty="0" err="1">
                <a:cs typeface="Arial" charset="0"/>
              </a:rPr>
              <a:t>nilai</a:t>
            </a:r>
            <a:r>
              <a:rPr lang="en-US" b="1" dirty="0">
                <a:cs typeface="Arial" charset="0"/>
              </a:rPr>
              <a:t> </a:t>
            </a:r>
            <a:r>
              <a:rPr lang="en-US" b="1" dirty="0" err="1">
                <a:cs typeface="Arial" charset="0"/>
              </a:rPr>
              <a:t>kebenarannya</a:t>
            </a:r>
            <a:r>
              <a:rPr lang="en-US" b="1" dirty="0">
                <a:cs typeface="Arial" charset="0"/>
              </a:rPr>
              <a:t> </a:t>
            </a:r>
            <a:r>
              <a:rPr lang="en-US" b="1" dirty="0">
                <a:solidFill>
                  <a:srgbClr val="0000FF"/>
                </a:solidFill>
                <a:cs typeface="Arial" charset="0"/>
              </a:rPr>
              <a:t>BENAR</a:t>
            </a:r>
            <a:r>
              <a:rPr lang="en-US" b="1" dirty="0">
                <a:cs typeface="Arial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cs typeface="Arial" charset="0"/>
              </a:rPr>
              <a:t>semua</a:t>
            </a:r>
            <a:endParaRPr lang="en-US" b="1" dirty="0">
              <a:latin typeface="Comic Sans MS" pitchFamily="66" charset="0"/>
            </a:endParaRPr>
          </a:p>
          <a:p>
            <a:pPr marL="2571750" indent="-2571750" algn="just">
              <a:spcBef>
                <a:spcPct val="50000"/>
              </a:spcBef>
              <a:buNone/>
            </a:pPr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KONTRADIKSI: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 err="1">
                <a:cs typeface="Arial" charset="0"/>
              </a:rPr>
              <a:t>Pernyataan</a:t>
            </a:r>
            <a:r>
              <a:rPr lang="en-US" b="1" dirty="0">
                <a:cs typeface="Arial" charset="0"/>
              </a:rPr>
              <a:t>   </a:t>
            </a:r>
            <a:r>
              <a:rPr lang="en-US" b="1" dirty="0" err="1">
                <a:cs typeface="Arial" charset="0"/>
              </a:rPr>
              <a:t>Majemuk</a:t>
            </a:r>
            <a:r>
              <a:rPr lang="en-US" b="1" dirty="0">
                <a:cs typeface="Arial" charset="0"/>
              </a:rPr>
              <a:t> yang </a:t>
            </a:r>
            <a:r>
              <a:rPr lang="en-US" b="1" dirty="0" err="1">
                <a:cs typeface="Arial" charset="0"/>
              </a:rPr>
              <a:t>nilai</a:t>
            </a:r>
            <a:r>
              <a:rPr lang="en-US" b="1" dirty="0">
                <a:cs typeface="Arial" charset="0"/>
              </a:rPr>
              <a:t> </a:t>
            </a:r>
            <a:r>
              <a:rPr lang="en-US" b="1" dirty="0" err="1">
                <a:cs typeface="Arial" charset="0"/>
              </a:rPr>
              <a:t>kebenarannya</a:t>
            </a:r>
            <a:r>
              <a:rPr lang="en-US" b="1" dirty="0">
                <a:cs typeface="Arial" charset="0"/>
              </a:rPr>
              <a:t>  </a:t>
            </a:r>
            <a:r>
              <a:rPr lang="en-US" b="1" dirty="0">
                <a:solidFill>
                  <a:srgbClr val="FF3300"/>
                </a:solidFill>
                <a:cs typeface="Arial" charset="0"/>
              </a:rPr>
              <a:t>SALAH</a:t>
            </a:r>
            <a:r>
              <a:rPr lang="en-US" b="1" dirty="0">
                <a:cs typeface="Arial" charset="0"/>
              </a:rPr>
              <a:t>  </a:t>
            </a:r>
            <a:r>
              <a:rPr lang="en-US" b="1" dirty="0" err="1">
                <a:solidFill>
                  <a:srgbClr val="FF3300"/>
                </a:solidFill>
                <a:cs typeface="Arial" charset="0"/>
              </a:rPr>
              <a:t>semua</a:t>
            </a:r>
            <a:endParaRPr lang="en-US" b="1" dirty="0">
              <a:solidFill>
                <a:srgbClr val="FF3300"/>
              </a:solidFill>
              <a:cs typeface="Arial" charset="0"/>
            </a:endParaRPr>
          </a:p>
          <a:p>
            <a:pPr marL="0" indent="0" algn="just">
              <a:spcBef>
                <a:spcPct val="50000"/>
              </a:spcBef>
              <a:buNone/>
            </a:pPr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SATISFY :      </a:t>
            </a:r>
          </a:p>
          <a:p>
            <a:pPr marL="0" indent="0" algn="just">
              <a:spcBef>
                <a:spcPct val="50000"/>
              </a:spcBef>
              <a:buNone/>
            </a:pPr>
            <a:r>
              <a:rPr lang="en-US" sz="2800" b="1" dirty="0" err="1">
                <a:solidFill>
                  <a:srgbClr val="0000FF"/>
                </a:solidFill>
                <a:latin typeface="Comic Sans MS" pitchFamily="66" charset="0"/>
              </a:rPr>
              <a:t>Pernyataan</a:t>
            </a:r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Comic Sans MS" pitchFamily="66" charset="0"/>
              </a:rPr>
              <a:t>Majemuk</a:t>
            </a:r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 yang </a:t>
            </a:r>
            <a:r>
              <a:rPr lang="en-US" sz="2800" b="1" dirty="0" err="1">
                <a:solidFill>
                  <a:srgbClr val="0000FF"/>
                </a:solidFill>
                <a:latin typeface="Comic Sans MS" pitchFamily="66" charset="0"/>
              </a:rPr>
              <a:t>nilai</a:t>
            </a:r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Comic Sans MS" pitchFamily="66" charset="0"/>
              </a:rPr>
              <a:t>kebenarannya</a:t>
            </a:r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b="1" dirty="0">
                <a:solidFill>
                  <a:srgbClr val="009900"/>
                </a:solidFill>
                <a:cs typeface="Arial" charset="0"/>
              </a:rPr>
              <a:t>GABUNGAN</a:t>
            </a:r>
            <a:r>
              <a:rPr lang="en-US" b="1" dirty="0">
                <a:cs typeface="Arial" charset="0"/>
              </a:rPr>
              <a:t>.</a:t>
            </a:r>
          </a:p>
          <a:p>
            <a:pPr marL="2571750" indent="-2571750" algn="just">
              <a:spcBef>
                <a:spcPct val="50000"/>
              </a:spcBef>
            </a:pPr>
            <a:endParaRPr lang="en-US" b="1" dirty="0">
              <a:latin typeface="Comic Sans MS" pitchFamily="66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2. PERNYATAAN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Contoh</a:t>
            </a:r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en-US" sz="32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Tautologi</a:t>
            </a:r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&amp; </a:t>
            </a:r>
            <a:r>
              <a:rPr lang="en-US" sz="32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Kontradiksi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55000" endA="300" endPos="45500" dir="5400000" sy="-100000" algn="bl" rotWithShape="0"/>
              </a:effectLst>
              <a:latin typeface="Arial Black" pitchFamily="34" charset="0"/>
            </a:endParaRPr>
          </a:p>
        </p:txBody>
      </p:sp>
      <p:sp>
        <p:nvSpPr>
          <p:cNvPr id="10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2. PERNYATAAN</a:t>
            </a:r>
          </a:p>
        </p:txBody>
      </p:sp>
      <p:sp>
        <p:nvSpPr>
          <p:cNvPr id="1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CA56F-E2E1-4FFA-A0F5-E2D3339A3DB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aphicFrame>
        <p:nvGraphicFramePr>
          <p:cNvPr id="15" name="Group 111"/>
          <p:cNvGraphicFramePr>
            <a:graphicFrameLocks noGrp="1"/>
          </p:cNvGraphicFramePr>
          <p:nvPr/>
        </p:nvGraphicFramePr>
        <p:xfrm>
          <a:off x="852488" y="2333625"/>
          <a:ext cx="2984500" cy="2560003"/>
        </p:xfrm>
        <a:graphic>
          <a:graphicData uri="http://schemas.openxmlformats.org/drawingml/2006/table">
            <a:tbl>
              <a:tblPr/>
              <a:tblGrid>
                <a:gridCol w="4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 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q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 Box 62"/>
          <p:cNvSpPr txBox="1">
            <a:spLocks noChangeArrowheads="1"/>
          </p:cNvSpPr>
          <p:nvPr/>
        </p:nvSpPr>
        <p:spPr bwMode="auto">
          <a:xfrm>
            <a:off x="852488" y="5029200"/>
            <a:ext cx="2984500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TAUTOLOGI</a:t>
            </a:r>
          </a:p>
        </p:txBody>
      </p:sp>
      <p:sp>
        <p:nvSpPr>
          <p:cNvPr id="17" name="Text Box 63"/>
          <p:cNvSpPr txBox="1">
            <a:spLocks noChangeArrowheads="1"/>
          </p:cNvSpPr>
          <p:nvPr/>
        </p:nvSpPr>
        <p:spPr bwMode="auto">
          <a:xfrm>
            <a:off x="4408488" y="1782763"/>
            <a:ext cx="3840162" cy="366712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~( p</a:t>
            </a:r>
            <a:r>
              <a:rPr lang="en-US" b="1">
                <a:sym typeface="Wingdings" pitchFamily="2" charset="2"/>
              </a:rPr>
              <a:t></a:t>
            </a:r>
            <a:r>
              <a:rPr lang="en-US" b="1"/>
              <a:t>q )  </a:t>
            </a:r>
            <a:r>
              <a:rPr lang="en-US" b="1">
                <a:latin typeface="Verdana" pitchFamily="34" charset="0"/>
                <a:sym typeface="Symbol" pitchFamily="18" charset="2"/>
              </a:rPr>
              <a:t></a:t>
            </a:r>
            <a:r>
              <a:rPr lang="en-US" b="1"/>
              <a:t> (~p V q )</a:t>
            </a:r>
          </a:p>
        </p:txBody>
      </p:sp>
      <p:sp>
        <p:nvSpPr>
          <p:cNvPr id="18" name="Text Box 64"/>
          <p:cNvSpPr txBox="1">
            <a:spLocks noChangeArrowheads="1"/>
          </p:cNvSpPr>
          <p:nvPr/>
        </p:nvSpPr>
        <p:spPr bwMode="auto">
          <a:xfrm>
            <a:off x="957263" y="1776413"/>
            <a:ext cx="2774950" cy="366712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p V ~ ( p </a:t>
            </a:r>
            <a:r>
              <a:rPr lang="en-US" b="1">
                <a:sym typeface="Symbol" pitchFamily="18" charset="2"/>
              </a:rPr>
              <a:t></a:t>
            </a:r>
            <a:r>
              <a:rPr lang="en-US" b="1"/>
              <a:t>q )</a:t>
            </a:r>
          </a:p>
        </p:txBody>
      </p:sp>
      <p:graphicFrame>
        <p:nvGraphicFramePr>
          <p:cNvPr id="19" name="Group 112"/>
          <p:cNvGraphicFramePr>
            <a:graphicFrameLocks noGrp="1"/>
          </p:cNvGraphicFramePr>
          <p:nvPr/>
        </p:nvGraphicFramePr>
        <p:xfrm>
          <a:off x="4332288" y="2333625"/>
          <a:ext cx="3962400" cy="2590800"/>
        </p:xfrm>
        <a:graphic>
          <a:graphicData uri="http://schemas.openxmlformats.org/drawingml/2006/table">
            <a:tbl>
              <a:tblPr/>
              <a:tblGrid>
                <a:gridCol w="373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~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 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q)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(~p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q)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 Box 150"/>
          <p:cNvSpPr txBox="1">
            <a:spLocks noChangeArrowheads="1"/>
          </p:cNvSpPr>
          <p:nvPr/>
        </p:nvSpPr>
        <p:spPr bwMode="auto">
          <a:xfrm>
            <a:off x="4351338" y="5029200"/>
            <a:ext cx="39163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KONTRADIKSI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utoUpdateAnimBg="0"/>
      <p:bldP spid="20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Aplikasi</a:t>
            </a:r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en-US" sz="32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pada</a:t>
            </a:r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en-US" sz="32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rangkaian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55000" endA="300" endPos="45500" dir="5400000" sy="-100000" algn="bl" rotWithShape="0"/>
              </a:effectLst>
              <a:latin typeface="Arial Black" pitchFamily="34" charset="0"/>
            </a:endParaRPr>
          </a:p>
        </p:txBody>
      </p:sp>
      <p:sp>
        <p:nvSpPr>
          <p:cNvPr id="5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2. PERNYATAAN</a:t>
            </a:r>
          </a:p>
        </p:txBody>
      </p:sp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3F226-FEC6-4437-A45A-21E96F34ECB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101" name="Text Box 28"/>
          <p:cNvSpPr txBox="1">
            <a:spLocks noChangeArrowheads="1"/>
          </p:cNvSpPr>
          <p:nvPr/>
        </p:nvSpPr>
        <p:spPr bwMode="auto">
          <a:xfrm>
            <a:off x="3714750" y="1797069"/>
            <a:ext cx="4159250" cy="731837"/>
          </a:xfrm>
          <a:prstGeom prst="rect">
            <a:avLst/>
          </a:prstGeom>
          <a:solidFill>
            <a:srgbClr val="FFFFFF"/>
          </a:solidFill>
          <a:ln w="57150" cmpd="thinThick">
            <a:solidFill>
              <a:srgbClr val="0066FF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solidFill>
                  <a:srgbClr val="FF0000"/>
                </a:solidFill>
              </a:rPr>
              <a:t>PARALEL</a:t>
            </a:r>
            <a:r>
              <a:rPr lang="en-US"/>
              <a:t>: Arus akan mengalir ke titik B Jika  </a:t>
            </a:r>
            <a:r>
              <a:rPr lang="en-US" i="1"/>
              <a:t>salah satu dari p atau q  ON</a:t>
            </a:r>
            <a:endParaRPr lang="en-US"/>
          </a:p>
        </p:txBody>
      </p:sp>
      <p:sp>
        <p:nvSpPr>
          <p:cNvPr id="102" name="Text Box 29"/>
          <p:cNvSpPr txBox="1">
            <a:spLocks noChangeArrowheads="1"/>
          </p:cNvSpPr>
          <p:nvPr/>
        </p:nvSpPr>
        <p:spPr bwMode="auto">
          <a:xfrm>
            <a:off x="3714750" y="2909906"/>
            <a:ext cx="4159250" cy="714375"/>
          </a:xfrm>
          <a:prstGeom prst="rect">
            <a:avLst/>
          </a:prstGeom>
          <a:solidFill>
            <a:srgbClr val="FFFFFF"/>
          </a:solidFill>
          <a:ln w="57150" cmpd="thickThin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solidFill>
                  <a:srgbClr val="0000FF"/>
                </a:solidFill>
              </a:rPr>
              <a:t>SERI</a:t>
            </a:r>
            <a:r>
              <a:rPr lang="en-US"/>
              <a:t> : Arus akan mengalir ke titik B Jika  </a:t>
            </a:r>
            <a:r>
              <a:rPr lang="en-US" i="1"/>
              <a:t>p dan q  keduanya ON</a:t>
            </a:r>
            <a:r>
              <a:rPr lang="en-US"/>
              <a:t>.</a:t>
            </a:r>
          </a:p>
        </p:txBody>
      </p:sp>
      <p:grpSp>
        <p:nvGrpSpPr>
          <p:cNvPr id="103" name="Group 52"/>
          <p:cNvGrpSpPr>
            <a:grpSpLocks/>
          </p:cNvGrpSpPr>
          <p:nvPr/>
        </p:nvGrpSpPr>
        <p:grpSpPr bwMode="auto">
          <a:xfrm>
            <a:off x="679450" y="1622444"/>
            <a:ext cx="2978150" cy="1801812"/>
            <a:chOff x="734" y="833"/>
            <a:chExt cx="1570" cy="1135"/>
          </a:xfrm>
        </p:grpSpPr>
        <p:sp>
          <p:nvSpPr>
            <p:cNvPr id="104" name="Text Box 17"/>
            <p:cNvSpPr txBox="1">
              <a:spLocks noChangeArrowheads="1"/>
            </p:cNvSpPr>
            <p:nvPr/>
          </p:nvSpPr>
          <p:spPr bwMode="auto">
            <a:xfrm>
              <a:off x="1872" y="1020"/>
              <a:ext cx="432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700" i="1">
                  <a:solidFill>
                    <a:srgbClr val="FF0000"/>
                  </a:solidFill>
                </a:rPr>
                <a:t>p V q</a:t>
              </a:r>
              <a:endParaRPr lang="en-US" i="1">
                <a:solidFill>
                  <a:srgbClr val="FF0000"/>
                </a:solidFill>
              </a:endParaRPr>
            </a:p>
          </p:txBody>
        </p:sp>
        <p:sp>
          <p:nvSpPr>
            <p:cNvPr id="105" name="Freeform 5"/>
            <p:cNvSpPr>
              <a:spLocks/>
            </p:cNvSpPr>
            <p:nvPr/>
          </p:nvSpPr>
          <p:spPr bwMode="auto">
            <a:xfrm>
              <a:off x="756" y="991"/>
              <a:ext cx="504" cy="144"/>
            </a:xfrm>
            <a:custGeom>
              <a:avLst/>
              <a:gdLst>
                <a:gd name="T0" fmla="*/ 0 w 1260"/>
                <a:gd name="T1" fmla="*/ 4 h 360"/>
                <a:gd name="T2" fmla="*/ 7 w 1260"/>
                <a:gd name="T3" fmla="*/ 4 h 360"/>
                <a:gd name="T4" fmla="*/ 7 w 1260"/>
                <a:gd name="T5" fmla="*/ 0 h 360"/>
                <a:gd name="T6" fmla="*/ 13 w 1260"/>
                <a:gd name="T7" fmla="*/ 0 h 3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60"/>
                <a:gd name="T13" fmla="*/ 0 h 360"/>
                <a:gd name="T14" fmla="*/ 1260 w 1260"/>
                <a:gd name="T15" fmla="*/ 360 h 3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60" h="360">
                  <a:moveTo>
                    <a:pt x="0" y="360"/>
                  </a:moveTo>
                  <a:lnTo>
                    <a:pt x="720" y="360"/>
                  </a:lnTo>
                  <a:lnTo>
                    <a:pt x="720" y="0"/>
                  </a:lnTo>
                  <a:lnTo>
                    <a:pt x="126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6"/>
            <p:cNvSpPr>
              <a:spLocks/>
            </p:cNvSpPr>
            <p:nvPr/>
          </p:nvSpPr>
          <p:spPr bwMode="auto">
            <a:xfrm rot="10800000">
              <a:off x="1303" y="1135"/>
              <a:ext cx="504" cy="144"/>
            </a:xfrm>
            <a:custGeom>
              <a:avLst/>
              <a:gdLst>
                <a:gd name="T0" fmla="*/ 0 w 1260"/>
                <a:gd name="T1" fmla="*/ 4 h 360"/>
                <a:gd name="T2" fmla="*/ 7 w 1260"/>
                <a:gd name="T3" fmla="*/ 4 h 360"/>
                <a:gd name="T4" fmla="*/ 7 w 1260"/>
                <a:gd name="T5" fmla="*/ 0 h 360"/>
                <a:gd name="T6" fmla="*/ 13 w 1260"/>
                <a:gd name="T7" fmla="*/ 0 h 3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60"/>
                <a:gd name="T13" fmla="*/ 0 h 360"/>
                <a:gd name="T14" fmla="*/ 1260 w 1260"/>
                <a:gd name="T15" fmla="*/ 360 h 3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60" h="360">
                  <a:moveTo>
                    <a:pt x="0" y="360"/>
                  </a:moveTo>
                  <a:lnTo>
                    <a:pt x="720" y="360"/>
                  </a:lnTo>
                  <a:lnTo>
                    <a:pt x="720" y="0"/>
                  </a:lnTo>
                  <a:lnTo>
                    <a:pt x="126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7"/>
            <p:cNvSpPr>
              <a:spLocks/>
            </p:cNvSpPr>
            <p:nvPr/>
          </p:nvSpPr>
          <p:spPr bwMode="auto">
            <a:xfrm>
              <a:off x="1044" y="1135"/>
              <a:ext cx="216" cy="144"/>
            </a:xfrm>
            <a:custGeom>
              <a:avLst/>
              <a:gdLst>
                <a:gd name="T0" fmla="*/ 0 w 540"/>
                <a:gd name="T1" fmla="*/ 0 h 360"/>
                <a:gd name="T2" fmla="*/ 0 w 540"/>
                <a:gd name="T3" fmla="*/ 4 h 360"/>
                <a:gd name="T4" fmla="*/ 6 w 540"/>
                <a:gd name="T5" fmla="*/ 4 h 360"/>
                <a:gd name="T6" fmla="*/ 0 60000 65536"/>
                <a:gd name="T7" fmla="*/ 0 60000 65536"/>
                <a:gd name="T8" fmla="*/ 0 60000 65536"/>
                <a:gd name="T9" fmla="*/ 0 w 540"/>
                <a:gd name="T10" fmla="*/ 0 h 360"/>
                <a:gd name="T11" fmla="*/ 540 w 540"/>
                <a:gd name="T12" fmla="*/ 360 h 3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0" h="360">
                  <a:moveTo>
                    <a:pt x="0" y="0"/>
                  </a:moveTo>
                  <a:lnTo>
                    <a:pt x="0" y="360"/>
                  </a:lnTo>
                  <a:lnTo>
                    <a:pt x="540" y="36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8"/>
            <p:cNvSpPr>
              <a:spLocks/>
            </p:cNvSpPr>
            <p:nvPr/>
          </p:nvSpPr>
          <p:spPr bwMode="auto">
            <a:xfrm>
              <a:off x="1303" y="991"/>
              <a:ext cx="216" cy="144"/>
            </a:xfrm>
            <a:custGeom>
              <a:avLst/>
              <a:gdLst>
                <a:gd name="T0" fmla="*/ 6 w 540"/>
                <a:gd name="T1" fmla="*/ 4 h 360"/>
                <a:gd name="T2" fmla="*/ 6 w 540"/>
                <a:gd name="T3" fmla="*/ 0 h 360"/>
                <a:gd name="T4" fmla="*/ 0 w 540"/>
                <a:gd name="T5" fmla="*/ 0 h 360"/>
                <a:gd name="T6" fmla="*/ 0 60000 65536"/>
                <a:gd name="T7" fmla="*/ 0 60000 65536"/>
                <a:gd name="T8" fmla="*/ 0 60000 65536"/>
                <a:gd name="T9" fmla="*/ 0 w 540"/>
                <a:gd name="T10" fmla="*/ 0 h 360"/>
                <a:gd name="T11" fmla="*/ 540 w 540"/>
                <a:gd name="T12" fmla="*/ 360 h 3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0" h="360">
                  <a:moveTo>
                    <a:pt x="540" y="360"/>
                  </a:moveTo>
                  <a:lnTo>
                    <a:pt x="54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9"/>
            <p:cNvSpPr>
              <a:spLocks noChangeShapeType="1"/>
            </p:cNvSpPr>
            <p:nvPr/>
          </p:nvSpPr>
          <p:spPr bwMode="auto">
            <a:xfrm>
              <a:off x="756" y="1135"/>
              <a:ext cx="2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11"/>
            <p:cNvSpPr>
              <a:spLocks noChangeShapeType="1"/>
            </p:cNvSpPr>
            <p:nvPr/>
          </p:nvSpPr>
          <p:spPr bwMode="auto">
            <a:xfrm>
              <a:off x="756" y="1860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12"/>
            <p:cNvSpPr>
              <a:spLocks noChangeShapeType="1"/>
            </p:cNvSpPr>
            <p:nvPr/>
          </p:nvSpPr>
          <p:spPr bwMode="auto">
            <a:xfrm>
              <a:off x="1116" y="1860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13"/>
            <p:cNvSpPr>
              <a:spLocks noChangeShapeType="1"/>
            </p:cNvSpPr>
            <p:nvPr/>
          </p:nvSpPr>
          <p:spPr bwMode="auto">
            <a:xfrm>
              <a:off x="1476" y="1860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756" y="1860"/>
              <a:ext cx="2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Text Box 15"/>
            <p:cNvSpPr txBox="1">
              <a:spLocks noChangeArrowheads="1"/>
            </p:cNvSpPr>
            <p:nvPr/>
          </p:nvSpPr>
          <p:spPr bwMode="auto">
            <a:xfrm>
              <a:off x="1166" y="1236"/>
              <a:ext cx="216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300" i="1"/>
                <a:t>q</a:t>
              </a:r>
              <a:endParaRPr lang="en-US" sz="1400" i="1"/>
            </a:p>
          </p:txBody>
        </p:sp>
        <p:sp>
          <p:nvSpPr>
            <p:cNvPr id="115" name="Text Box 16"/>
            <p:cNvSpPr txBox="1">
              <a:spLocks noChangeArrowheads="1"/>
            </p:cNvSpPr>
            <p:nvPr/>
          </p:nvSpPr>
          <p:spPr bwMode="auto">
            <a:xfrm>
              <a:off x="1166" y="833"/>
              <a:ext cx="216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300" i="1"/>
                <a:t>p</a:t>
              </a:r>
              <a:endParaRPr lang="en-US" sz="1400" i="1"/>
            </a:p>
          </p:txBody>
        </p:sp>
        <p:sp>
          <p:nvSpPr>
            <p:cNvPr id="116" name="Text Box 18"/>
            <p:cNvSpPr txBox="1">
              <a:spLocks noChangeArrowheads="1"/>
            </p:cNvSpPr>
            <p:nvPr/>
          </p:nvSpPr>
          <p:spPr bwMode="auto">
            <a:xfrm>
              <a:off x="972" y="1673"/>
              <a:ext cx="216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300" i="1"/>
                <a:t>p</a:t>
              </a:r>
              <a:endParaRPr lang="en-US" sz="1400" i="1"/>
            </a:p>
          </p:txBody>
        </p:sp>
        <p:sp>
          <p:nvSpPr>
            <p:cNvPr id="117" name="Text Box 19"/>
            <p:cNvSpPr txBox="1">
              <a:spLocks noChangeArrowheads="1"/>
            </p:cNvSpPr>
            <p:nvPr/>
          </p:nvSpPr>
          <p:spPr bwMode="auto">
            <a:xfrm>
              <a:off x="1332" y="1673"/>
              <a:ext cx="216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300" i="1"/>
                <a:t>q</a:t>
              </a:r>
              <a:endParaRPr lang="en-US" sz="1400" i="1"/>
            </a:p>
          </p:txBody>
        </p:sp>
        <p:sp>
          <p:nvSpPr>
            <p:cNvPr id="118" name="Oval 20"/>
            <p:cNvSpPr>
              <a:spLocks noChangeArrowheads="1"/>
            </p:cNvSpPr>
            <p:nvPr/>
          </p:nvSpPr>
          <p:spPr bwMode="auto">
            <a:xfrm>
              <a:off x="828" y="1114"/>
              <a:ext cx="36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Oval 21"/>
            <p:cNvSpPr>
              <a:spLocks noChangeArrowheads="1"/>
            </p:cNvSpPr>
            <p:nvPr/>
          </p:nvSpPr>
          <p:spPr bwMode="auto">
            <a:xfrm>
              <a:off x="1678" y="1114"/>
              <a:ext cx="36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Oval 22"/>
            <p:cNvSpPr>
              <a:spLocks noChangeArrowheads="1"/>
            </p:cNvSpPr>
            <p:nvPr/>
          </p:nvSpPr>
          <p:spPr bwMode="auto">
            <a:xfrm>
              <a:off x="814" y="1838"/>
              <a:ext cx="36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Oval 23"/>
            <p:cNvSpPr>
              <a:spLocks noChangeArrowheads="1"/>
            </p:cNvSpPr>
            <p:nvPr/>
          </p:nvSpPr>
          <p:spPr bwMode="auto">
            <a:xfrm>
              <a:off x="1627" y="1831"/>
              <a:ext cx="36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Text Box 24"/>
            <p:cNvSpPr txBox="1">
              <a:spLocks noChangeArrowheads="1"/>
            </p:cNvSpPr>
            <p:nvPr/>
          </p:nvSpPr>
          <p:spPr bwMode="auto">
            <a:xfrm>
              <a:off x="1598" y="955"/>
              <a:ext cx="216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300" i="1"/>
                <a:t>B</a:t>
              </a:r>
              <a:endParaRPr lang="en-US" sz="1400" i="1"/>
            </a:p>
          </p:txBody>
        </p:sp>
        <p:sp>
          <p:nvSpPr>
            <p:cNvPr id="123" name="Text Box 25"/>
            <p:cNvSpPr txBox="1">
              <a:spLocks noChangeArrowheads="1"/>
            </p:cNvSpPr>
            <p:nvPr/>
          </p:nvSpPr>
          <p:spPr bwMode="auto">
            <a:xfrm>
              <a:off x="756" y="955"/>
              <a:ext cx="216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300" i="1"/>
                <a:t>A</a:t>
              </a:r>
              <a:endParaRPr lang="en-US" sz="1400" i="1"/>
            </a:p>
          </p:txBody>
        </p:sp>
        <p:sp>
          <p:nvSpPr>
            <p:cNvPr id="124" name="Text Box 26"/>
            <p:cNvSpPr txBox="1">
              <a:spLocks noChangeArrowheads="1"/>
            </p:cNvSpPr>
            <p:nvPr/>
          </p:nvSpPr>
          <p:spPr bwMode="auto">
            <a:xfrm>
              <a:off x="1548" y="1680"/>
              <a:ext cx="216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500" i="1"/>
                <a:t>B</a:t>
              </a:r>
              <a:endParaRPr lang="en-US" i="1"/>
            </a:p>
          </p:txBody>
        </p:sp>
        <p:sp>
          <p:nvSpPr>
            <p:cNvPr id="125" name="Text Box 27"/>
            <p:cNvSpPr txBox="1">
              <a:spLocks noChangeArrowheads="1"/>
            </p:cNvSpPr>
            <p:nvPr/>
          </p:nvSpPr>
          <p:spPr bwMode="auto">
            <a:xfrm>
              <a:off x="734" y="1687"/>
              <a:ext cx="216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500" i="1"/>
                <a:t>A</a:t>
              </a:r>
              <a:endParaRPr lang="en-US" i="1"/>
            </a:p>
          </p:txBody>
        </p:sp>
        <p:sp>
          <p:nvSpPr>
            <p:cNvPr id="126" name="Text Box 30"/>
            <p:cNvSpPr txBox="1">
              <a:spLocks noChangeArrowheads="1"/>
            </p:cNvSpPr>
            <p:nvPr/>
          </p:nvSpPr>
          <p:spPr bwMode="auto">
            <a:xfrm>
              <a:off x="1872" y="1752"/>
              <a:ext cx="432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700" i="1">
                  <a:solidFill>
                    <a:srgbClr val="0000FF"/>
                  </a:solidFill>
                </a:rPr>
                <a:t>p </a:t>
              </a:r>
              <a:r>
                <a:rPr lang="en-US" sz="1700">
                  <a:solidFill>
                    <a:srgbClr val="0000FF"/>
                  </a:solidFill>
                  <a:sym typeface="Symbol" pitchFamily="18" charset="2"/>
                </a:rPr>
                <a:t></a:t>
              </a:r>
              <a:r>
                <a:rPr lang="en-US" sz="1700" i="1">
                  <a:solidFill>
                    <a:srgbClr val="0000FF"/>
                  </a:solidFill>
                </a:rPr>
                <a:t> q</a:t>
              </a:r>
              <a:endParaRPr lang="en-US" i="1">
                <a:solidFill>
                  <a:srgbClr val="0000FF"/>
                </a:solidFill>
              </a:endParaRPr>
            </a:p>
          </p:txBody>
        </p:sp>
      </p:grpSp>
      <p:grpSp>
        <p:nvGrpSpPr>
          <p:cNvPr id="127" name="Group 53"/>
          <p:cNvGrpSpPr>
            <a:grpSpLocks/>
          </p:cNvGrpSpPr>
          <p:nvPr/>
        </p:nvGrpSpPr>
        <p:grpSpPr bwMode="auto">
          <a:xfrm>
            <a:off x="4972050" y="3794144"/>
            <a:ext cx="3200400" cy="2349500"/>
            <a:chOff x="3132" y="2201"/>
            <a:chExt cx="2016" cy="1480"/>
          </a:xfrm>
        </p:grpSpPr>
        <p:sp>
          <p:nvSpPr>
            <p:cNvPr id="128" name="Rectangle 33"/>
            <p:cNvSpPr>
              <a:spLocks noChangeArrowheads="1"/>
            </p:cNvSpPr>
            <p:nvPr/>
          </p:nvSpPr>
          <p:spPr bwMode="auto">
            <a:xfrm>
              <a:off x="3492" y="2572"/>
              <a:ext cx="1368" cy="79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" name="Rectangle 34"/>
            <p:cNvSpPr>
              <a:spLocks noChangeArrowheads="1"/>
            </p:cNvSpPr>
            <p:nvPr/>
          </p:nvSpPr>
          <p:spPr bwMode="auto">
            <a:xfrm>
              <a:off x="3794" y="2399"/>
              <a:ext cx="792" cy="36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Rectangle 35"/>
            <p:cNvSpPr>
              <a:spLocks noChangeArrowheads="1"/>
            </p:cNvSpPr>
            <p:nvPr/>
          </p:nvSpPr>
          <p:spPr bwMode="auto">
            <a:xfrm>
              <a:off x="3708" y="3220"/>
              <a:ext cx="504" cy="2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36"/>
            <p:cNvSpPr>
              <a:spLocks noChangeShapeType="1"/>
            </p:cNvSpPr>
            <p:nvPr/>
          </p:nvSpPr>
          <p:spPr bwMode="auto">
            <a:xfrm>
              <a:off x="3132" y="3004"/>
              <a:ext cx="36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37"/>
            <p:cNvSpPr>
              <a:spLocks noChangeShapeType="1"/>
            </p:cNvSpPr>
            <p:nvPr/>
          </p:nvSpPr>
          <p:spPr bwMode="auto">
            <a:xfrm>
              <a:off x="4860" y="3004"/>
              <a:ext cx="2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Oval 38"/>
            <p:cNvSpPr>
              <a:spLocks noChangeArrowheads="1"/>
            </p:cNvSpPr>
            <p:nvPr/>
          </p:nvSpPr>
          <p:spPr bwMode="auto">
            <a:xfrm>
              <a:off x="4140" y="2363"/>
              <a:ext cx="72" cy="72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Oval 39"/>
            <p:cNvSpPr>
              <a:spLocks noChangeArrowheads="1"/>
            </p:cNvSpPr>
            <p:nvPr/>
          </p:nvSpPr>
          <p:spPr bwMode="auto">
            <a:xfrm>
              <a:off x="3996" y="2723"/>
              <a:ext cx="72" cy="72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Oval 40"/>
            <p:cNvSpPr>
              <a:spLocks noChangeArrowheads="1"/>
            </p:cNvSpPr>
            <p:nvPr/>
          </p:nvSpPr>
          <p:spPr bwMode="auto">
            <a:xfrm>
              <a:off x="4337" y="2723"/>
              <a:ext cx="72" cy="72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Oval 41"/>
            <p:cNvSpPr>
              <a:spLocks noChangeArrowheads="1"/>
            </p:cNvSpPr>
            <p:nvPr/>
          </p:nvSpPr>
          <p:spPr bwMode="auto">
            <a:xfrm>
              <a:off x="3931" y="3184"/>
              <a:ext cx="72" cy="72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Oval 42"/>
            <p:cNvSpPr>
              <a:spLocks noChangeArrowheads="1"/>
            </p:cNvSpPr>
            <p:nvPr/>
          </p:nvSpPr>
          <p:spPr bwMode="auto">
            <a:xfrm>
              <a:off x="3934" y="3472"/>
              <a:ext cx="72" cy="72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Oval 43"/>
            <p:cNvSpPr>
              <a:spLocks noChangeArrowheads="1"/>
            </p:cNvSpPr>
            <p:nvPr/>
          </p:nvSpPr>
          <p:spPr bwMode="auto">
            <a:xfrm>
              <a:off x="4500" y="3331"/>
              <a:ext cx="72" cy="72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Text Box 44"/>
            <p:cNvSpPr txBox="1">
              <a:spLocks noChangeArrowheads="1"/>
            </p:cNvSpPr>
            <p:nvPr/>
          </p:nvSpPr>
          <p:spPr bwMode="auto">
            <a:xfrm>
              <a:off x="4082" y="2201"/>
              <a:ext cx="216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500" i="1"/>
                <a:t>p</a:t>
              </a:r>
              <a:endParaRPr lang="en-US" i="1"/>
            </a:p>
          </p:txBody>
        </p:sp>
        <p:sp>
          <p:nvSpPr>
            <p:cNvPr id="140" name="Text Box 45"/>
            <p:cNvSpPr txBox="1">
              <a:spLocks noChangeArrowheads="1"/>
            </p:cNvSpPr>
            <p:nvPr/>
          </p:nvSpPr>
          <p:spPr bwMode="auto">
            <a:xfrm>
              <a:off x="4284" y="2572"/>
              <a:ext cx="288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300" i="1"/>
                <a:t>~p</a:t>
              </a:r>
              <a:endParaRPr lang="en-US" sz="1400" i="1"/>
            </a:p>
          </p:txBody>
        </p:sp>
        <p:sp>
          <p:nvSpPr>
            <p:cNvPr id="141" name="Text Box 46"/>
            <p:cNvSpPr txBox="1">
              <a:spLocks noChangeArrowheads="1"/>
            </p:cNvSpPr>
            <p:nvPr/>
          </p:nvSpPr>
          <p:spPr bwMode="auto">
            <a:xfrm>
              <a:off x="3885" y="2561"/>
              <a:ext cx="295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i="1"/>
                <a:t>q</a:t>
              </a:r>
            </a:p>
          </p:txBody>
        </p:sp>
        <p:sp>
          <p:nvSpPr>
            <p:cNvPr id="142" name="Text Box 47"/>
            <p:cNvSpPr txBox="1">
              <a:spLocks noChangeArrowheads="1"/>
            </p:cNvSpPr>
            <p:nvPr/>
          </p:nvSpPr>
          <p:spPr bwMode="auto">
            <a:xfrm>
              <a:off x="3852" y="3047"/>
              <a:ext cx="288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500" i="1"/>
                <a:t>r</a:t>
              </a:r>
              <a:endParaRPr lang="en-US" i="1"/>
            </a:p>
          </p:txBody>
        </p:sp>
        <p:sp>
          <p:nvSpPr>
            <p:cNvPr id="143" name="Text Box 48"/>
            <p:cNvSpPr txBox="1">
              <a:spLocks noChangeArrowheads="1"/>
            </p:cNvSpPr>
            <p:nvPr/>
          </p:nvSpPr>
          <p:spPr bwMode="auto">
            <a:xfrm>
              <a:off x="3838" y="3465"/>
              <a:ext cx="374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300" i="1"/>
                <a:t>~q</a:t>
              </a:r>
              <a:endParaRPr lang="en-US" sz="1400" i="1"/>
            </a:p>
          </p:txBody>
        </p:sp>
        <p:sp>
          <p:nvSpPr>
            <p:cNvPr id="144" name="Text Box 49"/>
            <p:cNvSpPr txBox="1">
              <a:spLocks noChangeArrowheads="1"/>
            </p:cNvSpPr>
            <p:nvPr/>
          </p:nvSpPr>
          <p:spPr bwMode="auto">
            <a:xfrm>
              <a:off x="4348" y="3183"/>
              <a:ext cx="432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300" i="1"/>
                <a:t>p</a:t>
              </a:r>
              <a:endParaRPr lang="en-US" sz="1400" i="1"/>
            </a:p>
          </p:txBody>
        </p:sp>
      </p:grpSp>
      <p:sp>
        <p:nvSpPr>
          <p:cNvPr id="145" name="Text Box 51"/>
          <p:cNvSpPr txBox="1">
            <a:spLocks noChangeArrowheads="1"/>
          </p:cNvSpPr>
          <p:nvPr/>
        </p:nvSpPr>
        <p:spPr bwMode="auto">
          <a:xfrm>
            <a:off x="679450" y="4224356"/>
            <a:ext cx="3816350" cy="45720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[ p V (q </a:t>
            </a:r>
            <a:r>
              <a:rPr lang="en-US" sz="2400"/>
              <a:t>^</a:t>
            </a:r>
            <a:r>
              <a:rPr lang="en-US" sz="2000"/>
              <a:t> ~</a:t>
            </a:r>
            <a:r>
              <a:rPr lang="en-US"/>
              <a:t>p) ] </a:t>
            </a:r>
            <a:r>
              <a:rPr lang="en-US" sz="2400">
                <a:solidFill>
                  <a:srgbClr val="FF0000"/>
                </a:solidFill>
              </a:rPr>
              <a:t>V</a:t>
            </a:r>
            <a:r>
              <a:rPr lang="en-US"/>
              <a:t> [ (r V </a:t>
            </a:r>
            <a:r>
              <a:rPr lang="en-US" sz="2000"/>
              <a:t>~</a:t>
            </a:r>
            <a:r>
              <a:rPr lang="en-US"/>
              <a:t>q) </a:t>
            </a:r>
            <a:r>
              <a:rPr lang="en-US" sz="2400"/>
              <a:t>^</a:t>
            </a:r>
            <a:r>
              <a:rPr lang="en-US"/>
              <a:t> p ] </a:t>
            </a:r>
            <a:endParaRPr 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 autoUpdateAnimBg="0"/>
      <p:bldP spid="102" grpId="0" animBg="1" autoUpdateAnimBg="0"/>
      <p:bldP spid="145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KONDISIONAL , KONVERS, </a:t>
            </a:r>
            <a:b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</a:br>
            <a: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INVERS , </a:t>
            </a:r>
            <a:r>
              <a:rPr lang="en-US" sz="28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dan</a:t>
            </a:r>
            <a: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KONTRAPOSISI</a:t>
            </a:r>
          </a:p>
        </p:txBody>
      </p:sp>
      <p:sp>
        <p:nvSpPr>
          <p:cNvPr id="5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2. PERNYATAAN</a:t>
            </a:r>
          </a:p>
        </p:txBody>
      </p:sp>
      <p:sp>
        <p:nvSpPr>
          <p:cNvPr id="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321197-E550-4CAF-BD33-737CCCB0EBF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aphicFrame>
        <p:nvGraphicFramePr>
          <p:cNvPr id="37036" name="Group 172"/>
          <p:cNvGraphicFramePr>
            <a:graphicFrameLocks noGrp="1"/>
          </p:cNvGraphicFramePr>
          <p:nvPr/>
        </p:nvGraphicFramePr>
        <p:xfrm>
          <a:off x="500034" y="2062168"/>
          <a:ext cx="8143931" cy="3795725"/>
        </p:xfrm>
        <a:graphic>
          <a:graphicData uri="http://schemas.openxmlformats.org/drawingml/2006/table">
            <a:tbl>
              <a:tblPr/>
              <a:tblGrid>
                <a:gridCol w="673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9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0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7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96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86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q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q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Wingdings" pitchFamily="2" charset="2"/>
                        </a:rPr>
                        <a:t>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~p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~ q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~ q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~p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6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1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86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86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023" name="Text Box 159"/>
          <p:cNvSpPr txBox="1">
            <a:spLocks noChangeArrowheads="1"/>
          </p:cNvSpPr>
          <p:nvPr/>
        </p:nvSpPr>
        <p:spPr bwMode="auto">
          <a:xfrm>
            <a:off x="500034" y="1709742"/>
            <a:ext cx="8143932" cy="338554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/>
              <a:t>                         KONDITIONAL     </a:t>
            </a:r>
            <a:r>
              <a:rPr lang="en-US" sz="1600" b="1" dirty="0">
                <a:solidFill>
                  <a:schemeClr val="hlink"/>
                </a:solidFill>
              </a:rPr>
              <a:t>KONVERS  </a:t>
            </a:r>
            <a:r>
              <a:rPr lang="en-US" sz="1600" b="1" dirty="0"/>
              <a:t>          INVERS          </a:t>
            </a:r>
            <a:r>
              <a:rPr lang="en-US" sz="1600" b="1" dirty="0">
                <a:solidFill>
                  <a:schemeClr val="hlink"/>
                </a:solidFill>
              </a:rPr>
              <a:t>KONTRAPOSISI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7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23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EKIVALENSI  LOGIS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34975" y="1784369"/>
          <a:ext cx="8288338" cy="428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452769" imgH="2402301" progId="Word.Document.8">
                  <p:embed/>
                </p:oleObj>
              </mc:Choice>
              <mc:Fallback>
                <p:oleObj name="Document" r:id="rId3" imgW="5452769" imgH="240230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1784369"/>
                        <a:ext cx="8288338" cy="428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Preposisi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 algn="just">
              <a:spcBef>
                <a:spcPct val="50000"/>
              </a:spcBef>
              <a:tabLst>
                <a:tab pos="363538" algn="l"/>
              </a:tabLst>
            </a:pPr>
            <a:r>
              <a:rPr lang="en-US" sz="2800" u="sng" dirty="0" err="1">
                <a:solidFill>
                  <a:srgbClr val="FF00FF"/>
                </a:solidFill>
                <a:latin typeface="+mj-lt"/>
              </a:rPr>
              <a:t>Pernyataan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atau</a:t>
            </a:r>
            <a:r>
              <a:rPr lang="en-US" sz="2800" dirty="0">
                <a:latin typeface="+mj-lt"/>
              </a:rPr>
              <a:t>  </a:t>
            </a:r>
            <a:r>
              <a:rPr lang="en-US" sz="2800" dirty="0" err="1">
                <a:latin typeface="+mj-lt"/>
              </a:rPr>
              <a:t>proposisi</a:t>
            </a:r>
            <a:r>
              <a:rPr lang="en-US" sz="2800" dirty="0">
                <a:latin typeface="+mj-lt"/>
              </a:rPr>
              <a:t>  </a:t>
            </a:r>
            <a:r>
              <a:rPr lang="en-US" sz="2800" dirty="0" err="1">
                <a:latin typeface="+mj-lt"/>
              </a:rPr>
              <a:t>adalah</a:t>
            </a:r>
            <a:r>
              <a:rPr lang="en-US" sz="2800" dirty="0">
                <a:latin typeface="+mj-lt"/>
              </a:rPr>
              <a:t>  </a:t>
            </a:r>
            <a:r>
              <a:rPr lang="en-US" sz="2800" dirty="0" err="1">
                <a:latin typeface="+mj-lt"/>
              </a:rPr>
              <a:t>sebuah</a:t>
            </a:r>
            <a:r>
              <a:rPr lang="en-US" sz="2800" dirty="0">
                <a:latin typeface="+mj-lt"/>
              </a:rPr>
              <a:t> </a:t>
            </a:r>
            <a:r>
              <a:rPr lang="en-US" sz="2800" i="1" u="sng" dirty="0" err="1">
                <a:latin typeface="+mj-lt"/>
              </a:rPr>
              <a:t>kalimat</a:t>
            </a:r>
            <a:r>
              <a:rPr lang="en-US" sz="2800" i="1" u="sng" dirty="0">
                <a:latin typeface="+mj-lt"/>
              </a:rPr>
              <a:t> </a:t>
            </a:r>
            <a:r>
              <a:rPr lang="en-US" sz="2800" i="1" u="sng" dirty="0" err="1">
                <a:latin typeface="+mj-lt"/>
              </a:rPr>
              <a:t>tertutup</a:t>
            </a:r>
            <a:r>
              <a:rPr lang="en-US" sz="2800" dirty="0">
                <a:latin typeface="+mj-lt"/>
              </a:rPr>
              <a:t> yang </a:t>
            </a:r>
            <a:r>
              <a:rPr lang="en-US" sz="2800" dirty="0" err="1">
                <a:latin typeface="+mj-lt"/>
              </a:rPr>
              <a:t>mempunyai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nilai</a:t>
            </a:r>
            <a:r>
              <a:rPr lang="en-US" sz="2800" dirty="0">
                <a:latin typeface="+mj-lt"/>
              </a:rPr>
              <a:t>  </a:t>
            </a:r>
            <a:r>
              <a:rPr lang="en-US" sz="2800" dirty="0" err="1">
                <a:latin typeface="+mj-lt"/>
              </a:rPr>
              <a:t>kebenaran</a:t>
            </a:r>
            <a:r>
              <a:rPr lang="en-US" sz="2800" dirty="0">
                <a:latin typeface="+mj-lt"/>
              </a:rPr>
              <a:t>  BENAR </a:t>
            </a:r>
            <a:r>
              <a:rPr lang="en-US" sz="2800" dirty="0" err="1">
                <a:latin typeface="+mj-lt"/>
              </a:rPr>
              <a:t>saja</a:t>
            </a:r>
            <a:r>
              <a:rPr lang="en-US" sz="2800" dirty="0">
                <a:latin typeface="+mj-lt"/>
              </a:rPr>
              <a:t>  </a:t>
            </a:r>
            <a:r>
              <a:rPr lang="en-US" sz="2800" dirty="0" err="1">
                <a:latin typeface="+mj-lt"/>
              </a:rPr>
              <a:t>atau</a:t>
            </a:r>
            <a:r>
              <a:rPr lang="en-US" sz="2800" dirty="0">
                <a:latin typeface="+mj-lt"/>
              </a:rPr>
              <a:t> SALAH </a:t>
            </a:r>
            <a:r>
              <a:rPr lang="en-US" sz="2800" dirty="0" err="1">
                <a:latin typeface="+mj-lt"/>
              </a:rPr>
              <a:t>saja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tapi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tidak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keduanya</a:t>
            </a:r>
            <a:r>
              <a:rPr lang="en-US" sz="2800" dirty="0">
                <a:latin typeface="+mj-lt"/>
              </a:rPr>
              <a:t>. </a:t>
            </a:r>
          </a:p>
          <a:p>
            <a:pPr marL="363538" indent="-363538" algn="just">
              <a:spcBef>
                <a:spcPct val="50000"/>
              </a:spcBef>
              <a:tabLst>
                <a:tab pos="363538" algn="l"/>
              </a:tabLst>
            </a:pPr>
            <a:r>
              <a:rPr lang="en-US" sz="2800" dirty="0" err="1">
                <a:latin typeface="+mj-lt"/>
              </a:rPr>
              <a:t>Umumnya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digunakan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huruf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kecil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seperti</a:t>
            </a:r>
            <a:r>
              <a:rPr lang="en-US" sz="2800" dirty="0">
                <a:latin typeface="+mj-lt"/>
              </a:rPr>
              <a:t>  : </a:t>
            </a:r>
          </a:p>
          <a:p>
            <a:pPr marL="363538" indent="-363538" algn="just">
              <a:spcBef>
                <a:spcPct val="50000"/>
              </a:spcBef>
              <a:buNone/>
              <a:tabLst>
                <a:tab pos="363538" algn="l"/>
              </a:tabLst>
            </a:pPr>
            <a:r>
              <a:rPr lang="en-US" sz="2800" dirty="0">
                <a:latin typeface="+mj-lt"/>
              </a:rPr>
              <a:t>	 </a:t>
            </a:r>
            <a:r>
              <a:rPr lang="en-US" sz="2800" i="1" dirty="0">
                <a:latin typeface="+mj-lt"/>
              </a:rPr>
              <a:t>p, q, r, s, t …</a:t>
            </a:r>
          </a:p>
          <a:p>
            <a:pPr marL="363538" indent="-363538" algn="just">
              <a:spcBef>
                <a:spcPct val="50000"/>
              </a:spcBef>
              <a:tabLst>
                <a:tab pos="363538" algn="l"/>
              </a:tabLst>
            </a:pPr>
            <a:r>
              <a:rPr lang="en-US" sz="2800" dirty="0" err="1">
                <a:latin typeface="+mj-lt"/>
              </a:rPr>
              <a:t>Nilai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kebenaran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suatu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pernyataan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dinotasikan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dengan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simbol</a:t>
            </a:r>
            <a:r>
              <a:rPr lang="en-US" sz="2800" i="1" dirty="0">
                <a:latin typeface="+mj-lt"/>
              </a:rPr>
              <a:t>  </a:t>
            </a:r>
            <a:r>
              <a:rPr lang="en-US" sz="4000" i="1" dirty="0">
                <a:latin typeface="+mj-lt"/>
              </a:rPr>
              <a:t> </a:t>
            </a:r>
            <a:r>
              <a:rPr lang="en-US" sz="4000" i="1" dirty="0">
                <a:latin typeface="+mj-lt"/>
                <a:sym typeface="Symbol" pitchFamily="18" charset="2"/>
              </a:rPr>
              <a:t></a:t>
            </a:r>
            <a:r>
              <a:rPr lang="en-US" sz="4000" i="1" dirty="0">
                <a:latin typeface="+mj-lt"/>
              </a:rPr>
              <a:t> </a:t>
            </a:r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2. PERNYATAAN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3D14D-F745-4460-87DD-278592A1CA7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Contoh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55000" endA="300" endPos="45500" dir="5400000" sy="-100000" algn="bl" rotWithShape="0"/>
              </a:effectLst>
              <a:latin typeface="Arial Black" pitchFamily="34" charset="0"/>
            </a:endParaRPr>
          </a:p>
        </p:txBody>
      </p:sp>
      <p:sp>
        <p:nvSpPr>
          <p:cNvPr id="1638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charset="0"/>
              <a:buAutoNum type="arabicPeriod"/>
            </a:pPr>
            <a:r>
              <a:rPr lang="en-US" b="1" dirty="0" err="1"/>
              <a:t>Tunjukkan</a:t>
            </a:r>
            <a:r>
              <a:rPr lang="en-US" b="1" dirty="0"/>
              <a:t> </a:t>
            </a:r>
            <a:r>
              <a:rPr lang="en-US" b="1" dirty="0" err="1"/>
              <a:t>bahwa</a:t>
            </a:r>
            <a:r>
              <a:rPr lang="en-US" b="1" dirty="0"/>
              <a:t>   ~ ( p V q )   </a:t>
            </a:r>
            <a:r>
              <a:rPr lang="en-US" b="1" dirty="0" err="1"/>
              <a:t>ekivalen</a:t>
            </a:r>
            <a:r>
              <a:rPr lang="en-US" b="1" dirty="0"/>
              <a:t>  </a:t>
            </a:r>
            <a:r>
              <a:rPr lang="en-US" b="1" dirty="0" err="1"/>
              <a:t>dengan</a:t>
            </a:r>
            <a:r>
              <a:rPr lang="en-US" b="1" dirty="0"/>
              <a:t>  ~p  ^  ~q</a:t>
            </a:r>
          </a:p>
          <a:p>
            <a:pPr marL="514350" indent="-514350">
              <a:buFont typeface="Arial" charset="0"/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71563" y="2857500"/>
          <a:ext cx="3000396" cy="2143140"/>
        </p:xfrm>
        <a:graphic>
          <a:graphicData uri="http://schemas.openxmlformats.org/drawingml/2006/table">
            <a:tbl>
              <a:tblPr/>
              <a:tblGrid>
                <a:gridCol w="691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 ~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(p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V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q)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 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0" y="2857500"/>
          <a:ext cx="3214710" cy="2143140"/>
        </p:xfrm>
        <a:graphic>
          <a:graphicData uri="http://schemas.openxmlformats.org/drawingml/2006/table">
            <a:tbl>
              <a:tblPr/>
              <a:tblGrid>
                <a:gridCol w="112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~p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  ^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~q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Contoh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/>
              <a:t>2. </a:t>
            </a:r>
            <a:r>
              <a:rPr lang="en-US" b="1"/>
              <a:t>Tunjukkan bahwa   ~ ( p ^ q )   ekivalen  dengan  ~p  v  ~q</a:t>
            </a:r>
          </a:p>
          <a:p>
            <a:pPr>
              <a:buFont typeface="Arial" charset="0"/>
              <a:buNone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8688" y="2928938"/>
          <a:ext cx="3429024" cy="2428890"/>
        </p:xfrm>
        <a:graphic>
          <a:graphicData uri="http://schemas.openxmlformats.org/drawingml/2006/table">
            <a:tbl>
              <a:tblPr/>
              <a:tblGrid>
                <a:gridCol w="790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4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7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 ~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(p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^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q)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 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7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7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43438" y="2928938"/>
          <a:ext cx="3500461" cy="2428890"/>
        </p:xfrm>
        <a:graphic>
          <a:graphicData uri="http://schemas.openxmlformats.org/drawingml/2006/table">
            <a:tbl>
              <a:tblPr/>
              <a:tblGrid>
                <a:gridCol w="1222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0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7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~p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  v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~q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7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7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Latihan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Soal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55000" endA="300" endPos="45500" dir="5400000" sy="-100000" algn="bl" rotWithShape="0"/>
              </a:effectLst>
              <a:latin typeface="Arial Black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Kebenaran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majemuk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 </a:t>
            </a:r>
            <a:endParaRPr lang="en-US" b="1" dirty="0"/>
          </a:p>
          <a:p>
            <a:pPr>
              <a:buNone/>
            </a:pPr>
            <a:r>
              <a:rPr lang="en-US" dirty="0"/>
              <a:t>	1) 	~ [ p </a:t>
            </a:r>
            <a:r>
              <a:rPr lang="en-US" dirty="0">
                <a:sym typeface="Symbol"/>
              </a:rPr>
              <a:t></a:t>
            </a:r>
            <a:r>
              <a:rPr lang="en-US" dirty="0"/>
              <a:t> q ] V ~ p</a:t>
            </a:r>
            <a:r>
              <a:rPr lang="en-US" b="1" dirty="0"/>
              <a:t>	</a:t>
            </a:r>
          </a:p>
          <a:p>
            <a:pPr>
              <a:buNone/>
            </a:pPr>
            <a:r>
              <a:rPr lang="en-US" b="1" dirty="0"/>
              <a:t>    </a:t>
            </a:r>
            <a:r>
              <a:rPr lang="en-US" dirty="0"/>
              <a:t>2) [~ p V ~q ] </a:t>
            </a:r>
            <a:r>
              <a:rPr lang="en-US" dirty="0">
                <a:sym typeface="Symbol"/>
              </a:rPr>
              <a:t></a:t>
            </a:r>
            <a:r>
              <a:rPr lang="en-US" dirty="0"/>
              <a:t> r</a:t>
            </a:r>
            <a:endParaRPr lang="en-US" b="1" dirty="0"/>
          </a:p>
          <a:p>
            <a:pPr lvl="0">
              <a:buNone/>
            </a:pPr>
            <a:r>
              <a:rPr lang="en-US" dirty="0"/>
              <a:t>	3)	[p V q]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~q</a:t>
            </a:r>
            <a:r>
              <a:rPr lang="en-US" b="1" dirty="0"/>
              <a:t>	</a:t>
            </a:r>
          </a:p>
          <a:p>
            <a:pPr lvl="0">
              <a:buNone/>
            </a:pPr>
            <a:r>
              <a:rPr lang="en-US" b="1" dirty="0"/>
              <a:t>    </a:t>
            </a:r>
            <a:r>
              <a:rPr lang="en-US" dirty="0"/>
              <a:t>4)</a:t>
            </a:r>
            <a:r>
              <a:rPr lang="en-US" b="1" dirty="0"/>
              <a:t> </a:t>
            </a:r>
            <a:r>
              <a:rPr lang="en-US" dirty="0"/>
              <a:t>[( p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q) </a:t>
            </a:r>
            <a:r>
              <a:rPr lang="en-US" dirty="0">
                <a:sym typeface="Symbol"/>
              </a:rPr>
              <a:t></a:t>
            </a:r>
            <a:r>
              <a:rPr lang="en-US" dirty="0"/>
              <a:t> ~q ]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~p</a:t>
            </a:r>
            <a:endParaRPr lang="en-US" b="1" dirty="0"/>
          </a:p>
          <a:p>
            <a:pPr lvl="0">
              <a:buNone/>
            </a:pPr>
            <a:r>
              <a:rPr lang="en-US" dirty="0"/>
              <a:t>	5)	p</a:t>
            </a:r>
            <a:r>
              <a:rPr lang="en-US" i="1" dirty="0"/>
              <a:t>  </a:t>
            </a:r>
            <a:r>
              <a:rPr lang="en-US" dirty="0">
                <a:sym typeface="Symbol"/>
              </a:rPr>
              <a:t></a:t>
            </a:r>
            <a:r>
              <a:rPr lang="en-US" dirty="0"/>
              <a:t> ( q V r )</a:t>
            </a:r>
            <a:r>
              <a:rPr lang="en-US" b="1" dirty="0"/>
              <a:t>	</a:t>
            </a:r>
            <a:r>
              <a:rPr lang="en-US" dirty="0"/>
              <a:t>6)</a:t>
            </a:r>
            <a:r>
              <a:rPr lang="en-US" b="1" dirty="0"/>
              <a:t> </a:t>
            </a:r>
            <a:r>
              <a:rPr lang="en-US" dirty="0"/>
              <a:t>~p V (q  </a:t>
            </a:r>
            <a:r>
              <a:rPr lang="en-US" dirty="0">
                <a:sym typeface="Symbol"/>
              </a:rPr>
              <a:t></a:t>
            </a:r>
            <a:r>
              <a:rPr lang="en-US" dirty="0"/>
              <a:t> ~r)   </a:t>
            </a:r>
            <a:endParaRPr lang="en-US" b="1" dirty="0"/>
          </a:p>
          <a:p>
            <a:pPr lvl="0">
              <a:buNone/>
            </a:pPr>
            <a:r>
              <a:rPr lang="en-US" b="1" dirty="0"/>
              <a:t>	</a:t>
            </a:r>
            <a:r>
              <a:rPr lang="en-US" dirty="0"/>
              <a:t>7)</a:t>
            </a:r>
            <a:r>
              <a:rPr lang="en-US" b="1" dirty="0"/>
              <a:t> </a:t>
            </a:r>
            <a:r>
              <a:rPr lang="en-US" dirty="0"/>
              <a:t>p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[p </a:t>
            </a:r>
            <a:r>
              <a:rPr lang="en-US" dirty="0">
                <a:sym typeface="Symbol"/>
              </a:rPr>
              <a:t></a:t>
            </a:r>
            <a:r>
              <a:rPr lang="en-US" dirty="0"/>
              <a:t> ( q V r) ]</a:t>
            </a:r>
            <a:r>
              <a:rPr lang="en-US" b="1" dirty="0"/>
              <a:t>	</a:t>
            </a:r>
          </a:p>
          <a:p>
            <a:pPr lvl="0">
              <a:buNone/>
            </a:pPr>
            <a:r>
              <a:rPr lang="en-US" b="1" dirty="0"/>
              <a:t>	</a:t>
            </a:r>
            <a:r>
              <a:rPr lang="en-US" dirty="0"/>
              <a:t>8)</a:t>
            </a:r>
            <a:r>
              <a:rPr lang="en-US" b="1" dirty="0"/>
              <a:t> </a:t>
            </a:r>
            <a:r>
              <a:rPr lang="en-US" dirty="0"/>
              <a:t>[ (p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q) </a:t>
            </a:r>
            <a:r>
              <a:rPr lang="en-US" dirty="0">
                <a:sym typeface="Symbol"/>
              </a:rPr>
              <a:t></a:t>
            </a:r>
            <a:r>
              <a:rPr lang="en-US" dirty="0"/>
              <a:t> ( ~q V r )]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( p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r )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F749AD-5756-7022-DEF4-4F97C514AAA7}"/>
              </a:ext>
            </a:extLst>
          </p:cNvPr>
          <p:cNvSpPr txBox="1"/>
          <p:nvPr/>
        </p:nvSpPr>
        <p:spPr>
          <a:xfrm>
            <a:off x="899592" y="69269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1) 	~ [ p </a:t>
            </a:r>
            <a:r>
              <a:rPr lang="en-US" dirty="0">
                <a:sym typeface="Symbol"/>
              </a:rPr>
              <a:t></a:t>
            </a:r>
            <a:r>
              <a:rPr lang="en-US" dirty="0"/>
              <a:t> q ] V ~ p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050A3647-7783-60D9-3D31-10026E7CDC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1198741"/>
                  </p:ext>
                </p:extLst>
              </p:nvPr>
            </p:nvGraphicFramePr>
            <p:xfrm>
              <a:off x="1187624" y="1844824"/>
              <a:ext cx="6096000" cy="21120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324258394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8546465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78431933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5415113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01068850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44738494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ID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endParaRPr lang="en-ID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lit/>
                                  </m:rPr>
                                  <a:rPr lang="en-ID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^</m:t>
                                </m:r>
                              </m:oMath>
                            </m:oMathPara>
                          </a14:m>
                          <a:endParaRPr lang="en-ID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D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/>
                                  <m:den/>
                                </m:f>
                              </m:oMath>
                            </m:oMathPara>
                          </a14:m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-p</a:t>
                          </a:r>
                          <a:endParaRPr lang="en-ID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D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ID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48718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207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8435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270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66143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050A3647-7783-60D9-3D31-10026E7CDC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1198741"/>
                  </p:ext>
                </p:extLst>
              </p:nvPr>
            </p:nvGraphicFramePr>
            <p:xfrm>
              <a:off x="1187624" y="1844824"/>
              <a:ext cx="6096000" cy="21120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324258394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8546465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78431933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5415113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01068850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447384945"/>
                        </a:ext>
                      </a:extLst>
                    </a:gridCol>
                  </a:tblGrid>
                  <a:tr h="6286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ID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endParaRPr lang="en-ID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599" t="-4808" r="-300599" b="-24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2410" t="-4808" r="-202410" b="-24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-p</a:t>
                          </a:r>
                          <a:endParaRPr lang="en-ID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4808" r="-1198" b="-248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48718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207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8435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270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66143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56465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Latihan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Soal</a:t>
            </a:r>
            <a:endParaRPr lang="en-US" dirty="0"/>
          </a:p>
        </p:txBody>
      </p:sp>
      <p:sp>
        <p:nvSpPr>
          <p:cNvPr id="1945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/>
              <a:t>7. </a:t>
            </a:r>
            <a:r>
              <a:rPr lang="en-US" dirty="0" err="1"/>
              <a:t>Tunjukkan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 (p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q)  </a:t>
            </a:r>
            <a:r>
              <a:rPr lang="en-US" dirty="0" err="1"/>
              <a:t>ekivalen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  ~p V q </a:t>
            </a:r>
          </a:p>
          <a:p>
            <a:pPr>
              <a:buFont typeface="Arial" charset="0"/>
              <a:buNone/>
            </a:pPr>
            <a:r>
              <a:rPr lang="en-US" dirty="0"/>
              <a:t>8. </a:t>
            </a:r>
            <a:r>
              <a:rPr lang="en-US" dirty="0" err="1"/>
              <a:t>Tunjukkan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     p V (p ^ q)  </a:t>
            </a:r>
            <a:r>
              <a:rPr lang="en-US" dirty="0">
                <a:sym typeface="Symbol" pitchFamily="18" charset="2"/>
              </a:rPr>
              <a:t></a:t>
            </a:r>
            <a:r>
              <a:rPr lang="en-US" dirty="0"/>
              <a:t>  p     </a:t>
            </a:r>
            <a:r>
              <a:rPr lang="en-US" dirty="0" err="1"/>
              <a:t>dan</a:t>
            </a:r>
            <a:r>
              <a:rPr lang="en-US" dirty="0"/>
              <a:t>    p ^ (p V q)  </a:t>
            </a:r>
            <a:r>
              <a:rPr lang="en-US" dirty="0">
                <a:sym typeface="Symbol" pitchFamily="18" charset="2"/>
              </a:rPr>
              <a:t></a:t>
            </a:r>
            <a:r>
              <a:rPr lang="en-US" dirty="0"/>
              <a:t>  p</a:t>
            </a:r>
          </a:p>
          <a:p>
            <a:pPr>
              <a:buFont typeface="Arial" charset="0"/>
              <a:buNone/>
            </a:pPr>
            <a:r>
              <a:rPr lang="en-US" dirty="0"/>
              <a:t>9. </a:t>
            </a:r>
            <a:r>
              <a:rPr lang="en-US" dirty="0" err="1"/>
              <a:t>Gambarkan</a:t>
            </a:r>
            <a:r>
              <a:rPr lang="en-US" dirty="0"/>
              <a:t>  </a:t>
            </a:r>
            <a:r>
              <a:rPr lang="en-US" dirty="0" err="1"/>
              <a:t>rangkaian</a:t>
            </a:r>
            <a:r>
              <a:rPr lang="en-US" dirty="0"/>
              <a:t> 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majemuk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US" dirty="0"/>
          </a:p>
          <a:p>
            <a:pPr>
              <a:buFont typeface="Arial" charset="0"/>
              <a:buNone/>
            </a:pPr>
            <a:r>
              <a:rPr lang="en-US" sz="2400" dirty="0"/>
              <a:t>a.  (~p ^ [ q V (r ^ ~s) ]) V [~q V p]</a:t>
            </a:r>
          </a:p>
          <a:p>
            <a:pPr>
              <a:buFont typeface="Arial" charset="0"/>
              <a:buNone/>
            </a:pPr>
            <a:r>
              <a:rPr lang="en-US" sz="2400" dirty="0"/>
              <a:t>b. { [ (p ^ q) V (r ^ ~p)] ^ s } V  { ~p ^ [ q V (r ^ ~s) ] ^ ~q }</a:t>
            </a:r>
          </a:p>
          <a:p>
            <a:pPr>
              <a:buFont typeface="Arial" charset="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Latihan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Soal</a:t>
            </a: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charset="0"/>
              <a:buNone/>
              <a:defRPr/>
            </a:pPr>
            <a:r>
              <a:rPr lang="en-US" b="1" dirty="0" err="1"/>
              <a:t>Buatlah</a:t>
            </a:r>
            <a:r>
              <a:rPr lang="en-US" b="1" dirty="0"/>
              <a:t> </a:t>
            </a:r>
            <a:r>
              <a:rPr lang="en-US" b="1" i="1" dirty="0" err="1"/>
              <a:t>tabel</a:t>
            </a:r>
            <a:r>
              <a:rPr lang="en-US" b="1" i="1" dirty="0"/>
              <a:t> </a:t>
            </a:r>
            <a:r>
              <a:rPr lang="en-US" b="1" i="1" dirty="0" err="1"/>
              <a:t>kebenaran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masing-masing</a:t>
            </a:r>
            <a:r>
              <a:rPr lang="en-US" b="1" dirty="0"/>
              <a:t>  </a:t>
            </a:r>
          </a:p>
          <a:p>
            <a:pPr marL="514350" indent="-514350">
              <a:buFont typeface="Arial" charset="0"/>
              <a:buNone/>
              <a:defRPr/>
            </a:pPr>
            <a:r>
              <a:rPr lang="en-US" b="1" dirty="0" err="1"/>
              <a:t>pernyataan</a:t>
            </a:r>
            <a:r>
              <a:rPr lang="en-US" b="1" dirty="0"/>
              <a:t> </a:t>
            </a:r>
            <a:r>
              <a:rPr lang="en-US" b="1" dirty="0" err="1"/>
              <a:t>berikut</a:t>
            </a:r>
            <a:r>
              <a:rPr lang="en-US" b="1" dirty="0"/>
              <a:t> </a:t>
            </a:r>
          </a:p>
          <a:p>
            <a:pPr marL="514350" indent="-514350">
              <a:buFont typeface="Arial" charset="0"/>
              <a:buAutoNum type="arabicPeriod"/>
              <a:defRPr/>
            </a:pPr>
            <a:r>
              <a:rPr lang="en-US" b="1" dirty="0"/>
              <a:t>[(~</a:t>
            </a:r>
            <a:r>
              <a:rPr lang="en-US" b="1" dirty="0" err="1"/>
              <a:t>p</a:t>
            </a:r>
            <a:r>
              <a:rPr lang="en-US" b="1" dirty="0" err="1">
                <a:sym typeface="Symbol"/>
              </a:rPr>
              <a:t></a:t>
            </a:r>
            <a:r>
              <a:rPr lang="en-US" b="1" dirty="0" err="1"/>
              <a:t>r</a:t>
            </a:r>
            <a:r>
              <a:rPr lang="en-US" b="1" dirty="0"/>
              <a:t>) </a:t>
            </a:r>
            <a:r>
              <a:rPr lang="en-US" b="1" dirty="0">
                <a:sym typeface="Wingdings"/>
              </a:rPr>
              <a:t></a:t>
            </a:r>
            <a:r>
              <a:rPr lang="en-US" b="1" dirty="0"/>
              <a:t> ~q ] </a:t>
            </a:r>
            <a:r>
              <a:rPr lang="en-US" b="1" dirty="0">
                <a:sym typeface="Symbol"/>
              </a:rPr>
              <a:t></a:t>
            </a:r>
            <a:r>
              <a:rPr lang="en-US" b="1" dirty="0"/>
              <a:t>( ~r V p )</a:t>
            </a:r>
          </a:p>
          <a:p>
            <a:pPr marL="514350" indent="-514350">
              <a:buFont typeface="Arial" charset="0"/>
              <a:buAutoNum type="arabicPeriod"/>
              <a:defRPr/>
            </a:pPr>
            <a:r>
              <a:rPr lang="en-US" b="1" dirty="0"/>
              <a:t>[ (~r V q) </a:t>
            </a:r>
            <a:r>
              <a:rPr lang="en-US" b="1" dirty="0">
                <a:sym typeface="Symbol"/>
              </a:rPr>
              <a:t></a:t>
            </a:r>
            <a:r>
              <a:rPr lang="en-US" b="1" dirty="0"/>
              <a:t> ~p ] </a:t>
            </a:r>
            <a:r>
              <a:rPr lang="en-US" b="1" dirty="0">
                <a:sym typeface="Wingdings"/>
              </a:rPr>
              <a:t></a:t>
            </a:r>
            <a:r>
              <a:rPr lang="en-US" b="1" dirty="0"/>
              <a:t> ( ~q </a:t>
            </a:r>
            <a:r>
              <a:rPr lang="en-US" b="1" dirty="0">
                <a:sym typeface="Symbol"/>
              </a:rPr>
              <a:t></a:t>
            </a:r>
            <a:r>
              <a:rPr lang="en-US" b="1" dirty="0"/>
              <a:t> p )</a:t>
            </a:r>
          </a:p>
          <a:p>
            <a:pPr marL="514350" indent="-514350">
              <a:buFont typeface="Arial" charset="0"/>
              <a:buAutoNum type="arabicPeriod"/>
              <a:defRPr/>
            </a:pPr>
            <a:endParaRPr lang="en-US" b="1" dirty="0"/>
          </a:p>
          <a:p>
            <a:pPr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6575" indent="-536575" algn="just">
              <a:spcBef>
                <a:spcPct val="50000"/>
              </a:spcBef>
              <a:tabLst>
                <a:tab pos="536575" algn="l"/>
              </a:tabLst>
            </a:pPr>
            <a:r>
              <a:rPr lang="en-US" dirty="0"/>
              <a:t>p :  “ </a:t>
            </a:r>
            <a:r>
              <a:rPr lang="en-US" dirty="0" err="1">
                <a:solidFill>
                  <a:srgbClr val="FF3300"/>
                </a:solidFill>
              </a:rPr>
              <a:t>Hasil</a:t>
            </a:r>
            <a:r>
              <a:rPr lang="en-US" dirty="0">
                <a:solidFill>
                  <a:srgbClr val="FF3300"/>
                </a:solidFill>
              </a:rPr>
              <a:t> </a:t>
            </a:r>
            <a:r>
              <a:rPr lang="en-US" dirty="0" err="1">
                <a:solidFill>
                  <a:srgbClr val="FF3300"/>
                </a:solidFill>
              </a:rPr>
              <a:t>perkalian</a:t>
            </a:r>
            <a:r>
              <a:rPr lang="en-US" dirty="0">
                <a:solidFill>
                  <a:srgbClr val="FF3300"/>
                </a:solidFill>
              </a:rPr>
              <a:t> 3 </a:t>
            </a:r>
            <a:r>
              <a:rPr lang="en-US" dirty="0" err="1">
                <a:solidFill>
                  <a:srgbClr val="FF3300"/>
                </a:solidFill>
              </a:rPr>
              <a:t>dan</a:t>
            </a:r>
            <a:r>
              <a:rPr lang="en-US" dirty="0">
                <a:solidFill>
                  <a:srgbClr val="FF3300"/>
                </a:solidFill>
              </a:rPr>
              <a:t> 6 </a:t>
            </a:r>
            <a:r>
              <a:rPr lang="en-US" dirty="0" err="1">
                <a:solidFill>
                  <a:srgbClr val="FF3300"/>
                </a:solidFill>
              </a:rPr>
              <a:t>adalah</a:t>
            </a:r>
            <a:r>
              <a:rPr lang="en-US" dirty="0">
                <a:solidFill>
                  <a:srgbClr val="FF3300"/>
                </a:solidFill>
              </a:rPr>
              <a:t> 18</a:t>
            </a:r>
            <a:r>
              <a:rPr lang="en-US" dirty="0"/>
              <a:t> “ , </a:t>
            </a:r>
            <a:r>
              <a:rPr lang="en-US" dirty="0">
                <a:sym typeface="Symbol" pitchFamily="18" charset="2"/>
              </a:rPr>
              <a:t></a:t>
            </a:r>
            <a:r>
              <a:rPr lang="en-US" dirty="0"/>
              <a:t>(p) = B (</a:t>
            </a:r>
            <a:r>
              <a:rPr lang="en-US" dirty="0" err="1"/>
              <a:t>Benar</a:t>
            </a:r>
            <a:r>
              <a:rPr lang="en-US" dirty="0"/>
              <a:t>)   </a:t>
            </a:r>
            <a:r>
              <a:rPr lang="en-US" dirty="0" err="1"/>
              <a:t>atau</a:t>
            </a:r>
            <a:r>
              <a:rPr lang="en-US" dirty="0"/>
              <a:t>  </a:t>
            </a:r>
            <a:r>
              <a:rPr lang="en-US" dirty="0">
                <a:sym typeface="Symbol" pitchFamily="18" charset="2"/>
              </a:rPr>
              <a:t></a:t>
            </a:r>
            <a:r>
              <a:rPr lang="en-US" dirty="0"/>
              <a:t>(p) = T (True)</a:t>
            </a:r>
          </a:p>
          <a:p>
            <a:pPr marL="536575" indent="-536575" algn="just">
              <a:spcBef>
                <a:spcPct val="50000"/>
              </a:spcBef>
              <a:tabLst>
                <a:tab pos="536575" algn="l"/>
              </a:tabLst>
            </a:pPr>
            <a:r>
              <a:rPr lang="en-US" dirty="0"/>
              <a:t>q : “ </a:t>
            </a:r>
            <a:r>
              <a:rPr lang="en-US" dirty="0" err="1">
                <a:solidFill>
                  <a:srgbClr val="0000FF"/>
                </a:solidFill>
              </a:rPr>
              <a:t>Semua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bilangan</a:t>
            </a:r>
            <a:r>
              <a:rPr lang="en-US" dirty="0">
                <a:solidFill>
                  <a:srgbClr val="0000FF"/>
                </a:solidFill>
              </a:rPr>
              <a:t> prima </a:t>
            </a:r>
            <a:r>
              <a:rPr lang="en-US" dirty="0" err="1">
                <a:solidFill>
                  <a:srgbClr val="0000FF"/>
                </a:solidFill>
              </a:rPr>
              <a:t>adalah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bilangan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ganjil</a:t>
            </a:r>
            <a:r>
              <a:rPr lang="en-US" dirty="0"/>
              <a:t>” , </a:t>
            </a:r>
            <a:r>
              <a:rPr lang="en-US" dirty="0">
                <a:sym typeface="Symbol" pitchFamily="18" charset="2"/>
              </a:rPr>
              <a:t></a:t>
            </a:r>
            <a:r>
              <a:rPr lang="en-US" dirty="0"/>
              <a:t>(q) = S (</a:t>
            </a:r>
            <a:r>
              <a:rPr lang="en-US" dirty="0" err="1"/>
              <a:t>Salah</a:t>
            </a:r>
            <a:r>
              <a:rPr lang="en-US" dirty="0"/>
              <a:t>) = F(False)</a:t>
            </a:r>
          </a:p>
          <a:p>
            <a:pPr marL="536575" indent="-536575" algn="just">
              <a:spcBef>
                <a:spcPct val="50000"/>
              </a:spcBef>
              <a:tabLst>
                <a:tab pos="536575" algn="l"/>
              </a:tabLst>
            </a:pPr>
            <a:r>
              <a:rPr lang="en-US" dirty="0"/>
              <a:t>r :  “  12 + 5 &gt; 16  “  , </a:t>
            </a:r>
            <a:r>
              <a:rPr lang="en-US" dirty="0">
                <a:sym typeface="Symbol" pitchFamily="18" charset="2"/>
              </a:rPr>
              <a:t></a:t>
            </a:r>
            <a:r>
              <a:rPr lang="en-US" dirty="0"/>
              <a:t>(r) = T</a:t>
            </a:r>
          </a:p>
          <a:p>
            <a:pPr marL="536575" indent="-536575" algn="just">
              <a:spcBef>
                <a:spcPct val="50000"/>
              </a:spcBef>
              <a:tabLst>
                <a:tab pos="536575" algn="l"/>
              </a:tabLst>
            </a:pPr>
            <a:r>
              <a:rPr lang="en-US" dirty="0"/>
              <a:t>s :  “  </a:t>
            </a:r>
            <a:r>
              <a:rPr lang="en-US" dirty="0" err="1">
                <a:solidFill>
                  <a:srgbClr val="FF9933"/>
                </a:solidFill>
              </a:rPr>
              <a:t>Besi</a:t>
            </a:r>
            <a:r>
              <a:rPr lang="en-US" dirty="0">
                <a:solidFill>
                  <a:srgbClr val="FF9933"/>
                </a:solidFill>
              </a:rPr>
              <a:t> </a:t>
            </a:r>
            <a:r>
              <a:rPr lang="en-US" dirty="0" err="1">
                <a:solidFill>
                  <a:srgbClr val="FF9933"/>
                </a:solidFill>
              </a:rPr>
              <a:t>adalah</a:t>
            </a:r>
            <a:r>
              <a:rPr lang="en-US" dirty="0">
                <a:solidFill>
                  <a:srgbClr val="FF9933"/>
                </a:solidFill>
              </a:rPr>
              <a:t> </a:t>
            </a:r>
            <a:r>
              <a:rPr lang="en-US" dirty="0" err="1">
                <a:solidFill>
                  <a:srgbClr val="FF9933"/>
                </a:solidFill>
              </a:rPr>
              <a:t>benda</a:t>
            </a:r>
            <a:r>
              <a:rPr lang="en-US" dirty="0">
                <a:solidFill>
                  <a:srgbClr val="FF9933"/>
                </a:solidFill>
              </a:rPr>
              <a:t>  </a:t>
            </a:r>
            <a:r>
              <a:rPr lang="en-US" dirty="0" err="1">
                <a:solidFill>
                  <a:srgbClr val="FF9933"/>
                </a:solidFill>
              </a:rPr>
              <a:t>cair</a:t>
            </a:r>
            <a:r>
              <a:rPr lang="en-US" dirty="0"/>
              <a:t> “   , </a:t>
            </a:r>
            <a:r>
              <a:rPr lang="en-US" dirty="0">
                <a:sym typeface="Symbol" pitchFamily="18" charset="2"/>
              </a:rPr>
              <a:t></a:t>
            </a:r>
            <a:r>
              <a:rPr lang="en-US" dirty="0"/>
              <a:t>(s) = 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Bukan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Preposisi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/</a:t>
            </a:r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Pernyataan</a:t>
            </a:r>
            <a:endParaRPr lang="en-US" sz="36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/>
          <a:lstStyle/>
          <a:p>
            <a:pPr marL="571500" indent="-457200" algn="just">
              <a:spcBef>
                <a:spcPct val="50000"/>
              </a:spcBef>
            </a:pPr>
            <a:r>
              <a:rPr lang="en-US" sz="2800" dirty="0" err="1">
                <a:latin typeface="+mj-lt"/>
              </a:rPr>
              <a:t>Kalimat</a:t>
            </a:r>
            <a:r>
              <a:rPr lang="en-US" sz="2800" dirty="0">
                <a:latin typeface="+mj-lt"/>
              </a:rPr>
              <a:t> yang </a:t>
            </a:r>
            <a:r>
              <a:rPr lang="en-US" sz="2800" i="1" dirty="0" err="1">
                <a:solidFill>
                  <a:srgbClr val="FF3300"/>
                </a:solidFill>
                <a:latin typeface="+mj-lt"/>
              </a:rPr>
              <a:t>tidak</a:t>
            </a:r>
            <a:r>
              <a:rPr lang="en-US" sz="2800" i="1" dirty="0">
                <a:solidFill>
                  <a:srgbClr val="FF3300"/>
                </a:solidFill>
                <a:latin typeface="+mj-lt"/>
              </a:rPr>
              <a:t> </a:t>
            </a:r>
            <a:r>
              <a:rPr lang="en-US" sz="2800" i="1" dirty="0" err="1">
                <a:solidFill>
                  <a:srgbClr val="FF3300"/>
                </a:solidFill>
                <a:latin typeface="+mj-lt"/>
              </a:rPr>
              <a:t>mempunyai</a:t>
            </a:r>
            <a:r>
              <a:rPr lang="en-US" sz="2800" i="1" dirty="0">
                <a:solidFill>
                  <a:srgbClr val="FF3300"/>
                </a:solidFill>
                <a:latin typeface="+mj-lt"/>
              </a:rPr>
              <a:t> </a:t>
            </a:r>
            <a:r>
              <a:rPr lang="en-US" sz="2800" i="1" dirty="0" err="1">
                <a:solidFill>
                  <a:srgbClr val="FF3300"/>
                </a:solidFill>
                <a:latin typeface="+mj-lt"/>
              </a:rPr>
              <a:t>nilai</a:t>
            </a:r>
            <a:r>
              <a:rPr lang="en-US" sz="2800" i="1" dirty="0">
                <a:solidFill>
                  <a:srgbClr val="FF3300"/>
                </a:solidFill>
                <a:latin typeface="+mj-lt"/>
              </a:rPr>
              <a:t> </a:t>
            </a:r>
            <a:r>
              <a:rPr lang="en-US" sz="2800" i="1" dirty="0" err="1">
                <a:solidFill>
                  <a:srgbClr val="FF3300"/>
                </a:solidFill>
                <a:latin typeface="+mj-lt"/>
              </a:rPr>
              <a:t>kebenaran</a:t>
            </a:r>
            <a:r>
              <a:rPr lang="en-US" sz="2800" i="1" dirty="0">
                <a:solidFill>
                  <a:srgbClr val="FF3300"/>
                </a:solidFill>
                <a:latin typeface="+mj-lt"/>
              </a:rPr>
              <a:t> yang </a:t>
            </a:r>
            <a:r>
              <a:rPr lang="en-US" sz="2800" i="1" dirty="0" err="1">
                <a:solidFill>
                  <a:srgbClr val="FF3300"/>
                </a:solidFill>
                <a:latin typeface="+mj-lt"/>
              </a:rPr>
              <a:t>pasti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adalah</a:t>
            </a:r>
            <a:r>
              <a:rPr lang="en-US" sz="2800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bukan</a:t>
            </a:r>
            <a:r>
              <a:rPr lang="en-US" sz="2800" i="1" dirty="0">
                <a:latin typeface="+mj-lt"/>
              </a:rPr>
              <a:t> </a:t>
            </a:r>
            <a:r>
              <a:rPr lang="en-US" sz="2800" i="1" dirty="0" err="1">
                <a:latin typeface="+mj-lt"/>
              </a:rPr>
              <a:t>pernyataan</a:t>
            </a:r>
            <a:r>
              <a:rPr lang="en-US" sz="2800" i="1" dirty="0">
                <a:latin typeface="+mj-lt"/>
              </a:rPr>
              <a:t>.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Berikut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ini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adalah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beberapa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contoh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kalimat</a:t>
            </a:r>
            <a:r>
              <a:rPr lang="en-US" sz="2800" dirty="0">
                <a:latin typeface="+mj-lt"/>
              </a:rPr>
              <a:t> yang </a:t>
            </a:r>
            <a:r>
              <a:rPr lang="en-US" sz="2800" dirty="0" err="1">
                <a:latin typeface="+mj-lt"/>
              </a:rPr>
              <a:t>bukan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pernyataan</a:t>
            </a:r>
            <a:r>
              <a:rPr lang="en-US" sz="2800" dirty="0">
                <a:latin typeface="+mj-lt"/>
              </a:rPr>
              <a:t>.</a:t>
            </a:r>
          </a:p>
          <a:p>
            <a:pPr marL="1079500" indent="-457200" algn="just">
              <a:spcBef>
                <a:spcPct val="50000"/>
              </a:spcBef>
            </a:pPr>
            <a:r>
              <a:rPr lang="en-US" sz="2800" dirty="0">
                <a:latin typeface="+mj-lt"/>
              </a:rPr>
              <a:t>“Cape </a:t>
            </a:r>
            <a:r>
              <a:rPr lang="en-US" sz="2800" dirty="0" err="1">
                <a:latin typeface="+mj-lt"/>
              </a:rPr>
              <a:t>deh</a:t>
            </a:r>
            <a:r>
              <a:rPr lang="en-US" sz="2800" dirty="0">
                <a:latin typeface="+mj-lt"/>
              </a:rPr>
              <a:t>…”</a:t>
            </a:r>
          </a:p>
          <a:p>
            <a:pPr marL="1079500" indent="-457200" algn="just">
              <a:spcBef>
                <a:spcPct val="50000"/>
              </a:spcBef>
            </a:pPr>
            <a:r>
              <a:rPr lang="en-US" sz="2800" dirty="0">
                <a:latin typeface="+mj-lt"/>
              </a:rPr>
              <a:t>“ </a:t>
            </a:r>
            <a:r>
              <a:rPr lang="en-US" sz="2800" dirty="0">
                <a:solidFill>
                  <a:srgbClr val="FF00FF"/>
                </a:solidFill>
                <a:latin typeface="+mj-lt"/>
              </a:rPr>
              <a:t>x</a:t>
            </a:r>
            <a:r>
              <a:rPr lang="en-US" sz="2800" baseline="30000" dirty="0">
                <a:solidFill>
                  <a:srgbClr val="FF00FF"/>
                </a:solidFill>
                <a:latin typeface="+mj-lt"/>
              </a:rPr>
              <a:t>2</a:t>
            </a:r>
            <a:r>
              <a:rPr lang="en-US" sz="2800" dirty="0">
                <a:solidFill>
                  <a:srgbClr val="FF00FF"/>
                </a:solidFill>
                <a:latin typeface="+mj-lt"/>
              </a:rPr>
              <a:t> – 5x + 4 &gt; 0</a:t>
            </a:r>
            <a:r>
              <a:rPr lang="en-US" sz="2800" dirty="0">
                <a:latin typeface="+mj-lt"/>
              </a:rPr>
              <a:t> “</a:t>
            </a:r>
          </a:p>
          <a:p>
            <a:pPr marL="1079500" indent="-457200" algn="just">
              <a:spcBef>
                <a:spcPct val="50000"/>
              </a:spcBef>
            </a:pPr>
            <a:r>
              <a:rPr lang="en-US" sz="2800" dirty="0">
                <a:latin typeface="+mj-lt"/>
              </a:rPr>
              <a:t>“ </a:t>
            </a:r>
            <a:r>
              <a:rPr lang="en-US" sz="2800" dirty="0">
                <a:solidFill>
                  <a:srgbClr val="00CC00"/>
                </a:solidFill>
                <a:latin typeface="+mj-lt"/>
              </a:rPr>
              <a:t>2x + 5 &lt; 18</a:t>
            </a:r>
            <a:r>
              <a:rPr lang="en-US" sz="2800" dirty="0">
                <a:latin typeface="+mj-lt"/>
              </a:rPr>
              <a:t> “</a:t>
            </a:r>
          </a:p>
          <a:p>
            <a:pPr marL="1079500" indent="-457200" algn="just">
              <a:spcBef>
                <a:spcPct val="50000"/>
              </a:spcBef>
            </a:pPr>
            <a:r>
              <a:rPr lang="en-US" sz="2800" dirty="0">
                <a:latin typeface="+mj-lt"/>
              </a:rPr>
              <a:t>“</a:t>
            </a:r>
            <a:r>
              <a:rPr lang="en-US" sz="2800" dirty="0" err="1">
                <a:latin typeface="+mj-lt"/>
              </a:rPr>
              <a:t>Mahasiswa</a:t>
            </a:r>
            <a:r>
              <a:rPr lang="en-US" sz="2800" dirty="0">
                <a:latin typeface="+mj-lt"/>
              </a:rPr>
              <a:t>  STMIK TEGAL </a:t>
            </a:r>
            <a:r>
              <a:rPr lang="en-US" sz="2800" dirty="0" err="1">
                <a:latin typeface="+mj-lt"/>
              </a:rPr>
              <a:t>keren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semua</a:t>
            </a:r>
            <a:r>
              <a:rPr lang="en-US" sz="2800" dirty="0">
                <a:latin typeface="+mj-lt"/>
              </a:rPr>
              <a:t>”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2. PERNYATAAN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3E37C-43D0-4530-A1F9-2A98FFF6EC1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Kombinasi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Preposisi</a:t>
            </a:r>
            <a:endParaRPr lang="en-US" sz="36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dirty="0" err="1">
                <a:cs typeface="Times New Roman" pitchFamily="18" charset="0"/>
              </a:rPr>
              <a:t>Misalkan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>
                <a:cs typeface="Times New Roman" pitchFamily="18" charset="0"/>
              </a:rPr>
              <a:t>p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dan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>
                <a:cs typeface="Times New Roman" pitchFamily="18" charset="0"/>
              </a:rPr>
              <a:t>q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adalah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proposisi</a:t>
            </a:r>
            <a:r>
              <a:rPr lang="en-US" sz="2800" dirty="0">
                <a:cs typeface="Times New Roman" pitchFamily="18" charset="0"/>
              </a:rPr>
              <a:t>.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dirty="0">
                <a:cs typeface="Times New Roman" pitchFamily="18" charset="0"/>
              </a:rPr>
              <a:t>	1. </a:t>
            </a:r>
            <a:r>
              <a:rPr lang="en-US" sz="2800" b="1" dirty="0" err="1">
                <a:cs typeface="Times New Roman" pitchFamily="18" charset="0"/>
              </a:rPr>
              <a:t>Konjungsi</a:t>
            </a:r>
            <a:r>
              <a:rPr lang="en-US" sz="2800" dirty="0">
                <a:cs typeface="Times New Roman" pitchFamily="18" charset="0"/>
              </a:rPr>
              <a:t> (</a:t>
            </a:r>
            <a:r>
              <a:rPr lang="en-US" sz="2800" i="1" dirty="0">
                <a:cs typeface="Times New Roman" pitchFamily="18" charset="0"/>
              </a:rPr>
              <a:t>conjunction</a:t>
            </a:r>
            <a:r>
              <a:rPr lang="en-US" sz="2800" dirty="0">
                <a:cs typeface="Times New Roman" pitchFamily="18" charset="0"/>
              </a:rPr>
              <a:t>):</a:t>
            </a:r>
            <a:r>
              <a:rPr lang="en-US" sz="2800" i="1" dirty="0">
                <a:cs typeface="Times New Roman" pitchFamily="18" charset="0"/>
              </a:rPr>
              <a:t>  p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dan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>
                <a:cs typeface="Times New Roman" pitchFamily="18" charset="0"/>
              </a:rPr>
              <a:t>q</a:t>
            </a:r>
            <a:endParaRPr lang="en-US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dirty="0">
                <a:cs typeface="Times New Roman" pitchFamily="18" charset="0"/>
              </a:rPr>
              <a:t>            		</a:t>
            </a:r>
            <a:r>
              <a:rPr lang="en-US" sz="2800" dirty="0" err="1">
                <a:cs typeface="Times New Roman" pitchFamily="18" charset="0"/>
              </a:rPr>
              <a:t>Notasi</a:t>
            </a:r>
            <a:r>
              <a:rPr lang="en-US" sz="2800" dirty="0">
                <a:cs typeface="Times New Roman" pitchFamily="18" charset="0"/>
              </a:rPr>
              <a:t>  </a:t>
            </a:r>
            <a:r>
              <a:rPr lang="en-US" sz="2800" i="1" dirty="0">
                <a:cs typeface="Times New Roman" pitchFamily="18" charset="0"/>
              </a:rPr>
              <a:t>p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>
                <a:cs typeface="Times New Roman" pitchFamily="18" charset="0"/>
              </a:rPr>
              <a:t>q</a:t>
            </a:r>
            <a:r>
              <a:rPr lang="en-US" sz="2800" dirty="0">
                <a:cs typeface="Times New Roman" pitchFamily="18" charset="0"/>
              </a:rPr>
              <a:t>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dirty="0">
                <a:cs typeface="Times New Roman" pitchFamily="18" charset="0"/>
              </a:rPr>
              <a:t>	2.</a:t>
            </a:r>
            <a:r>
              <a:rPr lang="en-US" sz="2800" b="1" dirty="0">
                <a:cs typeface="Times New Roman" pitchFamily="18" charset="0"/>
              </a:rPr>
              <a:t>  </a:t>
            </a:r>
            <a:r>
              <a:rPr lang="en-US" sz="2800" b="1" dirty="0" err="1">
                <a:cs typeface="Times New Roman" pitchFamily="18" charset="0"/>
              </a:rPr>
              <a:t>Disjungsi</a:t>
            </a:r>
            <a:r>
              <a:rPr lang="en-US" sz="2800" dirty="0">
                <a:cs typeface="Times New Roman" pitchFamily="18" charset="0"/>
              </a:rPr>
              <a:t> (</a:t>
            </a:r>
            <a:r>
              <a:rPr lang="en-US" sz="2800" i="1" dirty="0">
                <a:cs typeface="Times New Roman" pitchFamily="18" charset="0"/>
              </a:rPr>
              <a:t>disjunction</a:t>
            </a:r>
            <a:r>
              <a:rPr lang="en-US" sz="2800" dirty="0">
                <a:cs typeface="Times New Roman" pitchFamily="18" charset="0"/>
              </a:rPr>
              <a:t>): </a:t>
            </a:r>
            <a:r>
              <a:rPr lang="en-US" sz="2800" i="1" dirty="0">
                <a:cs typeface="Times New Roman" pitchFamily="18" charset="0"/>
              </a:rPr>
              <a:t>p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atau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>
                <a:cs typeface="Times New Roman" pitchFamily="18" charset="0"/>
              </a:rPr>
              <a:t>q</a:t>
            </a:r>
            <a:endParaRPr lang="en-US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dirty="0">
                <a:cs typeface="Times New Roman" pitchFamily="18" charset="0"/>
              </a:rPr>
              <a:t>     	</a:t>
            </a:r>
            <a:r>
              <a:rPr lang="en-US" sz="2800" dirty="0" err="1">
                <a:cs typeface="Times New Roman" pitchFamily="18" charset="0"/>
              </a:rPr>
              <a:t>Notasi</a:t>
            </a:r>
            <a:r>
              <a:rPr lang="en-US" sz="2800" dirty="0">
                <a:cs typeface="Times New Roman" pitchFamily="18" charset="0"/>
              </a:rPr>
              <a:t>: </a:t>
            </a:r>
            <a:r>
              <a:rPr lang="en-US" sz="2800" i="1" dirty="0">
                <a:cs typeface="Times New Roman" pitchFamily="18" charset="0"/>
              </a:rPr>
              <a:t>p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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>
                <a:cs typeface="Times New Roman" pitchFamily="18" charset="0"/>
              </a:rPr>
              <a:t>q</a:t>
            </a:r>
            <a:endParaRPr lang="en-US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dirty="0">
                <a:cs typeface="Times New Roman" pitchFamily="18" charset="0"/>
              </a:rPr>
              <a:t>	3.  </a:t>
            </a:r>
            <a:r>
              <a:rPr lang="en-US" sz="2800" b="1" dirty="0" err="1">
                <a:cs typeface="Times New Roman" pitchFamily="18" charset="0"/>
              </a:rPr>
              <a:t>Ingkaran</a:t>
            </a:r>
            <a:r>
              <a:rPr lang="en-US" sz="2800" dirty="0">
                <a:cs typeface="Times New Roman" pitchFamily="18" charset="0"/>
              </a:rPr>
              <a:t> (</a:t>
            </a:r>
            <a:r>
              <a:rPr lang="en-US" sz="2800" i="1" dirty="0">
                <a:cs typeface="Times New Roman" pitchFamily="18" charset="0"/>
              </a:rPr>
              <a:t>negation</a:t>
            </a:r>
            <a:r>
              <a:rPr lang="en-US" sz="2800" dirty="0">
                <a:cs typeface="Times New Roman" pitchFamily="18" charset="0"/>
              </a:rPr>
              <a:t>) </a:t>
            </a:r>
            <a:r>
              <a:rPr lang="en-US" sz="2800" dirty="0" err="1">
                <a:cs typeface="Times New Roman" pitchFamily="18" charset="0"/>
              </a:rPr>
              <a:t>dari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>
                <a:cs typeface="Times New Roman" pitchFamily="18" charset="0"/>
              </a:rPr>
              <a:t>p</a:t>
            </a:r>
            <a:r>
              <a:rPr lang="en-US" sz="2800" dirty="0">
                <a:cs typeface="Times New Roman" pitchFamily="18" charset="0"/>
              </a:rPr>
              <a:t>:  </a:t>
            </a:r>
            <a:r>
              <a:rPr lang="en-US" sz="2800" dirty="0" err="1">
                <a:cs typeface="Times New Roman" pitchFamily="18" charset="0"/>
              </a:rPr>
              <a:t>tidak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>
                <a:cs typeface="Times New Roman" pitchFamily="18" charset="0"/>
              </a:rPr>
              <a:t>p</a:t>
            </a:r>
            <a:r>
              <a:rPr lang="en-US" sz="2800" dirty="0">
                <a:cs typeface="Times New Roman" pitchFamily="18" charset="0"/>
              </a:rPr>
              <a:t>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dirty="0">
                <a:cs typeface="Times New Roman" pitchFamily="18" charset="0"/>
              </a:rPr>
              <a:t>              </a:t>
            </a:r>
            <a:r>
              <a:rPr lang="en-US" sz="2800" dirty="0" err="1">
                <a:cs typeface="Times New Roman" pitchFamily="18" charset="0"/>
              </a:rPr>
              <a:t>Notasi</a:t>
            </a:r>
            <a:r>
              <a:rPr lang="en-US" sz="2800" dirty="0">
                <a:cs typeface="Times New Roman" pitchFamily="18" charset="0"/>
              </a:rPr>
              <a:t>: 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</a:t>
            </a:r>
            <a:r>
              <a:rPr lang="en-US" sz="2800" i="1" dirty="0">
                <a:cs typeface="Times New Roman" pitchFamily="18" charset="0"/>
              </a:rPr>
              <a:t>p</a:t>
            </a:r>
            <a:endParaRPr lang="en-US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i="1" dirty="0">
                <a:cs typeface="Times New Roman" pitchFamily="18" charset="0"/>
              </a:rPr>
              <a:t>p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dan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>
                <a:cs typeface="Times New Roman" pitchFamily="18" charset="0"/>
              </a:rPr>
              <a:t>q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disebut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b="1" dirty="0" err="1">
                <a:cs typeface="Times New Roman" pitchFamily="18" charset="0"/>
              </a:rPr>
              <a:t>proposisi</a:t>
            </a:r>
            <a:r>
              <a:rPr lang="en-US" sz="2800" b="1" dirty="0">
                <a:cs typeface="Times New Roman" pitchFamily="18" charset="0"/>
              </a:rPr>
              <a:t> </a:t>
            </a:r>
            <a:r>
              <a:rPr lang="en-US" sz="2800" b="1" dirty="0" err="1">
                <a:cs typeface="Times New Roman" pitchFamily="18" charset="0"/>
              </a:rPr>
              <a:t>atomik</a:t>
            </a:r>
            <a:endParaRPr lang="en-US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dirty="0" err="1">
                <a:cs typeface="Times New Roman" pitchFamily="18" charset="0"/>
              </a:rPr>
              <a:t>Kombinasi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>
                <a:cs typeface="Times New Roman" pitchFamily="18" charset="0"/>
              </a:rPr>
              <a:t>p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dengan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>
                <a:cs typeface="Times New Roman" pitchFamily="18" charset="0"/>
              </a:rPr>
              <a:t>q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menghasilkan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b="1" dirty="0" err="1">
                <a:cs typeface="Times New Roman" pitchFamily="18" charset="0"/>
              </a:rPr>
              <a:t>proposisi</a:t>
            </a:r>
            <a:r>
              <a:rPr lang="en-US" sz="2800" b="1" dirty="0">
                <a:cs typeface="Times New Roman" pitchFamily="18" charset="0"/>
              </a:rPr>
              <a:t> </a:t>
            </a:r>
            <a:r>
              <a:rPr lang="en-US" sz="2800" b="1" dirty="0" err="1">
                <a:cs typeface="Times New Roman" pitchFamily="18" charset="0"/>
              </a:rPr>
              <a:t>majemuk</a:t>
            </a:r>
            <a:r>
              <a:rPr lang="en-US" sz="2800" dirty="0">
                <a:cs typeface="Times New Roman" pitchFamily="18" charset="0"/>
              </a:rPr>
              <a:t> (</a:t>
            </a:r>
            <a:r>
              <a:rPr lang="en-US" sz="2800" i="1" dirty="0">
                <a:cs typeface="Times New Roman" pitchFamily="18" charset="0"/>
              </a:rPr>
              <a:t>compound proposition)</a:t>
            </a:r>
            <a:endParaRPr lang="en-US" sz="2800" dirty="0"/>
          </a:p>
          <a:p>
            <a:pPr marL="571500" indent="-457200" algn="just">
              <a:spcBef>
                <a:spcPct val="50000"/>
              </a:spcBef>
            </a:pPr>
            <a:endParaRPr lang="en-US" sz="2800" dirty="0">
              <a:latin typeface="+mj-lt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2. PERNYATAAN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Contoh</a:t>
            </a:r>
            <a:endParaRPr lang="en-US" sz="36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sz="2800" i="1" dirty="0">
                <a:cs typeface="Times New Roman" pitchFamily="18" charset="0"/>
              </a:rPr>
              <a:t>p</a:t>
            </a:r>
            <a:r>
              <a:rPr lang="en-US" sz="2800" dirty="0">
                <a:cs typeface="Times New Roman" pitchFamily="18" charset="0"/>
              </a:rPr>
              <a:t> : </a:t>
            </a:r>
            <a:r>
              <a:rPr lang="en-US" sz="2800" dirty="0" err="1">
                <a:cs typeface="Times New Roman" pitchFamily="18" charset="0"/>
              </a:rPr>
              <a:t>Hari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ini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hujan</a:t>
            </a:r>
            <a:endParaRPr lang="en-US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i="1" dirty="0">
                <a:cs typeface="Times New Roman" pitchFamily="18" charset="0"/>
              </a:rPr>
              <a:t>q</a:t>
            </a:r>
            <a:r>
              <a:rPr lang="en-US" sz="2800" dirty="0">
                <a:cs typeface="Times New Roman" pitchFamily="18" charset="0"/>
              </a:rPr>
              <a:t> : </a:t>
            </a:r>
            <a:r>
              <a:rPr lang="en-US" sz="2800" dirty="0" err="1">
                <a:cs typeface="Times New Roman" pitchFamily="18" charset="0"/>
              </a:rPr>
              <a:t>Murid-murid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diliburkan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dari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sekolah</a:t>
            </a:r>
            <a:endParaRPr lang="en-US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dirty="0" err="1">
                <a:cs typeface="Times New Roman" pitchFamily="18" charset="0"/>
              </a:rPr>
              <a:t>Maka</a:t>
            </a:r>
            <a:endParaRPr lang="en-US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dirty="0">
                <a:cs typeface="Times New Roman" pitchFamily="18" charset="0"/>
              </a:rPr>
              <a:t>     </a:t>
            </a:r>
            <a:r>
              <a:rPr lang="en-US" sz="2800" i="1" dirty="0">
                <a:cs typeface="Times New Roman" pitchFamily="18" charset="0"/>
              </a:rPr>
              <a:t>p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>
                <a:cs typeface="Times New Roman" pitchFamily="18" charset="0"/>
              </a:rPr>
              <a:t>q</a:t>
            </a:r>
            <a:r>
              <a:rPr lang="en-US" sz="2800" dirty="0">
                <a:cs typeface="Times New Roman" pitchFamily="18" charset="0"/>
              </a:rPr>
              <a:t> : </a:t>
            </a:r>
            <a:r>
              <a:rPr lang="en-US" sz="2800" dirty="0" err="1">
                <a:cs typeface="Times New Roman" pitchFamily="18" charset="0"/>
              </a:rPr>
              <a:t>Hari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ini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hujan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dan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murid-murid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diliburkan</a:t>
            </a:r>
            <a:endParaRPr lang="en-US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dirty="0">
                <a:cs typeface="Times New Roman" pitchFamily="18" charset="0"/>
              </a:rPr>
              <a:t>		      </a:t>
            </a:r>
            <a:r>
              <a:rPr lang="en-US" sz="2800" dirty="0" err="1">
                <a:cs typeface="Times New Roman" pitchFamily="18" charset="0"/>
              </a:rPr>
              <a:t>dari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sekolah</a:t>
            </a:r>
            <a:endParaRPr lang="en-US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i="1" dirty="0">
                <a:cs typeface="Times New Roman" pitchFamily="18" charset="0"/>
              </a:rPr>
              <a:t>     p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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>
                <a:cs typeface="Times New Roman" pitchFamily="18" charset="0"/>
              </a:rPr>
              <a:t>q</a:t>
            </a:r>
            <a:r>
              <a:rPr lang="en-US" sz="2800" dirty="0">
                <a:cs typeface="Times New Roman" pitchFamily="18" charset="0"/>
              </a:rPr>
              <a:t>  : </a:t>
            </a:r>
            <a:r>
              <a:rPr lang="en-US" sz="2800" dirty="0" err="1">
                <a:cs typeface="Times New Roman" pitchFamily="18" charset="0"/>
              </a:rPr>
              <a:t>Hari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ini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hujan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atau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murid-murid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diliburkan</a:t>
            </a:r>
            <a:r>
              <a:rPr lang="en-US" sz="2800" dirty="0">
                <a:cs typeface="Times New Roman" pitchFamily="18" charset="0"/>
              </a:rPr>
              <a:t>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dirty="0">
                <a:cs typeface="Times New Roman" pitchFamily="18" charset="0"/>
              </a:rPr>
              <a:t>                  </a:t>
            </a:r>
            <a:r>
              <a:rPr lang="en-US" sz="2800" dirty="0" err="1">
                <a:cs typeface="Times New Roman" pitchFamily="18" charset="0"/>
              </a:rPr>
              <a:t>dari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sekolah</a:t>
            </a:r>
            <a:endParaRPr lang="en-US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dirty="0">
                <a:cs typeface="Times New Roman" pitchFamily="18" charset="0"/>
              </a:rPr>
              <a:t>    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</a:t>
            </a:r>
            <a:r>
              <a:rPr lang="en-US" sz="2800" i="1" dirty="0">
                <a:cs typeface="Times New Roman" pitchFamily="18" charset="0"/>
              </a:rPr>
              <a:t>p</a:t>
            </a:r>
            <a:r>
              <a:rPr lang="en-US" sz="2800" dirty="0">
                <a:cs typeface="Times New Roman" pitchFamily="18" charset="0"/>
              </a:rPr>
              <a:t>	   : </a:t>
            </a:r>
            <a:r>
              <a:rPr lang="en-US" sz="2800" dirty="0" err="1">
                <a:cs typeface="Times New Roman" pitchFamily="18" charset="0"/>
              </a:rPr>
              <a:t>Tidak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benar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hari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ini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hujan</a:t>
            </a:r>
            <a:r>
              <a:rPr lang="en-US" sz="2800" dirty="0">
                <a:cs typeface="Times New Roman" pitchFamily="18" charset="0"/>
              </a:rPr>
              <a:t> 		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b="1" dirty="0">
                <a:cs typeface="Times New Roman" pitchFamily="18" charset="0"/>
              </a:rPr>
              <a:t>		      </a:t>
            </a:r>
            <a:r>
              <a:rPr lang="en-US" sz="2800" dirty="0">
                <a:cs typeface="Times New Roman" pitchFamily="18" charset="0"/>
              </a:rPr>
              <a:t>(</a:t>
            </a:r>
            <a:r>
              <a:rPr lang="en-US" sz="2800" dirty="0" err="1">
                <a:cs typeface="Times New Roman" pitchFamily="18" charset="0"/>
              </a:rPr>
              <a:t>atau</a:t>
            </a:r>
            <a:r>
              <a:rPr lang="en-US" sz="2800" dirty="0">
                <a:cs typeface="Times New Roman" pitchFamily="18" charset="0"/>
              </a:rPr>
              <a:t>: </a:t>
            </a:r>
            <a:r>
              <a:rPr lang="en-US" sz="2800" dirty="0" err="1">
                <a:cs typeface="Times New Roman" pitchFamily="18" charset="0"/>
              </a:rPr>
              <a:t>Hari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ini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tidak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hujan</a:t>
            </a:r>
            <a:r>
              <a:rPr lang="en-US" sz="2800" dirty="0">
                <a:cs typeface="Times New Roman" pitchFamily="18" charset="0"/>
              </a:rPr>
              <a:t>)	</a:t>
            </a:r>
            <a:endParaRPr lang="en-US" sz="2800" dirty="0">
              <a:latin typeface="+mj-lt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2. PERNYATAAN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Operator AND </a:t>
            </a:r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Dalam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Google</a:t>
            </a:r>
            <a:endParaRPr lang="en-US" sz="3600" b="1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2. PERNYATAAN</a:t>
            </a: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1538126"/>
            <a:ext cx="7358082" cy="4806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Operator OR </a:t>
            </a:r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Dalam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Google</a:t>
            </a:r>
            <a:endParaRPr lang="en-US" sz="3600" b="1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2. PERNYATAAN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1357298"/>
            <a:ext cx="7444876" cy="5057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2557</TotalTime>
  <Words>2312</Words>
  <Application>Microsoft Office PowerPoint</Application>
  <PresentationFormat>On-screen Show (4:3)</PresentationFormat>
  <Paragraphs>756</Paragraphs>
  <Slides>35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Arial Black</vt:lpstr>
      <vt:lpstr>Bahnschrift Light SemiCondensed</vt:lpstr>
      <vt:lpstr>Calibri</vt:lpstr>
      <vt:lpstr>Cambria Math</vt:lpstr>
      <vt:lpstr>Comic Sans MS</vt:lpstr>
      <vt:lpstr>Times New Roman</vt:lpstr>
      <vt:lpstr>Verdana</vt:lpstr>
      <vt:lpstr>Office Theme</vt:lpstr>
      <vt:lpstr>Document</vt:lpstr>
      <vt:lpstr>BAB 2  LOGIKA MATEMATIKA</vt:lpstr>
      <vt:lpstr>Logika</vt:lpstr>
      <vt:lpstr>Preposisi</vt:lpstr>
      <vt:lpstr>Contoh</vt:lpstr>
      <vt:lpstr>Bukan Preposisi/Pernyataan</vt:lpstr>
      <vt:lpstr>Kombinasi Preposisi</vt:lpstr>
      <vt:lpstr>Contoh</vt:lpstr>
      <vt:lpstr>Operator AND Dalam Google</vt:lpstr>
      <vt:lpstr>Operator OR Dalam Google</vt:lpstr>
      <vt:lpstr>Disjungsi Eksklusif</vt:lpstr>
      <vt:lpstr>Proposisi Bersyarat  (kondisional atau implikasi)</vt:lpstr>
      <vt:lpstr>Contoh</vt:lpstr>
      <vt:lpstr>Implikasi Pada Pemrograman</vt:lpstr>
      <vt:lpstr>Implikasi Pada Pemrograman</vt:lpstr>
      <vt:lpstr>Contoh</vt:lpstr>
      <vt:lpstr>Solusi</vt:lpstr>
      <vt:lpstr>Varian Preposisi Bersyarat</vt:lpstr>
      <vt:lpstr>Contoh</vt:lpstr>
      <vt:lpstr>Contoh</vt:lpstr>
      <vt:lpstr>Solusi</vt:lpstr>
      <vt:lpstr>Solusi</vt:lpstr>
      <vt:lpstr>Tabel Kebenaran</vt:lpstr>
      <vt:lpstr>TABEL KEBENARAN  PERNYATAAN MAJEMUK </vt:lpstr>
      <vt:lpstr>Contoh Tabel Kebenaran Majemuk 3 var</vt:lpstr>
      <vt:lpstr>TAUTOLOGI, KONTRADIKSI, SATISFY</vt:lpstr>
      <vt:lpstr>Contoh Tautologi &amp; Kontradiksi</vt:lpstr>
      <vt:lpstr>Aplikasi pada rangkaian</vt:lpstr>
      <vt:lpstr>KONDISIONAL , KONVERS,  INVERS , dan KONTRAPOSISI</vt:lpstr>
      <vt:lpstr>EKIVALENSI  LOGIS</vt:lpstr>
      <vt:lpstr>Contoh</vt:lpstr>
      <vt:lpstr>Contoh</vt:lpstr>
      <vt:lpstr>Latihan Soal</vt:lpstr>
      <vt:lpstr>PowerPoint Presentation</vt:lpstr>
      <vt:lpstr>Latihan Soal</vt:lpstr>
      <vt:lpstr>Latihan Soal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UIN SGD</dc:creator>
  <cp:lastModifiedBy>Wresty Andriani</cp:lastModifiedBy>
  <cp:revision>72</cp:revision>
  <dcterms:created xsi:type="dcterms:W3CDTF">2009-03-04T06:32:49Z</dcterms:created>
  <dcterms:modified xsi:type="dcterms:W3CDTF">2022-09-28T01:30:53Z</dcterms:modified>
</cp:coreProperties>
</file>