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0" r:id="rId3"/>
    <p:sldId id="258" r:id="rId4"/>
    <p:sldId id="259" r:id="rId5"/>
    <p:sldId id="263" r:id="rId6"/>
    <p:sldId id="264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15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8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6717-6AC3-4BBA-94E2-B311A43D83D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4F76-2BF3-47BA-ADFB-000D0FE3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9870" y="470648"/>
            <a:ext cx="9144000" cy="20439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TUGAS </a:t>
            </a:r>
            <a:r>
              <a:rPr lang="en-US" dirty="0" err="1" smtClean="0">
                <a:latin typeface="Arial Narrow" panose="020B0606020202030204" pitchFamily="34" charset="0"/>
              </a:rPr>
              <a:t>diskrit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326341"/>
            <a:ext cx="12192000" cy="4155141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Galih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Anggoro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Prasetya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Informatika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1"/>
                </a:solidFill>
              </a:rPr>
              <a:t>22205018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7882" y="4773706"/>
            <a:ext cx="699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29870" y="4773706"/>
            <a:ext cx="699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89" y="321051"/>
            <a:ext cx="9184946" cy="6093195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  = </a:t>
            </a:r>
            <a:r>
              <a:rPr lang="en-US" b="1" dirty="0"/>
              <a:t>{</a:t>
            </a:r>
            <a:r>
              <a:rPr lang="en-US" dirty="0"/>
              <a:t> 1, 2, 5, 6, 7, 11, 12, 13, 15, 18, 20 </a:t>
            </a:r>
            <a:r>
              <a:rPr lang="en-US" b="1" dirty="0"/>
              <a:t>}</a:t>
            </a:r>
            <a:r>
              <a:rPr lang="en-US" dirty="0"/>
              <a:t>           </a:t>
            </a:r>
          </a:p>
          <a:p>
            <a:r>
              <a:rPr lang="en-US" b="1" dirty="0"/>
              <a:t>B</a:t>
            </a:r>
            <a:r>
              <a:rPr lang="en-US" dirty="0"/>
              <a:t>  = </a:t>
            </a:r>
            <a:r>
              <a:rPr lang="en-US" b="1" dirty="0"/>
              <a:t>{</a:t>
            </a:r>
            <a:r>
              <a:rPr lang="en-US" dirty="0"/>
              <a:t>  2, 3, 4, 5, 6, 7, 8, 12, 13 </a:t>
            </a:r>
            <a:r>
              <a:rPr lang="en-US" b="1" dirty="0"/>
              <a:t>}</a:t>
            </a:r>
            <a:r>
              <a:rPr lang="en-US" dirty="0"/>
              <a:t> </a:t>
            </a:r>
          </a:p>
          <a:p>
            <a:r>
              <a:rPr lang="en-US" b="1" dirty="0"/>
              <a:t>C</a:t>
            </a:r>
            <a:r>
              <a:rPr lang="en-US" dirty="0"/>
              <a:t> =  </a:t>
            </a:r>
            <a:r>
              <a:rPr lang="en-US" b="1" dirty="0"/>
              <a:t>{</a:t>
            </a:r>
            <a:r>
              <a:rPr lang="en-US" dirty="0"/>
              <a:t> 1, 2, 3, 6, 8, 9, 10, 13, 17, 18 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 err="1"/>
              <a:t>Diket</a:t>
            </a:r>
            <a:r>
              <a:rPr lang="en-US" dirty="0"/>
              <a:t> :</a:t>
            </a:r>
          </a:p>
          <a:p>
            <a:r>
              <a:rPr lang="en-US" dirty="0" smtClean="0"/>
              <a:t>2. ( </a:t>
            </a:r>
            <a:r>
              <a:rPr lang="en-US" dirty="0"/>
              <a:t>A </a:t>
            </a:r>
            <a:r>
              <a:rPr lang="en-US" b="1" dirty="0"/>
              <a:t>–</a:t>
            </a:r>
            <a:r>
              <a:rPr lang="en-US" dirty="0"/>
              <a:t> B )  </a:t>
            </a:r>
            <a:r>
              <a:rPr lang="en-US" b="1" dirty="0" smtClean="0">
                <a:sym typeface="Symbol"/>
              </a:rPr>
              <a:t></a:t>
            </a:r>
            <a:r>
              <a:rPr lang="en-US" dirty="0" smtClean="0"/>
              <a:t>  ( </a:t>
            </a:r>
            <a:r>
              <a:rPr lang="en-US" dirty="0"/>
              <a:t>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</a:t>
            </a:r>
            <a:endParaRPr lang="en-US" dirty="0" smtClean="0"/>
          </a:p>
          <a:p>
            <a:r>
              <a:rPr lang="en-US" dirty="0" err="1" smtClean="0"/>
              <a:t>Jawab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(A – B </a:t>
            </a:r>
            <a:r>
              <a:rPr lang="en-US" dirty="0"/>
              <a:t>) -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</a:t>
            </a:r>
            <a:r>
              <a:rPr lang="en-US" dirty="0" smtClean="0"/>
              <a:t>= {1,11,15,18,20} </a:t>
            </a:r>
            <a:r>
              <a:rPr lang="en-US" dirty="0" err="1" smtClean="0"/>
              <a:t>dan</a:t>
            </a:r>
            <a:r>
              <a:rPr lang="en-US" dirty="0"/>
              <a:t>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</a:t>
            </a:r>
            <a:r>
              <a:rPr lang="en-US" dirty="0" smtClean="0"/>
              <a:t>) - </a:t>
            </a:r>
            <a:r>
              <a:rPr lang="en-US" dirty="0"/>
              <a:t>(A – B )</a:t>
            </a:r>
            <a:r>
              <a:rPr lang="en-US" dirty="0" smtClean="0"/>
              <a:t> = {2,3,6,8,13}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>
                <a:sym typeface="Symbol"/>
              </a:rPr>
              <a:t> </a:t>
            </a:r>
            <a:r>
              <a:rPr lang="en-US" b="1" dirty="0" smtClean="0">
                <a:sym typeface="Symbol"/>
              </a:rPr>
              <a:t> </a:t>
            </a:r>
            <a:r>
              <a:rPr lang="en-US" dirty="0" err="1" smtClean="0">
                <a:effectLst/>
                <a:sym typeface="Symbol"/>
              </a:rPr>
              <a:t>adalah</a:t>
            </a:r>
            <a:r>
              <a:rPr lang="en-US" dirty="0" smtClean="0">
                <a:effectLst/>
                <a:sym typeface="Symbol"/>
              </a:rPr>
              <a:t> </a:t>
            </a:r>
            <a:r>
              <a:rPr lang="en-US" dirty="0" smtClean="0"/>
              <a:t>= {1,2,3,6,8,13,15,18,20}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2" y="2169458"/>
            <a:ext cx="10353761" cy="1326321"/>
          </a:xfrm>
        </p:spPr>
        <p:txBody>
          <a:bodyPr/>
          <a:lstStyle/>
          <a:p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07" y="2182905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Operasi</a:t>
            </a:r>
            <a:r>
              <a:rPr lang="en-US" sz="5400" dirty="0" smtClean="0"/>
              <a:t> </a:t>
            </a:r>
            <a:r>
              <a:rPr lang="en-US" sz="5400" dirty="0" err="1" smtClean="0"/>
              <a:t>beda</a:t>
            </a:r>
            <a:r>
              <a:rPr lang="en-US" sz="5400" dirty="0" smtClean="0"/>
              <a:t> </a:t>
            </a:r>
            <a:r>
              <a:rPr lang="en-US" sz="5400" dirty="0" err="1" smtClean="0"/>
              <a:t>setangkup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2409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16889"/>
            <a:ext cx="10353762" cy="5165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Diket</a:t>
            </a:r>
            <a:r>
              <a:rPr lang="pl-PL" dirty="0" smtClean="0"/>
              <a:t> :</a:t>
            </a:r>
            <a:endParaRPr lang="en-US" dirty="0" smtClean="0"/>
          </a:p>
          <a:p>
            <a:r>
              <a:rPr lang="en-US" dirty="0"/>
              <a:t>A = </a:t>
            </a:r>
            <a:r>
              <a:rPr lang="en-US" dirty="0" smtClean="0"/>
              <a:t> {</a:t>
            </a:r>
            <a:r>
              <a:rPr lang="en-US" dirty="0"/>
              <a:t>1,2,3,5,6,8,9,10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B =  {2,7,8,11}</a:t>
            </a:r>
            <a:endParaRPr lang="en-US" dirty="0"/>
          </a:p>
          <a:p>
            <a:r>
              <a:rPr lang="en-US" dirty="0"/>
              <a:t>C = </a:t>
            </a:r>
            <a:r>
              <a:rPr lang="en-US" dirty="0" smtClean="0"/>
              <a:t>{</a:t>
            </a:r>
            <a:r>
              <a:rPr lang="en-US" dirty="0"/>
              <a:t>1,3,5,7,9,11</a:t>
            </a:r>
            <a:r>
              <a:rPr lang="en-US" dirty="0" smtClean="0"/>
              <a:t>}</a:t>
            </a:r>
          </a:p>
          <a:p>
            <a:r>
              <a:rPr lang="en-US" dirty="0" smtClean="0"/>
              <a:t>D = {0,1,2,5,6,7,9,12}</a:t>
            </a:r>
          </a:p>
          <a:p>
            <a:r>
              <a:rPr lang="en-US" dirty="0"/>
              <a:t>A </a:t>
            </a:r>
            <a:r>
              <a:rPr lang="en-US" dirty="0">
                <a:effectLst/>
              </a:rPr>
              <a:t>⊕ </a:t>
            </a:r>
            <a:r>
              <a:rPr lang="en-US" dirty="0" smtClean="0">
                <a:effectLst/>
              </a:rPr>
              <a:t>C = ?</a:t>
            </a:r>
            <a:endParaRPr lang="en-US" dirty="0" smtClean="0"/>
          </a:p>
          <a:p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 </a:t>
            </a:r>
            <a:r>
              <a:rPr lang="en-US" dirty="0">
                <a:effectLst/>
              </a:rPr>
              <a:t>⊕ C </a:t>
            </a:r>
            <a:r>
              <a:rPr lang="en-US" dirty="0" smtClean="0">
                <a:effectLst/>
              </a:rPr>
              <a:t>= {1,2,3,5,6,7,8,9,10,11} = {2,6,7,8,10,11}</a:t>
            </a:r>
            <a:endParaRPr lang="pl-P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8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79963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Diket</a:t>
            </a:r>
            <a:r>
              <a:rPr lang="pl-PL" dirty="0"/>
              <a:t> :</a:t>
            </a:r>
            <a:endParaRPr lang="en-US" dirty="0"/>
          </a:p>
          <a:p>
            <a:r>
              <a:rPr lang="en-US" dirty="0"/>
              <a:t>A =  {1,2,3,5,6,8,9,10}</a:t>
            </a:r>
          </a:p>
          <a:p>
            <a:r>
              <a:rPr lang="en-US" dirty="0"/>
              <a:t>B =  {2,7,8,11}</a:t>
            </a:r>
          </a:p>
          <a:p>
            <a:r>
              <a:rPr lang="en-US" dirty="0"/>
              <a:t>C = {1,3,5,7,9,11}</a:t>
            </a:r>
          </a:p>
          <a:p>
            <a:r>
              <a:rPr lang="en-US" dirty="0"/>
              <a:t>D = {0,1,2,5,6,7,9,12}</a:t>
            </a:r>
          </a:p>
          <a:p>
            <a:r>
              <a:rPr lang="en-US" dirty="0"/>
              <a:t>A </a:t>
            </a:r>
            <a:r>
              <a:rPr lang="en-US" dirty="0">
                <a:effectLst/>
              </a:rPr>
              <a:t>⊕ </a:t>
            </a:r>
            <a:r>
              <a:rPr lang="en-US" dirty="0" smtClean="0">
                <a:effectLst/>
              </a:rPr>
              <a:t>D </a:t>
            </a:r>
            <a:r>
              <a:rPr lang="en-US" dirty="0">
                <a:effectLst/>
              </a:rPr>
              <a:t>= ?</a:t>
            </a:r>
            <a:endParaRPr lang="en-US" dirty="0"/>
          </a:p>
          <a:p>
            <a:r>
              <a:rPr lang="en-US" dirty="0" err="1"/>
              <a:t>Jawab</a:t>
            </a:r>
            <a:r>
              <a:rPr lang="en-US" dirty="0"/>
              <a:t> :</a:t>
            </a:r>
          </a:p>
          <a:p>
            <a:r>
              <a:rPr lang="en-US" dirty="0"/>
              <a:t>A </a:t>
            </a:r>
            <a:r>
              <a:rPr lang="en-US" dirty="0">
                <a:effectLst/>
              </a:rPr>
              <a:t>⊕ </a:t>
            </a:r>
            <a:r>
              <a:rPr lang="en-US" dirty="0" smtClean="0">
                <a:effectLst/>
              </a:rPr>
              <a:t>D </a:t>
            </a:r>
            <a:r>
              <a:rPr lang="en-US" dirty="0">
                <a:effectLst/>
              </a:rPr>
              <a:t>= </a:t>
            </a:r>
            <a:r>
              <a:rPr lang="en-US" dirty="0" smtClean="0">
                <a:effectLst/>
              </a:rPr>
              <a:t>{0,1,2,3,5,6,7,8,9,10,12} </a:t>
            </a:r>
            <a:r>
              <a:rPr lang="en-US" dirty="0">
                <a:effectLst/>
              </a:rPr>
              <a:t>= </a:t>
            </a:r>
            <a:r>
              <a:rPr lang="en-US" dirty="0" smtClean="0">
                <a:effectLst/>
              </a:rPr>
              <a:t>{0,3,7,8,10,12}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68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9666" y="2142564"/>
            <a:ext cx="10353761" cy="1326321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35456"/>
            <a:ext cx="10353762" cy="3695136"/>
          </a:xfrm>
        </p:spPr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b="1" dirty="0"/>
              <a:t>A</a:t>
            </a:r>
            <a:r>
              <a:rPr lang="en-US" dirty="0"/>
              <a:t>  = </a:t>
            </a:r>
            <a:r>
              <a:rPr lang="en-US" b="1" dirty="0"/>
              <a:t>{</a:t>
            </a:r>
            <a:r>
              <a:rPr lang="en-US" dirty="0"/>
              <a:t> 1, 2, 5, 6, 7, 11, 12, 13, 15, 18, 20 </a:t>
            </a:r>
            <a:r>
              <a:rPr lang="en-US" b="1" dirty="0"/>
              <a:t>}</a:t>
            </a:r>
            <a:r>
              <a:rPr lang="en-US" dirty="0"/>
              <a:t>           </a:t>
            </a:r>
          </a:p>
          <a:p>
            <a:r>
              <a:rPr lang="en-US" b="1" dirty="0"/>
              <a:t>B</a:t>
            </a:r>
            <a:r>
              <a:rPr lang="en-US" dirty="0"/>
              <a:t>  = </a:t>
            </a:r>
            <a:r>
              <a:rPr lang="en-US" b="1" dirty="0"/>
              <a:t>{</a:t>
            </a:r>
            <a:r>
              <a:rPr lang="en-US" dirty="0"/>
              <a:t>  2, 3, 4, 5, 6, 7, 8, 12, 13 </a:t>
            </a:r>
            <a:r>
              <a:rPr lang="en-US" b="1" dirty="0"/>
              <a:t>}</a:t>
            </a:r>
            <a:r>
              <a:rPr lang="en-US" dirty="0"/>
              <a:t> </a:t>
            </a:r>
          </a:p>
          <a:p>
            <a:r>
              <a:rPr lang="en-US" b="1" dirty="0"/>
              <a:t>C</a:t>
            </a:r>
            <a:r>
              <a:rPr lang="en-US" dirty="0"/>
              <a:t> =  </a:t>
            </a:r>
            <a:r>
              <a:rPr lang="en-US" b="1" dirty="0"/>
              <a:t>{</a:t>
            </a:r>
            <a:r>
              <a:rPr lang="en-US" dirty="0"/>
              <a:t> 1, 2, 3, 6, 8, 9, 10, 13, 17, 18 </a:t>
            </a:r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 =  </a:t>
            </a:r>
            <a:r>
              <a:rPr lang="en-US" b="1" dirty="0"/>
              <a:t>{</a:t>
            </a:r>
            <a:r>
              <a:rPr lang="en-US" dirty="0"/>
              <a:t> x </a:t>
            </a:r>
            <a:r>
              <a:rPr lang="en-US" b="1" dirty="0"/>
              <a:t>|</a:t>
            </a:r>
            <a:r>
              <a:rPr lang="en-US" dirty="0"/>
              <a:t>   </a:t>
            </a:r>
            <a:r>
              <a:rPr lang="en-US" b="1" i="1" dirty="0"/>
              <a:t>x &lt;= 20</a:t>
            </a:r>
            <a:r>
              <a:rPr lang="en-US" dirty="0"/>
              <a:t> , x </a:t>
            </a:r>
            <a:r>
              <a:rPr lang="en-US" i="1" dirty="0" err="1"/>
              <a:t>bilangan</a:t>
            </a:r>
            <a:r>
              <a:rPr lang="en-US" i="1" dirty="0"/>
              <a:t> </a:t>
            </a:r>
            <a:r>
              <a:rPr lang="en-US" i="1" dirty="0" err="1"/>
              <a:t>asli</a:t>
            </a:r>
            <a:r>
              <a:rPr lang="en-US" dirty="0"/>
              <a:t>  </a:t>
            </a:r>
            <a:r>
              <a:rPr lang="en-US" b="1" dirty="0"/>
              <a:t>}</a:t>
            </a:r>
            <a:r>
              <a:rPr lang="en-US" dirty="0"/>
              <a:t>  =  </a:t>
            </a:r>
            <a:r>
              <a:rPr lang="en-US" b="1" i="1" dirty="0" err="1"/>
              <a:t>Himpunan</a:t>
            </a:r>
            <a:r>
              <a:rPr lang="en-US" b="1" i="1" dirty="0"/>
              <a:t> </a:t>
            </a:r>
            <a:r>
              <a:rPr lang="en-US" b="1" i="1" dirty="0" err="1"/>
              <a:t>Semesta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8" y="670676"/>
            <a:ext cx="10353762" cy="369513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a.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b="1" i="1" dirty="0"/>
              <a:t>Diagram Venn</a:t>
            </a:r>
            <a:r>
              <a:rPr lang="en-US" dirty="0"/>
              <a:t>    </a:t>
            </a:r>
            <a:r>
              <a:rPr lang="en-US" dirty="0" err="1"/>
              <a:t>himpunan-himpunan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b. </a:t>
            </a:r>
            <a:r>
              <a:rPr lang="en-US" b="1" dirty="0" err="1"/>
              <a:t>Tentukanlah</a:t>
            </a:r>
            <a:r>
              <a:rPr lang="en-US" b="1" dirty="0"/>
              <a:t> :</a:t>
            </a:r>
            <a:endParaRPr lang="en-US" dirty="0"/>
          </a:p>
          <a:p>
            <a:pPr lvl="0">
              <a:buNone/>
            </a:pPr>
            <a:r>
              <a:rPr lang="en-US" dirty="0"/>
              <a:t>	1.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</a:t>
            </a:r>
            <a:r>
              <a:rPr lang="en-US" b="1" dirty="0"/>
              <a:t>–</a:t>
            </a:r>
            <a:r>
              <a:rPr lang="en-US" dirty="0"/>
              <a:t>  (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               </a:t>
            </a:r>
          </a:p>
          <a:p>
            <a:pPr lvl="0">
              <a:buNone/>
            </a:pPr>
            <a:r>
              <a:rPr lang="en-US" dirty="0"/>
              <a:t>	2. ( A </a:t>
            </a:r>
            <a:r>
              <a:rPr lang="en-US" b="1" dirty="0"/>
              <a:t>–</a:t>
            </a:r>
            <a:r>
              <a:rPr lang="en-US" dirty="0"/>
              <a:t> B )  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16891"/>
            <a:ext cx="10353762" cy="59452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95462" y="537565"/>
            <a:ext cx="10353761" cy="59452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endParaRPr lang="en-US" sz="4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274248" y="1342898"/>
            <a:ext cx="3778623" cy="3805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74248" y="2970860"/>
            <a:ext cx="39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33674" y="176947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5073" y="2195599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4151" y="3510202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3674" y="270343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205" y="3477114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2861" y="285497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2275" y="2411942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7832" y="1963983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38345" y="3987661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2728" y="2411942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01630" y="1342897"/>
            <a:ext cx="3778623" cy="3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</a:t>
            </a:r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3958829" y="3077004"/>
            <a:ext cx="3778623" cy="3223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283134" y="2057999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3735" y="2401645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64336" y="1882699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05070" y="2539270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3055" y="3009861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47758" y="2195599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0618" y="2902474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9997" y="36244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98377" y="230332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1782" y="5315669"/>
            <a:ext cx="39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sym typeface="Symbol" pitchFamily="18" charset="2"/>
              </a:rPr>
              <a:t>C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844" y="4150933"/>
            <a:ext cx="39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5644" y="3708537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6802" y="4587392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1419" y="3924005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735" y="3302584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2491" y="5190108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>
                <a:solidFill>
                  <a:schemeClr val="bg1"/>
                </a:solidFill>
                <a:sym typeface="Symbol" pitchFamily="18" charset="2"/>
              </a:rPr>
              <a:t>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86839" y="444975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3344" y="3840318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63472" y="373200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0744" y="4591863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</a:t>
            </a:r>
            <a:r>
              <a:rPr lang="en-US" sz="1400" dirty="0" smtClean="0">
                <a:solidFill>
                  <a:schemeClr val="bg1"/>
                </a:solidFill>
                <a:sym typeface="Symbol" pitchFamily="18" charset="2"/>
              </a:rPr>
              <a:t>18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924" y="107577"/>
                <a:ext cx="9265630" cy="65890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  = </a:t>
                </a:r>
                <a:r>
                  <a:rPr lang="en-US" b="1" dirty="0"/>
                  <a:t>{</a:t>
                </a:r>
                <a:r>
                  <a:rPr lang="en-US" dirty="0"/>
                  <a:t> 1, 2, 5, 6, 7, 11, 12, 13, 15, 18, 20 </a:t>
                </a:r>
                <a:r>
                  <a:rPr lang="en-US" b="1" dirty="0"/>
                  <a:t>}</a:t>
                </a:r>
                <a:r>
                  <a:rPr lang="en-US" dirty="0"/>
                  <a:t>           </a:t>
                </a:r>
              </a:p>
              <a:p>
                <a:r>
                  <a:rPr lang="en-US" b="1" dirty="0"/>
                  <a:t>B</a:t>
                </a:r>
                <a:r>
                  <a:rPr lang="en-US" dirty="0"/>
                  <a:t>  = </a:t>
                </a:r>
                <a:r>
                  <a:rPr lang="en-US" b="1" dirty="0"/>
                  <a:t>{</a:t>
                </a:r>
                <a:r>
                  <a:rPr lang="en-US" dirty="0"/>
                  <a:t>  2, 3, 4, 5, 6, 7, 8, 12, 13 </a:t>
                </a:r>
                <a:r>
                  <a:rPr lang="en-US" b="1" dirty="0"/>
                  <a:t>}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C</a:t>
                </a:r>
                <a:r>
                  <a:rPr lang="en-US" dirty="0"/>
                  <a:t> =  </a:t>
                </a:r>
                <a:r>
                  <a:rPr lang="en-US" b="1" dirty="0"/>
                  <a:t>{</a:t>
                </a:r>
                <a:r>
                  <a:rPr lang="en-US" dirty="0"/>
                  <a:t> 1, 2, 3, 6, 8, 9, 10, 13, 17, 18 </a:t>
                </a:r>
                <a:r>
                  <a:rPr lang="en-US" b="1" dirty="0"/>
                  <a:t>}</a:t>
                </a:r>
                <a:endParaRPr lang="en-US" dirty="0"/>
              </a:p>
              <a:p>
                <a:r>
                  <a:rPr lang="en-US" dirty="0" err="1" smtClean="0"/>
                  <a:t>Diket</a:t>
                </a:r>
                <a:r>
                  <a:rPr lang="en-US" dirty="0" smtClean="0"/>
                  <a:t> :</a:t>
                </a:r>
              </a:p>
              <a:p>
                <a:r>
                  <a:rPr lang="en-US" dirty="0" smtClean="0"/>
                  <a:t>1. ( </a:t>
                </a:r>
                <a:r>
                  <a:rPr lang="en-US" dirty="0"/>
                  <a:t>C </a:t>
                </a:r>
                <a:r>
                  <a:rPr lang="en-US" b="1" dirty="0">
                    <a:sym typeface="Symbol"/>
                  </a:rPr>
                  <a:t></a:t>
                </a:r>
                <a:r>
                  <a:rPr lang="en-US" dirty="0"/>
                  <a:t> B )  </a:t>
                </a:r>
                <a:r>
                  <a:rPr lang="en-US" b="1" dirty="0"/>
                  <a:t>–</a:t>
                </a:r>
                <a:r>
                  <a:rPr lang="en-US" dirty="0"/>
                  <a:t>  ( A </a:t>
                </a:r>
                <a:r>
                  <a:rPr lang="en-US" b="1" dirty="0">
                    <a:sym typeface="Symbol"/>
                  </a:rPr>
                  <a:t></a:t>
                </a:r>
                <a:r>
                  <a:rPr lang="en-US" dirty="0"/>
                  <a:t> C 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err="1" smtClean="0"/>
                  <a:t>Jawab</a:t>
                </a:r>
                <a:r>
                  <a:rPr lang="en-US" dirty="0" smtClean="0"/>
                  <a:t> :</a:t>
                </a:r>
              </a:p>
              <a:p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/>
                  <a:t>( C </a:t>
                </a:r>
                <a:r>
                  <a:rPr lang="en-US" b="1" dirty="0">
                    <a:sym typeface="Symbol"/>
                  </a:rPr>
                  <a:t></a:t>
                </a:r>
                <a:r>
                  <a:rPr lang="en-US" dirty="0"/>
                  <a:t> B ) </a:t>
                </a:r>
                <a:r>
                  <a:rPr lang="en-US" dirty="0" smtClean="0"/>
                  <a:t>= {2,3,6,8,13}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/>
                  <a:t>( A </a:t>
                </a:r>
                <a:r>
                  <a:rPr lang="en-US" b="1" dirty="0">
                    <a:sym typeface="Symbol"/>
                  </a:rPr>
                  <a:t></a:t>
                </a:r>
                <a:r>
                  <a:rPr lang="en-US" dirty="0"/>
                  <a:t> C </a:t>
                </a:r>
                <a:r>
                  <a:rPr lang="en-US" dirty="0" smtClean="0"/>
                  <a:t>) = {3,5,7,8,9,10,11,12,15,17,20}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:</a:t>
                </a:r>
              </a:p>
              <a:p>
                <a:r>
                  <a:rPr lang="en-US" dirty="0"/>
                  <a:t>( A </a:t>
                </a:r>
                <a:r>
                  <a:rPr lang="en-US" b="1" dirty="0">
                    <a:sym typeface="Symbol"/>
                  </a:rPr>
                  <a:t></a:t>
                </a:r>
                <a:r>
                  <a:rPr lang="en-US" dirty="0"/>
                  <a:t> C </a:t>
                </a:r>
                <a:r>
                  <a:rPr lang="en-US" dirty="0" smtClean="0"/>
                  <a:t>) =  </a:t>
                </a:r>
                <a:r>
                  <a:rPr lang="en-US" dirty="0"/>
                  <a:t>( C </a:t>
                </a:r>
                <a:r>
                  <a:rPr lang="en-US" b="1" dirty="0">
                    <a:sym typeface="Symbol"/>
                  </a:rPr>
                  <a:t></a:t>
                </a:r>
                <a:r>
                  <a:rPr lang="en-US" dirty="0"/>
                  <a:t> B )  </a:t>
                </a:r>
                <a:r>
                  <a:rPr lang="en-US" b="1" dirty="0"/>
                  <a:t>–</a:t>
                </a:r>
                <a:r>
                  <a:rPr lang="en-US" dirty="0"/>
                  <a:t>  ( A </a:t>
                </a:r>
                <a:r>
                  <a:rPr lang="en-US" b="1" dirty="0">
                    <a:sym typeface="Symbol"/>
                  </a:rPr>
                  <a:t></a:t>
                </a:r>
                <a:r>
                  <a:rPr lang="en-US" dirty="0"/>
                  <a:t> C ) </a:t>
                </a:r>
                <a:endParaRPr lang="en-US" dirty="0" smtClean="0"/>
              </a:p>
              <a:p>
                <a:r>
                  <a:rPr lang="en-US" dirty="0" smtClean="0"/>
                  <a:t>(A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/>
                  <a:t> C ) = {1,2,3,5,6,7,8,9,10,11,12,13,15,17,18,20</a:t>
                </a:r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(A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 </a:t>
                </a:r>
                <a:r>
                  <a:rPr lang="en-US" dirty="0" smtClean="0"/>
                  <a:t>) =  {1,2,6,13,18}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924" y="107577"/>
                <a:ext cx="9265630" cy="6589058"/>
              </a:xfrm>
              <a:blipFill rotWithShape="0">
                <a:blip r:embed="rId2"/>
                <a:stretch>
                  <a:fillRect l="-658" t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7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1663</TotalTime>
  <Words>537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Bookman Old Style</vt:lpstr>
      <vt:lpstr>Cambria Math</vt:lpstr>
      <vt:lpstr>Rockwell</vt:lpstr>
      <vt:lpstr>Symbol</vt:lpstr>
      <vt:lpstr>Damask</vt:lpstr>
      <vt:lpstr>TUGAS diskrit  </vt:lpstr>
      <vt:lpstr>Operasi beda setangkup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MTK</dc:title>
  <dc:creator>galihap</dc:creator>
  <cp:lastModifiedBy>galihap</cp:lastModifiedBy>
  <cp:revision>53</cp:revision>
  <dcterms:created xsi:type="dcterms:W3CDTF">2022-09-14T07:22:40Z</dcterms:created>
  <dcterms:modified xsi:type="dcterms:W3CDTF">2022-11-02T13:08:44Z</dcterms:modified>
</cp:coreProperties>
</file>