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68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BD"/>
    <a:srgbClr val="FFFFFF"/>
    <a:srgbClr val="FF9E50"/>
    <a:srgbClr val="2F745A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3A6B-BB26-4B12-BFB8-2B873AE1226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01FA-A99B-4EA7-BD9A-49A04217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5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66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85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3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6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1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3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2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0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9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AB08-D03A-4FEF-8092-001CB785BBAB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ubuque精美钢琴曲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6093" y="-1396459"/>
            <a:ext cx="609600" cy="609600"/>
          </a:xfrm>
          <a:prstGeom prst="rect">
            <a:avLst/>
          </a:prstGeom>
        </p:spPr>
      </p:pic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246093" y="1656108"/>
            <a:ext cx="94627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6000" dirty="0" err="1" smtClean="0">
                <a:latin typeface="Elsie" panose="02000000000000000000" charset="0"/>
                <a:ea typeface="Elsie" panose="02000000000000000000" charset="0"/>
              </a:rPr>
              <a:t>Galih</a:t>
            </a:r>
            <a:r>
              <a:rPr lang="en-US" altLang="zh-CN" sz="6000" dirty="0" smtClean="0"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6000" dirty="0" err="1" smtClean="0">
                <a:latin typeface="Elsie" panose="02000000000000000000" charset="0"/>
                <a:ea typeface="Elsie" panose="02000000000000000000" charset="0"/>
              </a:rPr>
              <a:t>Anggoro</a:t>
            </a:r>
            <a:r>
              <a:rPr lang="en-US" altLang="zh-CN" sz="6000" dirty="0" smtClean="0"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6000" dirty="0" err="1" smtClean="0">
                <a:latin typeface="Elsie" panose="02000000000000000000" charset="0"/>
                <a:ea typeface="Elsie" panose="02000000000000000000" charset="0"/>
              </a:rPr>
              <a:t>Prasetya</a:t>
            </a:r>
            <a:endParaRPr lang="en-US" altLang="zh-CN" sz="6000" dirty="0" smtClean="0">
              <a:latin typeface="Elsie" panose="02000000000000000000" charset="0"/>
              <a:ea typeface="Elsie" panose="02000000000000000000" charset="0"/>
            </a:endParaRPr>
          </a:p>
          <a:p>
            <a:pPr algn="ctr" defTabSz="685800"/>
            <a:r>
              <a:rPr lang="en-US" altLang="zh-CN" sz="6000" dirty="0" smtClean="0">
                <a:latin typeface="Elsie" panose="02000000000000000000" charset="0"/>
                <a:ea typeface="Elsie" panose="02000000000000000000" charset="0"/>
              </a:rPr>
              <a:t>22205018</a:t>
            </a:r>
          </a:p>
          <a:p>
            <a:pPr algn="ctr" defTabSz="685800"/>
            <a:r>
              <a:rPr lang="en-US" altLang="zh-CN" sz="6000" dirty="0" err="1" smtClean="0">
                <a:latin typeface="Elsie" panose="02000000000000000000" charset="0"/>
                <a:ea typeface="Elsie" panose="02000000000000000000" charset="0"/>
              </a:rPr>
              <a:t>Teknik</a:t>
            </a:r>
            <a:r>
              <a:rPr lang="en-US" altLang="zh-CN" sz="6000" dirty="0" smtClean="0">
                <a:latin typeface="Elsie" panose="02000000000000000000" charset="0"/>
                <a:ea typeface="Elsie" panose="02000000000000000000" charset="0"/>
              </a:rPr>
              <a:t> </a:t>
            </a:r>
            <a:r>
              <a:rPr lang="en-US" altLang="zh-CN" sz="6000" dirty="0" err="1" smtClean="0">
                <a:latin typeface="Elsie" panose="02000000000000000000" charset="0"/>
                <a:ea typeface="Elsie" panose="02000000000000000000" charset="0"/>
              </a:rPr>
              <a:t>Informatika</a:t>
            </a:r>
            <a:endParaRPr lang="zh-CN" altLang="en-US" sz="6000" dirty="0">
              <a:latin typeface="Elsie" panose="02000000000000000000" charset="0"/>
              <a:ea typeface="Elsie" panose="020000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68787" y="4058304"/>
            <a:ext cx="6075054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Elsie" panose="02000000000000000000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ubuque精美钢琴曲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6093" y="-1396459"/>
            <a:ext cx="60960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68787" y="4058304"/>
            <a:ext cx="6075054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Elsie" panose="0200000000000000000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7808F87-E08F-4DED-ABA9-B59BD494FEA9}"/>
              </a:ext>
            </a:extLst>
          </p:cNvPr>
          <p:cNvSpPr/>
          <p:nvPr/>
        </p:nvSpPr>
        <p:spPr>
          <a:xfrm>
            <a:off x="1337058" y="1184118"/>
            <a:ext cx="1556951" cy="242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40884D06-23BF-460D-A407-44D5FBAE9BB3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337058" y="2395080"/>
            <a:ext cx="1556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5EDA346-F54A-48DF-8E5C-41FA1EC00C81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2115534" y="1184118"/>
            <a:ext cx="0" cy="2421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EEBF4DE-3A32-4100-A1A4-F3CED8025516}"/>
              </a:ext>
            </a:extLst>
          </p:cNvPr>
          <p:cNvCxnSpPr>
            <a:stCxn id="6" idx="0"/>
            <a:endCxn id="6" idx="3"/>
          </p:cNvCxnSpPr>
          <p:nvPr/>
        </p:nvCxnSpPr>
        <p:spPr>
          <a:xfrm>
            <a:off x="2115534" y="1184118"/>
            <a:ext cx="778475" cy="1210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8724CA1-3F03-4A95-9591-8D14B703F2A5}"/>
              </a:ext>
            </a:extLst>
          </p:cNvPr>
          <p:cNvSpPr txBox="1"/>
          <p:nvPr/>
        </p:nvSpPr>
        <p:spPr>
          <a:xfrm>
            <a:off x="1066250" y="3561606"/>
            <a:ext cx="242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Elsie" panose="02000000000000000000"/>
              </a:rPr>
              <a:t>A</a:t>
            </a:r>
            <a:r>
              <a:rPr lang="en-ID" dirty="0">
                <a:latin typeface="Elsie" panose="02000000000000000000"/>
              </a:rPr>
              <a:t>	</a:t>
            </a:r>
            <a:r>
              <a:rPr lang="en-ID" dirty="0" smtClean="0">
                <a:latin typeface="Elsie" panose="02000000000000000000"/>
              </a:rPr>
              <a:t>B</a:t>
            </a:r>
            <a:r>
              <a:rPr lang="en-ID" dirty="0">
                <a:latin typeface="Elsie" panose="02000000000000000000"/>
              </a:rPr>
              <a:t>	</a:t>
            </a:r>
            <a:r>
              <a:rPr lang="en-ID" dirty="0" smtClean="0">
                <a:latin typeface="Elsie" panose="02000000000000000000"/>
              </a:rPr>
              <a:t>C</a:t>
            </a:r>
            <a:endParaRPr lang="en-ID" dirty="0">
              <a:latin typeface="Elsie" panose="02000000000000000000"/>
            </a:endParaRPr>
          </a:p>
          <a:p>
            <a:endParaRPr lang="en-ID" dirty="0"/>
          </a:p>
          <a:p>
            <a:r>
              <a:rPr lang="en-ID" dirty="0"/>
              <a:t>		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C659C5F-CA00-4DE5-B725-542959802048}"/>
              </a:ext>
            </a:extLst>
          </p:cNvPr>
          <p:cNvSpPr txBox="1"/>
          <p:nvPr/>
        </p:nvSpPr>
        <p:spPr>
          <a:xfrm>
            <a:off x="979852" y="2249705"/>
            <a:ext cx="2184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D" dirty="0">
                <a:latin typeface="Elsie" panose="02000000000000000000"/>
              </a:rPr>
              <a:t>F</a:t>
            </a:r>
            <a:r>
              <a:rPr lang="en-ID" dirty="0">
                <a:latin typeface="Elsie" panose="02000000000000000000"/>
              </a:rPr>
              <a:t>	  </a:t>
            </a:r>
            <a:r>
              <a:rPr lang="en-ID" dirty="0" smtClean="0">
                <a:latin typeface="Elsie" panose="02000000000000000000"/>
              </a:rPr>
              <a:t>E</a:t>
            </a:r>
            <a:r>
              <a:rPr lang="en-ID" dirty="0">
                <a:latin typeface="Elsie" panose="02000000000000000000"/>
              </a:rPr>
              <a:t>	</a:t>
            </a:r>
            <a:r>
              <a:rPr lang="en-ID" dirty="0" smtClean="0">
                <a:latin typeface="Elsie" panose="02000000000000000000"/>
              </a:rPr>
              <a:t>D</a:t>
            </a:r>
            <a:endParaRPr lang="en-ID" dirty="0">
              <a:latin typeface="Elsie" panose="020000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EC38803-9947-47E3-B3F4-4DA34D8FFD94}"/>
              </a:ext>
            </a:extLst>
          </p:cNvPr>
          <p:cNvSpPr txBox="1"/>
          <p:nvPr/>
        </p:nvSpPr>
        <p:spPr>
          <a:xfrm>
            <a:off x="1066250" y="609566"/>
            <a:ext cx="209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Elsie" panose="02000000000000000000"/>
              </a:rPr>
              <a:t>G</a:t>
            </a:r>
            <a:r>
              <a:rPr lang="en-ID" dirty="0">
                <a:latin typeface="Elsie" panose="02000000000000000000"/>
              </a:rPr>
              <a:t>	</a:t>
            </a:r>
            <a:r>
              <a:rPr lang="en-ID" dirty="0" smtClean="0">
                <a:latin typeface="Elsie" panose="02000000000000000000"/>
              </a:rPr>
              <a:t>H</a:t>
            </a:r>
            <a:r>
              <a:rPr lang="en-ID" dirty="0">
                <a:latin typeface="Elsie" panose="02000000000000000000"/>
              </a:rPr>
              <a:t>	</a:t>
            </a:r>
            <a:r>
              <a:rPr lang="en-ID" dirty="0">
                <a:latin typeface="Elsie" panose="02000000000000000000"/>
              </a:rPr>
              <a:t>I</a:t>
            </a:r>
            <a:endParaRPr lang="en-ID" dirty="0">
              <a:latin typeface="Elsie" panose="0200000000000000000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9E98928-1C69-46BD-875D-B1D9DFB90A27}"/>
              </a:ext>
            </a:extLst>
          </p:cNvPr>
          <p:cNvSpPr/>
          <p:nvPr/>
        </p:nvSpPr>
        <p:spPr>
          <a:xfrm>
            <a:off x="6136617" y="2133789"/>
            <a:ext cx="1506071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FBF99B3-193D-4354-AC6C-89A30AA7C9D7}"/>
              </a:ext>
            </a:extLst>
          </p:cNvPr>
          <p:cNvCxnSpPr/>
          <p:nvPr/>
        </p:nvCxnSpPr>
        <p:spPr>
          <a:xfrm>
            <a:off x="6150064" y="2179252"/>
            <a:ext cx="1479177" cy="110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F60D45F3-D64D-4136-9ACB-DC7499297DEE}"/>
              </a:ext>
            </a:extLst>
          </p:cNvPr>
          <p:cNvCxnSpPr/>
          <p:nvPr/>
        </p:nvCxnSpPr>
        <p:spPr>
          <a:xfrm flipV="1">
            <a:off x="6150064" y="2179252"/>
            <a:ext cx="1465730" cy="110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009EB634-DE48-48D2-8DF8-557591B3614A}"/>
              </a:ext>
            </a:extLst>
          </p:cNvPr>
          <p:cNvSpPr/>
          <p:nvPr/>
        </p:nvSpPr>
        <p:spPr>
          <a:xfrm>
            <a:off x="6136617" y="1116314"/>
            <a:ext cx="1492624" cy="103542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539DA54-F1C1-49E5-B0E5-0E1A19449085}"/>
              </a:ext>
            </a:extLst>
          </p:cNvPr>
          <p:cNvSpPr txBox="1"/>
          <p:nvPr/>
        </p:nvSpPr>
        <p:spPr>
          <a:xfrm>
            <a:off x="5798179" y="3179410"/>
            <a:ext cx="2543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Elsie" panose="02000000000000000000"/>
              </a:rPr>
              <a:t>A</a:t>
            </a:r>
            <a:r>
              <a:rPr lang="en-ID" dirty="0">
                <a:latin typeface="Elsie" panose="02000000000000000000"/>
              </a:rPr>
              <a:t>		</a:t>
            </a:r>
            <a:r>
              <a:rPr lang="en-ID" dirty="0" smtClean="0">
                <a:latin typeface="Elsie" panose="02000000000000000000"/>
              </a:rPr>
              <a:t>B</a:t>
            </a:r>
            <a:r>
              <a:rPr lang="en-ID" b="1" dirty="0">
                <a:solidFill>
                  <a:srgbClr val="FF0000"/>
                </a:solidFill>
                <a:latin typeface="Elsie" panose="02000000000000000000"/>
              </a:rPr>
              <a:t>	</a:t>
            </a:r>
          </a:p>
          <a:p>
            <a:r>
              <a:rPr lang="en-US" b="1" dirty="0"/>
              <a:t>	</a:t>
            </a:r>
            <a:endParaRPr lang="en-ID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54AFBD-A2D4-4CDA-BC49-7753CC401043}"/>
              </a:ext>
            </a:extLst>
          </p:cNvPr>
          <p:cNvSpPr txBox="1"/>
          <p:nvPr/>
        </p:nvSpPr>
        <p:spPr>
          <a:xfrm>
            <a:off x="5793105" y="1985936"/>
            <a:ext cx="217964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D" dirty="0">
                <a:latin typeface="Elsie" panose="02000000000000000000"/>
              </a:rPr>
              <a:t>D</a:t>
            </a:r>
            <a:r>
              <a:rPr lang="en-ID" dirty="0" smtClean="0">
                <a:latin typeface="Elsie" panose="02000000000000000000"/>
              </a:rPr>
              <a:t> </a:t>
            </a:r>
            <a:r>
              <a:rPr lang="en-ID" dirty="0">
                <a:latin typeface="Elsie" panose="02000000000000000000"/>
              </a:rPr>
              <a:t>		</a:t>
            </a:r>
            <a:r>
              <a:rPr lang="en-ID" dirty="0" smtClean="0">
                <a:latin typeface="Elsie" panose="02000000000000000000"/>
              </a:rPr>
              <a:t>C</a:t>
            </a:r>
            <a:endParaRPr lang="en-ID" dirty="0">
              <a:latin typeface="Elsie" panose="0200000000000000000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3FB5D53-B1E4-4660-B353-A2E55E212E20}"/>
              </a:ext>
            </a:extLst>
          </p:cNvPr>
          <p:cNvSpPr txBox="1"/>
          <p:nvPr/>
        </p:nvSpPr>
        <p:spPr>
          <a:xfrm>
            <a:off x="6728288" y="816818"/>
            <a:ext cx="30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</a:t>
            </a:r>
            <a:endParaRPr lang="en-US" dirty="0"/>
          </a:p>
        </p:txBody>
      </p:sp>
      <p:graphicFrame>
        <p:nvGraphicFramePr>
          <p:cNvPr id="23" name="Table 103">
            <a:extLst>
              <a:ext uri="{FF2B5EF4-FFF2-40B4-BE49-F238E27FC236}">
                <a16:creationId xmlns="" xmlns:a16="http://schemas.microsoft.com/office/drawing/2014/main" id="{FBBEC577-EA09-4E39-AC87-CC301E2FC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85305"/>
              </p:ext>
            </p:extLst>
          </p:nvPr>
        </p:nvGraphicFramePr>
        <p:xfrm>
          <a:off x="246093" y="4413484"/>
          <a:ext cx="10484228" cy="176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5829">
                  <a:extLst>
                    <a:ext uri="{9D8B030D-6E8A-4147-A177-3AD203B41FA5}">
                      <a16:colId xmlns="" xmlns:a16="http://schemas.microsoft.com/office/drawing/2014/main" val="2700512944"/>
                    </a:ext>
                  </a:extLst>
                </a:gridCol>
                <a:gridCol w="1847826">
                  <a:extLst>
                    <a:ext uri="{9D8B030D-6E8A-4147-A177-3AD203B41FA5}">
                      <a16:colId xmlns="" xmlns:a16="http://schemas.microsoft.com/office/drawing/2014/main" val="409860469"/>
                    </a:ext>
                  </a:extLst>
                </a:gridCol>
                <a:gridCol w="3032692">
                  <a:extLst>
                    <a:ext uri="{9D8B030D-6E8A-4147-A177-3AD203B41FA5}">
                      <a16:colId xmlns="" xmlns:a16="http://schemas.microsoft.com/office/drawing/2014/main" val="69199411"/>
                    </a:ext>
                  </a:extLst>
                </a:gridCol>
                <a:gridCol w="2431035">
                  <a:extLst>
                    <a:ext uri="{9D8B030D-6E8A-4147-A177-3AD203B41FA5}">
                      <a16:colId xmlns="" xmlns:a16="http://schemas.microsoft.com/office/drawing/2014/main" val="1137295057"/>
                    </a:ext>
                  </a:extLst>
                </a:gridCol>
                <a:gridCol w="2096846">
                  <a:extLst>
                    <a:ext uri="{9D8B030D-6E8A-4147-A177-3AD203B41FA5}">
                      <a16:colId xmlns="" xmlns:a16="http://schemas.microsoft.com/office/drawing/2014/main" val="2159137664"/>
                    </a:ext>
                  </a:extLst>
                </a:gridCol>
              </a:tblGrid>
              <a:tr h="427857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Graf</a:t>
                      </a:r>
                      <a:endParaRPr lang="en-US" dirty="0">
                        <a:solidFill>
                          <a:schemeClr val="tx1"/>
                        </a:solidFill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Titik</a:t>
                      </a:r>
                      <a:endParaRPr lang="en-US" dirty="0">
                        <a:solidFill>
                          <a:schemeClr val="tx1"/>
                        </a:solidFill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Derajat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Genap</a:t>
                      </a:r>
                      <a:endParaRPr lang="en-US" dirty="0">
                        <a:solidFill>
                          <a:schemeClr val="tx1"/>
                        </a:solidFill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Derajat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Ganjil</a:t>
                      </a:r>
                      <a:endParaRPr lang="en-US" dirty="0">
                        <a:solidFill>
                          <a:schemeClr val="tx1"/>
                        </a:solidFill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Lintasan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Euler ?</a:t>
                      </a:r>
                      <a:endParaRPr lang="en-US" dirty="0">
                        <a:solidFill>
                          <a:schemeClr val="tx1"/>
                        </a:solidFill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07257"/>
                  </a:ext>
                </a:extLst>
              </a:tr>
              <a:tr h="56130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D</a:t>
                      </a:r>
                      <a:endParaRPr lang="en-US" b="1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 (</a:t>
                      </a:r>
                      <a:r>
                        <a:rPr lang="en-ID" dirty="0" err="1"/>
                        <a:t>titik</a:t>
                      </a:r>
                      <a:r>
                        <a:rPr lang="en-ID" dirty="0"/>
                        <a:t> a, c, d, e, g, h, </a:t>
                      </a:r>
                      <a:r>
                        <a:rPr lang="en-ID" dirty="0" err="1"/>
                        <a:t>i</a:t>
                      </a:r>
                      <a:r>
                        <a:rPr lang="en-ID" dirty="0"/>
                        <a:t>)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 (</a:t>
                      </a:r>
                      <a:r>
                        <a:rPr lang="en-ID" dirty="0" err="1"/>
                        <a:t>titik</a:t>
                      </a:r>
                      <a:r>
                        <a:rPr lang="en-ID" dirty="0"/>
                        <a:t> b, f)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Ya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3677582"/>
                  </a:ext>
                </a:extLst>
              </a:tr>
              <a:tr h="561300">
                <a:tc>
                  <a:txBody>
                    <a:bodyPr/>
                    <a:lstStyle/>
                    <a:p>
                      <a:pPr algn="ctr"/>
                      <a:r>
                        <a:rPr lang="en-ID" b="1"/>
                        <a:t>E </a:t>
                      </a:r>
                      <a:endParaRPr lang="en-US" b="1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 (</a:t>
                      </a:r>
                      <a:r>
                        <a:rPr lang="en-ID" dirty="0" err="1"/>
                        <a:t>titik</a:t>
                      </a:r>
                      <a:r>
                        <a:rPr lang="en-ID" dirty="0"/>
                        <a:t> e) 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 (</a:t>
                      </a:r>
                      <a:r>
                        <a:rPr lang="en-ID" dirty="0" err="1"/>
                        <a:t>titik</a:t>
                      </a:r>
                      <a:r>
                        <a:rPr lang="en-ID" dirty="0"/>
                        <a:t> a, b, c, d)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Tidak</a:t>
                      </a:r>
                      <a:endParaRPr lang="en-US" dirty="0">
                        <a:latin typeface="Elsie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5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11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>
                <p:cTn id="1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487" y="26938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SELESAI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71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74</Words>
  <Application>Microsoft Office PowerPoint</Application>
  <PresentationFormat>Widescreen</PresentationFormat>
  <Paragraphs>31</Paragraphs>
  <Slides>3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宋体</vt:lpstr>
      <vt:lpstr>Arial</vt:lpstr>
      <vt:lpstr>Calibri</vt:lpstr>
      <vt:lpstr>等线</vt:lpstr>
      <vt:lpstr>Elsie</vt:lpstr>
      <vt:lpstr>华文新魏</vt:lpstr>
      <vt:lpstr>Trebuchet MS</vt:lpstr>
      <vt:lpstr>Wingdings 3</vt:lpstr>
      <vt:lpstr>Facet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lzjljlc</dc:creator>
  <cp:lastModifiedBy>galihap</cp:lastModifiedBy>
  <cp:revision>275</cp:revision>
  <dcterms:created xsi:type="dcterms:W3CDTF">2018-02-23T07:21:00Z</dcterms:created>
  <dcterms:modified xsi:type="dcterms:W3CDTF">2022-12-03T20:14:36Z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B06410EDFEFA4EC494276585585CD177</vt:lpwstr>
  </property>
</Properties>
</file>