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4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18F06-F4FF-4273-A334-2924E5CEC41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20E9-A4F3-4399-8B0F-A46299D9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03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1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9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2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65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83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8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9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54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38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1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76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2f673a954e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2f673a954e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960000" y="2093767"/>
            <a:ext cx="10272000" cy="2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3099000" y="4764367"/>
            <a:ext cx="5994000" cy="4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7915696" y="-1243347"/>
            <a:ext cx="5879899" cy="247998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 rot="10800000">
            <a:off x="-452579" y="-615689"/>
            <a:ext cx="9428677" cy="204035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 rot="10004933">
            <a:off x="6728236" y="5619100"/>
            <a:ext cx="6217029" cy="2622173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-1185502" y="5633401"/>
            <a:ext cx="9117683" cy="197305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346489" y="1220950"/>
            <a:ext cx="532737" cy="1090647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1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31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291" name="Google Shape;1291;p3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3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3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3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3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3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3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3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3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3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3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3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3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3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9" name="Google Shape;1319;p31"/>
          <p:cNvSpPr/>
          <p:nvPr/>
        </p:nvSpPr>
        <p:spPr>
          <a:xfrm rot="-476965" flipH="1">
            <a:off x="-275921" y="-414453"/>
            <a:ext cx="4498009" cy="106011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0" name="Google Shape;1320;p31"/>
          <p:cNvSpPr/>
          <p:nvPr/>
        </p:nvSpPr>
        <p:spPr>
          <a:xfrm flipH="1">
            <a:off x="6130811" y="5086967"/>
            <a:ext cx="7039556" cy="2417411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1" name="Google Shape;1321;p31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2" name="Google Shape;1322;p31"/>
          <p:cNvSpPr txBox="1">
            <a:spLocks noGrp="1"/>
          </p:cNvSpPr>
          <p:nvPr>
            <p:ph type="body" idx="1"/>
          </p:nvPr>
        </p:nvSpPr>
        <p:spPr>
          <a:xfrm>
            <a:off x="2319200" y="3224360"/>
            <a:ext cx="7553600" cy="2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23" name="Google Shape;1323;p31"/>
          <p:cNvSpPr/>
          <p:nvPr/>
        </p:nvSpPr>
        <p:spPr>
          <a:xfrm>
            <a:off x="351146" y="1080465"/>
            <a:ext cx="408809" cy="446889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4" name="Google Shape;1324;p31"/>
          <p:cNvSpPr/>
          <p:nvPr/>
        </p:nvSpPr>
        <p:spPr>
          <a:xfrm rot="-564093" flipH="1">
            <a:off x="11108605" y="998797"/>
            <a:ext cx="614719" cy="446911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5" name="Google Shape;1325;p31"/>
          <p:cNvSpPr/>
          <p:nvPr/>
        </p:nvSpPr>
        <p:spPr>
          <a:xfrm rot="1447432">
            <a:off x="11146330" y="4102870"/>
            <a:ext cx="451428" cy="439460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825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35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491" name="Google Shape;1491;p3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3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3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3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3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3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3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3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3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3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3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3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3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3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3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3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3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3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3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9" name="Google Shape;1519;p35"/>
          <p:cNvSpPr txBox="1">
            <a:spLocks noGrp="1"/>
          </p:cNvSpPr>
          <p:nvPr>
            <p:ph type="title"/>
          </p:nvPr>
        </p:nvSpPr>
        <p:spPr>
          <a:xfrm>
            <a:off x="2620968" y="2052353"/>
            <a:ext cx="26824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0" name="Google Shape;1520;p35"/>
          <p:cNvSpPr txBox="1">
            <a:spLocks noGrp="1"/>
          </p:cNvSpPr>
          <p:nvPr>
            <p:ph type="subTitle" idx="1"/>
          </p:nvPr>
        </p:nvSpPr>
        <p:spPr>
          <a:xfrm>
            <a:off x="2499168" y="2641635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1" name="Google Shape;1521;p35"/>
          <p:cNvSpPr txBox="1">
            <a:spLocks noGrp="1"/>
          </p:cNvSpPr>
          <p:nvPr>
            <p:ph type="title" idx="2"/>
          </p:nvPr>
        </p:nvSpPr>
        <p:spPr>
          <a:xfrm>
            <a:off x="6888601" y="2052353"/>
            <a:ext cx="2682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2" name="Google Shape;1522;p35"/>
          <p:cNvSpPr txBox="1">
            <a:spLocks noGrp="1"/>
          </p:cNvSpPr>
          <p:nvPr>
            <p:ph type="subTitle" idx="3"/>
          </p:nvPr>
        </p:nvSpPr>
        <p:spPr>
          <a:xfrm>
            <a:off x="6766801" y="2641635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3" name="Google Shape;1523;p35"/>
          <p:cNvSpPr txBox="1">
            <a:spLocks noGrp="1"/>
          </p:cNvSpPr>
          <p:nvPr>
            <p:ph type="title" idx="4"/>
          </p:nvPr>
        </p:nvSpPr>
        <p:spPr>
          <a:xfrm>
            <a:off x="2620968" y="3896817"/>
            <a:ext cx="2682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4" name="Google Shape;1524;p35"/>
          <p:cNvSpPr txBox="1">
            <a:spLocks noGrp="1"/>
          </p:cNvSpPr>
          <p:nvPr>
            <p:ph type="subTitle" idx="5"/>
          </p:nvPr>
        </p:nvSpPr>
        <p:spPr>
          <a:xfrm>
            <a:off x="2499168" y="4480441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5" name="Google Shape;1525;p35"/>
          <p:cNvSpPr txBox="1">
            <a:spLocks noGrp="1"/>
          </p:cNvSpPr>
          <p:nvPr>
            <p:ph type="title" idx="6"/>
          </p:nvPr>
        </p:nvSpPr>
        <p:spPr>
          <a:xfrm>
            <a:off x="6888601" y="3896817"/>
            <a:ext cx="2682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/>
              <a:buNone/>
              <a:defRPr sz="3333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6" name="Google Shape;1526;p35"/>
          <p:cNvSpPr txBox="1">
            <a:spLocks noGrp="1"/>
          </p:cNvSpPr>
          <p:nvPr>
            <p:ph type="subTitle" idx="7"/>
          </p:nvPr>
        </p:nvSpPr>
        <p:spPr>
          <a:xfrm>
            <a:off x="6766801" y="4480441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7" name="Google Shape;1527;p35"/>
          <p:cNvSpPr txBox="1">
            <a:spLocks noGrp="1"/>
          </p:cNvSpPr>
          <p:nvPr>
            <p:ph type="title" idx="8"/>
          </p:nvPr>
        </p:nvSpPr>
        <p:spPr>
          <a:xfrm>
            <a:off x="960000" y="731520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8" name="Google Shape;1528;p35"/>
          <p:cNvSpPr/>
          <p:nvPr/>
        </p:nvSpPr>
        <p:spPr>
          <a:xfrm rot="513374">
            <a:off x="7434566" y="-503983"/>
            <a:ext cx="5054849" cy="1191348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35"/>
          <p:cNvSpPr/>
          <p:nvPr/>
        </p:nvSpPr>
        <p:spPr>
          <a:xfrm rot="-250306">
            <a:off x="-1184971" y="5265515"/>
            <a:ext cx="7430008" cy="2551493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0" name="Google Shape;1530;p35"/>
          <p:cNvSpPr/>
          <p:nvPr/>
        </p:nvSpPr>
        <p:spPr>
          <a:xfrm>
            <a:off x="11178200" y="1484151"/>
            <a:ext cx="489533" cy="535133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1" name="Google Shape;1531;p35"/>
          <p:cNvSpPr/>
          <p:nvPr/>
        </p:nvSpPr>
        <p:spPr>
          <a:xfrm rot="-1548643">
            <a:off x="531067" y="4569969"/>
            <a:ext cx="541287" cy="52693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2" name="Google Shape;1532;p35"/>
          <p:cNvSpPr/>
          <p:nvPr/>
        </p:nvSpPr>
        <p:spPr>
          <a:xfrm>
            <a:off x="810385" y="304267"/>
            <a:ext cx="303580" cy="301485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33" name="Google Shape;1533;p35"/>
          <p:cNvGrpSpPr/>
          <p:nvPr/>
        </p:nvGrpSpPr>
        <p:grpSpPr>
          <a:xfrm>
            <a:off x="374407" y="681156"/>
            <a:ext cx="170311" cy="207488"/>
            <a:chOff x="7298913" y="453525"/>
            <a:chExt cx="96775" cy="117900"/>
          </a:xfrm>
        </p:grpSpPr>
        <p:sp>
          <p:nvSpPr>
            <p:cNvPr id="1534" name="Google Shape;1534;p3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255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8382339" y="-653472"/>
            <a:ext cx="3820717" cy="2134072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875671" y="5846083"/>
            <a:ext cx="7250157" cy="156892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313336" y="4234191"/>
            <a:ext cx="451393" cy="43942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11573731" y="5306184"/>
            <a:ext cx="195075" cy="24384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339868" y="5374841"/>
            <a:ext cx="398307" cy="414671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11130777" y="6000209"/>
            <a:ext cx="395307" cy="432131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10392916" y="755527"/>
            <a:ext cx="1696173" cy="718223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10590097" y="1337484"/>
            <a:ext cx="195075" cy="24384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706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42391" y="-483673"/>
            <a:ext cx="5334107" cy="1257165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6246930" y="5265573"/>
            <a:ext cx="7430081" cy="255151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10354532" y="4306541"/>
            <a:ext cx="1469467" cy="1589884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304338" y="5433073"/>
            <a:ext cx="506540" cy="368263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606372" y="6144249"/>
            <a:ext cx="260557" cy="306524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11619489" y="3721773"/>
            <a:ext cx="506540" cy="368263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11390436" y="421925"/>
            <a:ext cx="451393" cy="43942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52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52" name="Google Shape;52;p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960000" y="3518100"/>
            <a:ext cx="102720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 idx="2" hasCustomPrompt="1"/>
          </p:nvPr>
        </p:nvSpPr>
        <p:spPr>
          <a:xfrm>
            <a:off x="5411121" y="2053900"/>
            <a:ext cx="13700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1797600" y="4584900"/>
            <a:ext cx="8596800" cy="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 rot="10457028">
            <a:off x="-726527" y="-617138"/>
            <a:ext cx="8090509" cy="175077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3"/>
          <p:cNvSpPr/>
          <p:nvPr/>
        </p:nvSpPr>
        <p:spPr>
          <a:xfrm rot="-398671">
            <a:off x="4632281" y="5569012"/>
            <a:ext cx="8269267" cy="1789461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3"/>
          <p:cNvSpPr/>
          <p:nvPr/>
        </p:nvSpPr>
        <p:spPr>
          <a:xfrm rot="800467">
            <a:off x="11122969" y="4966174"/>
            <a:ext cx="471064" cy="43942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" name="Google Shape;86;p3"/>
          <p:cNvGrpSpPr/>
          <p:nvPr/>
        </p:nvGrpSpPr>
        <p:grpSpPr>
          <a:xfrm>
            <a:off x="9777800" y="251637"/>
            <a:ext cx="1912545" cy="1631164"/>
            <a:chOff x="7333349" y="188727"/>
            <a:chExt cx="1434409" cy="1223373"/>
          </a:xfrm>
        </p:grpSpPr>
        <p:sp>
          <p:nvSpPr>
            <p:cNvPr id="87" name="Google Shape;87;p3"/>
            <p:cNvSpPr/>
            <p:nvPr/>
          </p:nvSpPr>
          <p:spPr>
            <a:xfrm rot="1304149">
              <a:off x="7378260" y="635694"/>
              <a:ext cx="453332" cy="32958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376413">
              <a:off x="7988564" y="224528"/>
              <a:ext cx="718401" cy="1151770"/>
              <a:chOff x="2207125" y="4466025"/>
              <a:chExt cx="340875" cy="54757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" name="Google Shape;95;p3"/>
          <p:cNvGrpSpPr/>
          <p:nvPr/>
        </p:nvGrpSpPr>
        <p:grpSpPr>
          <a:xfrm>
            <a:off x="324707" y="5096590"/>
            <a:ext cx="1388093" cy="1405029"/>
            <a:chOff x="243530" y="3822442"/>
            <a:chExt cx="1041070" cy="1053772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350074" y="4578743"/>
              <a:ext cx="148046" cy="182875"/>
              <a:chOff x="5803200" y="3023808"/>
              <a:chExt cx="96775" cy="1179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>
              <a:off x="243530" y="3822442"/>
              <a:ext cx="1041070" cy="1053772"/>
              <a:chOff x="5483263" y="2445850"/>
              <a:chExt cx="576100" cy="637375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93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975360" y="1532253"/>
            <a:ext cx="10272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Google Shape;145;p4"/>
          <p:cNvSpPr/>
          <p:nvPr/>
        </p:nvSpPr>
        <p:spPr>
          <a:xfrm rot="10615564" flipH="1">
            <a:off x="-2747819" y="-842099"/>
            <a:ext cx="6859664" cy="235577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4"/>
          <p:cNvSpPr/>
          <p:nvPr/>
        </p:nvSpPr>
        <p:spPr>
          <a:xfrm rot="9197494">
            <a:off x="8189102" y="6201746"/>
            <a:ext cx="5118205" cy="2158532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4"/>
          <p:cNvGrpSpPr/>
          <p:nvPr/>
        </p:nvGrpSpPr>
        <p:grpSpPr>
          <a:xfrm>
            <a:off x="271450" y="1867733"/>
            <a:ext cx="223331" cy="272067"/>
            <a:chOff x="7298913" y="453525"/>
            <a:chExt cx="96775" cy="117900"/>
          </a:xfrm>
        </p:grpSpPr>
        <p:sp>
          <p:nvSpPr>
            <p:cNvPr id="148" name="Google Shape;148;p4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197435" y="5044833"/>
            <a:ext cx="924243" cy="1319643"/>
            <a:chOff x="148076" y="3783625"/>
            <a:chExt cx="693182" cy="989732"/>
          </a:xfrm>
        </p:grpSpPr>
        <p:sp>
          <p:nvSpPr>
            <p:cNvPr id="152" name="Google Shape;152;p4"/>
            <p:cNvSpPr/>
            <p:nvPr/>
          </p:nvSpPr>
          <p:spPr>
            <a:xfrm rot="6991722">
              <a:off x="217487" y="3842116"/>
              <a:ext cx="367146" cy="382230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4100" y="4415933"/>
              <a:ext cx="367157" cy="357424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41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260" name="Google Shape;260;p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/>
              <a:buNone/>
              <a:defRPr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1"/>
          </p:nvPr>
        </p:nvSpPr>
        <p:spPr>
          <a:xfrm>
            <a:off x="1155267" y="2233099"/>
            <a:ext cx="6302400" cy="2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0" name="Google Shape;290;p7"/>
          <p:cNvSpPr/>
          <p:nvPr/>
        </p:nvSpPr>
        <p:spPr>
          <a:xfrm rot="-147670">
            <a:off x="-1677708" y="-744723"/>
            <a:ext cx="3944799" cy="2203379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7"/>
          <p:cNvSpPr/>
          <p:nvPr/>
        </p:nvSpPr>
        <p:spPr>
          <a:xfrm rot="-498468">
            <a:off x="267822" y="5215117"/>
            <a:ext cx="570143" cy="551735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2" name="Google Shape;292;p7"/>
          <p:cNvGrpSpPr/>
          <p:nvPr/>
        </p:nvGrpSpPr>
        <p:grpSpPr>
          <a:xfrm>
            <a:off x="422606" y="1673233"/>
            <a:ext cx="260557" cy="306524"/>
            <a:chOff x="5803200" y="3023808"/>
            <a:chExt cx="96775" cy="117900"/>
          </a:xfrm>
        </p:grpSpPr>
        <p:sp>
          <p:nvSpPr>
            <p:cNvPr id="293" name="Google Shape;293;p7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6" name="Google Shape;296;p7"/>
          <p:cNvSpPr/>
          <p:nvPr/>
        </p:nvSpPr>
        <p:spPr>
          <a:xfrm rot="1427718">
            <a:off x="11321289" y="1592421"/>
            <a:ext cx="483767" cy="468144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7"/>
          <p:cNvSpPr/>
          <p:nvPr/>
        </p:nvSpPr>
        <p:spPr>
          <a:xfrm rot="-1670708" flipH="1">
            <a:off x="11025765" y="4413283"/>
            <a:ext cx="656375" cy="477195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7"/>
          <p:cNvSpPr/>
          <p:nvPr/>
        </p:nvSpPr>
        <p:spPr>
          <a:xfrm rot="9649199">
            <a:off x="7508253" y="5476040"/>
            <a:ext cx="6132159" cy="2586331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65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50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9063325" y="4422972"/>
            <a:ext cx="2736883" cy="2320653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608359" y="456523"/>
            <a:ext cx="685192" cy="1056015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8016781" y="-439237"/>
            <a:ext cx="4497975" cy="106010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14"/>
          <p:cNvSpPr/>
          <p:nvPr/>
        </p:nvSpPr>
        <p:spPr>
          <a:xfrm rot="364931">
            <a:off x="-2142823" y="5245850"/>
            <a:ext cx="6187717" cy="2124885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69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11122969" y="4966174"/>
            <a:ext cx="471064" cy="43942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726527" y="-617107"/>
            <a:ext cx="8090363" cy="175074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6" name="Google Shape;996;p23"/>
          <p:cNvSpPr/>
          <p:nvPr/>
        </p:nvSpPr>
        <p:spPr>
          <a:xfrm rot="-398671">
            <a:off x="4632281" y="5569012"/>
            <a:ext cx="8269267" cy="1789461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535667" y="3139500"/>
            <a:ext cx="55232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535667" y="1646551"/>
            <a:ext cx="13656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/>
              <a:buNone/>
              <a:defRPr sz="80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535667" y="4969051"/>
            <a:ext cx="5828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11509381" y="3867491"/>
            <a:ext cx="197395" cy="243833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328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3394800" y="3534033"/>
            <a:ext cx="72076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9151804" y="2192851"/>
            <a:ext cx="13656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/>
              <a:buNone/>
              <a:defRPr sz="4800">
                <a:latin typeface="Coiny"/>
                <a:ea typeface="Coiny"/>
                <a:cs typeface="Coiny"/>
                <a:sym typeface="Coiny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4506367" y="4526733"/>
            <a:ext cx="60960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4544907" y="-617138"/>
            <a:ext cx="8090509" cy="175077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874719" y="5569012"/>
            <a:ext cx="8269267" cy="1789461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10691034" y="4891076"/>
            <a:ext cx="1255813" cy="1282491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458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6834900" y="4155167"/>
            <a:ext cx="44060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899633" y="2180433"/>
            <a:ext cx="8341200" cy="1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3752369" y="4989661"/>
            <a:ext cx="8531157" cy="292948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4759479" y="-640305"/>
            <a:ext cx="8215373" cy="177779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10280468" y="5387918"/>
            <a:ext cx="1548825" cy="976549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510861" y="254694"/>
            <a:ext cx="1053967" cy="46464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78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15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9036233" y="4108225"/>
            <a:ext cx="2364495" cy="234500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960000" y="2093767"/>
            <a:ext cx="10272000" cy="2310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en-US" sz="5333" b="1" dirty="0" err="1">
                <a:solidFill>
                  <a:schemeClr val="tx1"/>
                </a:solidFill>
              </a:rPr>
              <a:t>Galih</a:t>
            </a:r>
            <a:r>
              <a:rPr lang="en-US" sz="5333" b="1" dirty="0">
                <a:solidFill>
                  <a:schemeClr val="tx1"/>
                </a:solidFill>
              </a:rPr>
              <a:t> </a:t>
            </a:r>
            <a:r>
              <a:rPr lang="en-US" sz="5333" b="1" dirty="0" err="1">
                <a:solidFill>
                  <a:schemeClr val="tx1"/>
                </a:solidFill>
              </a:rPr>
              <a:t>Anggoro</a:t>
            </a:r>
            <a:r>
              <a:rPr lang="en-US" sz="5333" b="1" dirty="0">
                <a:solidFill>
                  <a:schemeClr val="tx1"/>
                </a:solidFill>
              </a:rPr>
              <a:t> </a:t>
            </a:r>
            <a:r>
              <a:rPr lang="en-US" sz="5333" b="1" dirty="0" err="1">
                <a:solidFill>
                  <a:schemeClr val="tx1"/>
                </a:solidFill>
              </a:rPr>
              <a:t>Prasetya</a:t>
            </a:r>
            <a:r>
              <a:rPr lang="en-US" sz="5333" b="1" dirty="0">
                <a:solidFill>
                  <a:schemeClr val="tx1"/>
                </a:solidFill>
              </a:rPr>
              <a:t/>
            </a:r>
            <a:br>
              <a:rPr lang="en-US" sz="5333" b="1" dirty="0">
                <a:solidFill>
                  <a:schemeClr val="tx1"/>
                </a:solidFill>
              </a:rPr>
            </a:br>
            <a:r>
              <a:rPr lang="en-US" sz="5333" b="1" dirty="0">
                <a:solidFill>
                  <a:schemeClr val="tx1"/>
                </a:solidFill>
              </a:rPr>
              <a:t>22205018</a:t>
            </a:r>
            <a:br>
              <a:rPr lang="en-US" sz="5333" b="1" dirty="0">
                <a:solidFill>
                  <a:schemeClr val="tx1"/>
                </a:solidFill>
              </a:rPr>
            </a:br>
            <a:r>
              <a:rPr lang="en-US" sz="5333" b="1" dirty="0" err="1">
                <a:solidFill>
                  <a:schemeClr val="tx1"/>
                </a:solidFill>
              </a:rPr>
              <a:t>Teknik</a:t>
            </a:r>
            <a:r>
              <a:rPr lang="en-US" sz="5333" b="1" dirty="0">
                <a:solidFill>
                  <a:schemeClr val="tx1"/>
                </a:solidFill>
              </a:rPr>
              <a:t> </a:t>
            </a:r>
            <a:r>
              <a:rPr lang="en-US" sz="5333" b="1" dirty="0" err="1">
                <a:solidFill>
                  <a:schemeClr val="tx1"/>
                </a:solidFill>
              </a:rPr>
              <a:t>Informatika</a:t>
            </a:r>
            <a:endParaRPr sz="5333" b="1" dirty="0">
              <a:solidFill>
                <a:schemeClr val="tx1"/>
              </a:solidFill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8341033" y="1151026"/>
            <a:ext cx="2655600" cy="68320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0000"/>
              </a:lnSpc>
              <a:spcAft>
                <a:spcPts val="267"/>
              </a:spcAft>
            </a:pPr>
            <a:r>
              <a:rPr lang="en-US" sz="2933" b="1" dirty="0" err="1"/>
              <a:t>Ulangan</a:t>
            </a:r>
            <a:r>
              <a:rPr lang="en-US" sz="2933" b="1" dirty="0"/>
              <a:t> </a:t>
            </a:r>
            <a:r>
              <a:rPr lang="en-US" sz="2933" b="1" dirty="0" err="1"/>
              <a:t>Harian</a:t>
            </a:r>
            <a:endParaRPr sz="2933" b="1" dirty="0"/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907032" y="5221895"/>
            <a:ext cx="1194937" cy="5660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11001279" y="1132221"/>
            <a:ext cx="719288" cy="72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51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="" xmlns:a16="http://schemas.microsoft.com/office/drawing/2014/main" id="{FF8CD062-1546-46D5-AA4C-00C5145F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9710" y="1034408"/>
                <a:ext cx="7007391" cy="5164686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/>
                <a:r>
                  <a:rPr lang="en-US" sz="1700" kern="0" dirty="0" smtClean="0"/>
                  <a:t>Diketahui : S = { 0,1,2,3,4,5,6,7,8,9,10}</a:t>
                </a:r>
              </a:p>
              <a:p>
                <a:pPr marL="139700"/>
                <a:r>
                  <a:rPr lang="en-US" sz="1700" kern="0" dirty="0"/>
                  <a:t>	 A = { 2,4,6,8}</a:t>
                </a:r>
              </a:p>
              <a:p>
                <a:pPr marL="139700"/>
                <a:r>
                  <a:rPr lang="en-US" sz="1700" kern="0" dirty="0"/>
                  <a:t>	 B = { 1,3,5,7,9}</a:t>
                </a:r>
              </a:p>
              <a:p>
                <a:pPr marL="139700"/>
                <a:r>
                  <a:rPr lang="en-US" sz="1700" kern="0" dirty="0"/>
                  <a:t>	 C = {6,7}</a:t>
                </a:r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139700"/>
                <a:endParaRPr lang="en-US" sz="1700" kern="0" dirty="0"/>
              </a:p>
              <a:p>
                <a:pPr marL="482600" indent="-342900">
                  <a:buFont typeface="+mj-lt"/>
                  <a:buAutoNum type="alphaLcPeriod"/>
                </a:pPr>
                <a:r>
                  <a:rPr lang="en-US" sz="1700" kern="0" dirty="0"/>
                  <a:t>B</a:t>
                </a:r>
                <a14:m>
                  <m:oMath xmlns:m="http://schemas.openxmlformats.org/officeDocument/2006/math">
                    <m:r>
                      <a:rPr lang="en-US" sz="17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1700" kern="0" dirty="0"/>
                  <a:t>C = { 1,3,5,6,7,9 }</a:t>
                </a:r>
              </a:p>
              <a:p>
                <a:pPr marL="482600" indent="-342900">
                  <a:buFont typeface="+mj-lt"/>
                  <a:buAutoNum type="alphaLcPeriod"/>
                </a:pPr>
                <a:r>
                  <a:rPr lang="en-US" sz="1700" kern="0" dirty="0"/>
                  <a:t>A </a:t>
                </a:r>
                <a14:m>
                  <m:oMath xmlns:m="http://schemas.openxmlformats.org/officeDocument/2006/math">
                    <m:r>
                      <a:rPr lang="en-US" sz="17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1700" kern="0" dirty="0"/>
                  <a:t>B = { 1,2,3,4,5,6,7,8,9 }</a:t>
                </a:r>
              </a:p>
              <a:p>
                <a:pPr marL="482600" indent="-342900">
                  <a:buFont typeface="+mj-lt"/>
                  <a:buAutoNum type="alphaLcPeriod"/>
                </a:pPr>
                <a:r>
                  <a:rPr lang="en-US" sz="1700" kern="0" dirty="0"/>
                  <a:t>(A </a:t>
                </a:r>
                <a14:m>
                  <m:oMath xmlns:m="http://schemas.openxmlformats.org/officeDocument/2006/math">
                    <m:r>
                      <a:rPr lang="en-US" sz="17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700" kern="0" dirty="0"/>
                  <a:t> C) </a:t>
                </a:r>
                <a14:m>
                  <m:oMath xmlns:m="http://schemas.openxmlformats.org/officeDocument/2006/math"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700" kern="0" dirty="0"/>
                  <a:t> (A </a:t>
                </a:r>
                <a14:m>
                  <m:oMath xmlns:m="http://schemas.openxmlformats.org/officeDocument/2006/math">
                    <m:r>
                      <a:rPr lang="en-US" sz="17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1700" kern="0" dirty="0"/>
                  <a:t>B)  = { 2,4,6,7,8 } </a:t>
                </a:r>
                <a14:m>
                  <m:oMath xmlns:m="http://schemas.openxmlformats.org/officeDocument/2006/math">
                    <m:r>
                      <a:rPr lang="en-US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700" kern="0" dirty="0"/>
                  <a:t> { 1,2,3,4,5,6,7,8,9 }</a:t>
                </a:r>
              </a:p>
              <a:p>
                <a:pPr marL="139700"/>
                <a:r>
                  <a:rPr lang="en-US" sz="1700" kern="0" dirty="0"/>
                  <a:t>		= { 2,4,6,8 }</a:t>
                </a:r>
              </a:p>
              <a:p>
                <a:pPr marL="482600" indent="-342900">
                  <a:buFont typeface="Arial"/>
                  <a:buAutoNum type="alphaLcPeriod" startAt="4"/>
                </a:pPr>
                <a:r>
                  <a:rPr lang="en-US" sz="1700" kern="0" dirty="0"/>
                  <a:t>(A </a:t>
                </a:r>
                <a14:m>
                  <m:oMath xmlns:m="http://schemas.openxmlformats.org/officeDocument/2006/math">
                    <m:r>
                      <a:rPr lang="en-US" sz="17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1700" kern="0" dirty="0"/>
                  <a:t>B) </a:t>
                </a:r>
                <a14:m>
                  <m:oMath xmlns:m="http://schemas.openxmlformats.org/officeDocument/2006/math"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700" kern="0" dirty="0"/>
                  <a:t> (S)            = { 1,2,3,4,5,6,7,8,9 } </a:t>
                </a:r>
                <a14:m>
                  <m:oMath xmlns:m="http://schemas.openxmlformats.org/officeDocument/2006/math">
                    <m:r>
                      <a:rPr lang="en-US" sz="17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700" kern="0" dirty="0"/>
                  <a:t> { 0,1,2,3,4,5,6,7,8,9,10 }</a:t>
                </a:r>
              </a:p>
              <a:p>
                <a:pPr marL="139700"/>
                <a:r>
                  <a:rPr lang="en-US" sz="1700" kern="0" dirty="0"/>
                  <a:t>		= { 0,1,2,3,4,5,6,7,8,9,10 }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8CD062-1546-46D5-AA4C-00C5145F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10" y="1034408"/>
                <a:ext cx="7007391" cy="5164686"/>
              </a:xfrm>
              <a:prstGeom prst="rect">
                <a:avLst/>
              </a:prstGeom>
              <a:blipFill rotWithShape="0">
                <a:blip r:embed="rId3"/>
                <a:stretch>
                  <a:fillRect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1CAFD7A-EA5B-4F0A-A303-4454BDC551A6}"/>
              </a:ext>
            </a:extLst>
          </p:cNvPr>
          <p:cNvSpPr/>
          <p:nvPr/>
        </p:nvSpPr>
        <p:spPr>
          <a:xfrm>
            <a:off x="1560366" y="926578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7.</a:t>
            </a:r>
            <a:endParaRPr lang="en-ID" b="1" spc="50" dirty="0">
              <a:ln w="0"/>
              <a:solidFill>
                <a:schemeClr val="accent4">
                  <a:lumMod val="1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F781E19-4F36-4361-A324-B67B6FB9F510}"/>
              </a:ext>
            </a:extLst>
          </p:cNvPr>
          <p:cNvSpPr/>
          <p:nvPr/>
        </p:nvSpPr>
        <p:spPr>
          <a:xfrm>
            <a:off x="2538441" y="2526047"/>
            <a:ext cx="1104182" cy="119152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394D664-08D7-421B-9E27-7BC86CE39B63}"/>
              </a:ext>
            </a:extLst>
          </p:cNvPr>
          <p:cNvSpPr/>
          <p:nvPr/>
        </p:nvSpPr>
        <p:spPr>
          <a:xfrm>
            <a:off x="3246444" y="2526047"/>
            <a:ext cx="1104182" cy="1191524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0540AC26-F887-4AD6-BE2A-700B52303329}"/>
              </a:ext>
            </a:extLst>
          </p:cNvPr>
          <p:cNvSpPr/>
          <p:nvPr/>
        </p:nvSpPr>
        <p:spPr>
          <a:xfrm>
            <a:off x="3968703" y="2547612"/>
            <a:ext cx="1104182" cy="11915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E4048FC-06F6-4153-AEB7-407D40114FC4}"/>
              </a:ext>
            </a:extLst>
          </p:cNvPr>
          <p:cNvSpPr/>
          <p:nvPr/>
        </p:nvSpPr>
        <p:spPr>
          <a:xfrm>
            <a:off x="2785317" y="2496586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8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3265657" y="2496586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B678D8D-ECD7-4083-9918-E49951110E5E}"/>
              </a:ext>
            </a:extLst>
          </p:cNvPr>
          <p:cNvSpPr/>
          <p:nvPr/>
        </p:nvSpPr>
        <p:spPr>
          <a:xfrm>
            <a:off x="3961654" y="2496586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C0B82DE-AD96-4CC5-A5F2-95C7C687453E}"/>
              </a:ext>
            </a:extLst>
          </p:cNvPr>
          <p:cNvSpPr/>
          <p:nvPr/>
        </p:nvSpPr>
        <p:spPr>
          <a:xfrm>
            <a:off x="4447873" y="2358563"/>
            <a:ext cx="396815" cy="993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868842" y="1935868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6665026-029D-4BE1-890E-FCD56591FCBC}"/>
              </a:ext>
            </a:extLst>
          </p:cNvPr>
          <p:cNvSpPr/>
          <p:nvPr/>
        </p:nvSpPr>
        <p:spPr>
          <a:xfrm>
            <a:off x="3599142" y="1914303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2700C3A-F416-4F18-8B1F-AC844739C207}"/>
              </a:ext>
            </a:extLst>
          </p:cNvPr>
          <p:cNvSpPr/>
          <p:nvPr/>
        </p:nvSpPr>
        <p:spPr>
          <a:xfrm>
            <a:off x="4298082" y="1914303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E4048FC-06F6-4153-AEB7-407D40114FC4}"/>
              </a:ext>
            </a:extLst>
          </p:cNvPr>
          <p:cNvSpPr/>
          <p:nvPr/>
        </p:nvSpPr>
        <p:spPr>
          <a:xfrm>
            <a:off x="2787826" y="2740456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en-ID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681253" y="2111979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3583462" y="2103352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4398563" y="2090413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3266692" y="2781240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3958006" y="2781240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C0B82DE-AD96-4CC5-A5F2-95C7C687453E}"/>
              </a:ext>
            </a:extLst>
          </p:cNvPr>
          <p:cNvSpPr/>
          <p:nvPr/>
        </p:nvSpPr>
        <p:spPr>
          <a:xfrm>
            <a:off x="4461661" y="2625251"/>
            <a:ext cx="396815" cy="993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48543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1CAFD7A-EA5B-4F0A-A303-4454BDC551A6}"/>
              </a:ext>
            </a:extLst>
          </p:cNvPr>
          <p:cNvSpPr/>
          <p:nvPr/>
        </p:nvSpPr>
        <p:spPr>
          <a:xfrm>
            <a:off x="1291425" y="603849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8.</a:t>
            </a:r>
            <a:endParaRPr lang="en-ID" b="1" spc="50" dirty="0">
              <a:ln w="0"/>
              <a:solidFill>
                <a:schemeClr val="accent4">
                  <a:lumMod val="1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2996716" y="2173857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B678D8D-ECD7-4083-9918-E49951110E5E}"/>
              </a:ext>
            </a:extLst>
          </p:cNvPr>
          <p:cNvSpPr/>
          <p:nvPr/>
        </p:nvSpPr>
        <p:spPr>
          <a:xfrm>
            <a:off x="3692713" y="2173857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C0B82DE-AD96-4CC5-A5F2-95C7C687453E}"/>
              </a:ext>
            </a:extLst>
          </p:cNvPr>
          <p:cNvSpPr/>
          <p:nvPr/>
        </p:nvSpPr>
        <p:spPr>
          <a:xfrm>
            <a:off x="4178932" y="2035834"/>
            <a:ext cx="396815" cy="993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599901" y="1613139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2700C3A-F416-4F18-8B1F-AC844739C207}"/>
              </a:ext>
            </a:extLst>
          </p:cNvPr>
          <p:cNvSpPr/>
          <p:nvPr/>
        </p:nvSpPr>
        <p:spPr>
          <a:xfrm>
            <a:off x="4029141" y="1591574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236946" y="3461960"/>
            <a:ext cx="58045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A . </a:t>
            </a: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745338" y="3366921"/>
                <a:ext cx="3613148" cy="643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b="0" dirty="0"/>
                  <a:t>Q</a:t>
                </a: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b="0" dirty="0" smtClean="0"/>
                  <a:t> P = {3, 5 ,7}</a:t>
                </a:r>
                <a:endParaRPr lang="en-US" sz="2000" b="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45338" y="3366921"/>
                <a:ext cx="3613148" cy="643600"/>
              </a:xfrm>
              <a:blipFill rotWithShape="0">
                <a:blip r:embed="rId3"/>
                <a:stretch>
                  <a:fillRect l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itle 1"/>
          <p:cNvSpPr txBox="1">
            <a:spLocks/>
          </p:cNvSpPr>
          <p:nvPr/>
        </p:nvSpPr>
        <p:spPr>
          <a:xfrm>
            <a:off x="2236946" y="1352448"/>
            <a:ext cx="3613148" cy="65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smtClean="0"/>
              <a:t>S = {1,2,3,4,5,6,7,8,9,10}</a:t>
            </a:r>
            <a:endParaRPr lang="en-US" sz="2000" b="0" kern="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236946" y="793992"/>
            <a:ext cx="3613148" cy="5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err="1" smtClean="0"/>
              <a:t>Diket</a:t>
            </a:r>
            <a:r>
              <a:rPr lang="en-US" sz="2000" b="0" kern="0" dirty="0" smtClean="0"/>
              <a:t> :</a:t>
            </a:r>
            <a:endParaRPr lang="en-US" sz="2000" b="0" kern="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247079" y="1848826"/>
            <a:ext cx="3613148" cy="65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/>
              <a:t>P</a:t>
            </a:r>
            <a:r>
              <a:rPr lang="en-US" sz="2000" b="0" kern="0" dirty="0" smtClean="0"/>
              <a:t> = {2,3,5,7}</a:t>
            </a:r>
            <a:endParaRPr lang="en-US" sz="2000" b="0" kern="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57212" y="2345204"/>
            <a:ext cx="3613148" cy="65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smtClean="0"/>
              <a:t>Q = {1,3,5,7,9}</a:t>
            </a:r>
            <a:endParaRPr lang="en-US" sz="2000" b="0" kern="0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55265" y="2848221"/>
            <a:ext cx="3613148" cy="65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err="1" smtClean="0"/>
              <a:t>Jawab</a:t>
            </a:r>
            <a:r>
              <a:rPr lang="en-US" sz="2000" b="0" kern="0" dirty="0" smtClean="0"/>
              <a:t> :</a:t>
            </a:r>
            <a:endParaRPr lang="en-US" sz="2000" b="0" kern="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236946" y="3964977"/>
            <a:ext cx="58045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 . </a:t>
            </a: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2745338" y="3829742"/>
            <a:ext cx="361314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b="0" baseline="300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ID" sz="2000" b="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0" kern="0" dirty="0" smtClean="0">
                <a:cs typeface="Times New Roman" panose="02020603050405020304" pitchFamily="18" charset="0"/>
              </a:rPr>
              <a:t> = {4,6,8,10}</a:t>
            </a:r>
            <a:endParaRPr lang="en-ID" sz="2000" b="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240944" y="4454716"/>
            <a:ext cx="58045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C . </a:t>
            </a: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2769173" y="4292563"/>
            <a:ext cx="361314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b="0" baseline="300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ID" sz="2000" b="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D" sz="2000" b="0" baseline="3000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2000" b="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2000" b="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{1,2,9}</a:t>
            </a:r>
            <a:endParaRPr lang="en-ID" sz="2000" b="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255265" y="4984916"/>
            <a:ext cx="58045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 . </a:t>
            </a: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2745338" y="4805410"/>
            <a:ext cx="361314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ID" sz="2000" b="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</a:t>
            </a:r>
            <a:r>
              <a:rPr lang="en-ID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 </a:t>
            </a:r>
            <a:r>
              <a:rPr lang="en-ID" sz="2000" b="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D" sz="2000" b="0" baseline="3000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2000" b="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D" sz="2000" b="0" baseline="30000" dirty="0" smtClean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2000" b="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{1,9}</a:t>
            </a:r>
            <a:endParaRPr lang="en-ID" sz="2000" b="0" baseline="30000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35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1CAFD7A-EA5B-4F0A-A303-4454BDC551A6}"/>
              </a:ext>
            </a:extLst>
          </p:cNvPr>
          <p:cNvSpPr/>
          <p:nvPr/>
        </p:nvSpPr>
        <p:spPr>
          <a:xfrm>
            <a:off x="1291425" y="603849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8.</a:t>
            </a:r>
            <a:endParaRPr lang="en-ID" b="1" spc="50" dirty="0">
              <a:ln w="0"/>
              <a:solidFill>
                <a:schemeClr val="accent4">
                  <a:lumMod val="1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BF781E19-4F36-4361-A324-B67B6FB9F510}"/>
              </a:ext>
            </a:extLst>
          </p:cNvPr>
          <p:cNvSpPr/>
          <p:nvPr/>
        </p:nvSpPr>
        <p:spPr>
          <a:xfrm>
            <a:off x="2283464" y="1949570"/>
            <a:ext cx="1104182" cy="119152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394D664-08D7-421B-9E27-7BC86CE39B63}"/>
              </a:ext>
            </a:extLst>
          </p:cNvPr>
          <p:cNvSpPr/>
          <p:nvPr/>
        </p:nvSpPr>
        <p:spPr>
          <a:xfrm>
            <a:off x="2979461" y="1949570"/>
            <a:ext cx="1104182" cy="1191524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540AC26-F887-4AD6-BE2A-700B52303329}"/>
              </a:ext>
            </a:extLst>
          </p:cNvPr>
          <p:cNvSpPr/>
          <p:nvPr/>
        </p:nvSpPr>
        <p:spPr>
          <a:xfrm>
            <a:off x="3675458" y="1949570"/>
            <a:ext cx="1104182" cy="11915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E4048FC-06F6-4153-AEB7-407D40114FC4}"/>
              </a:ext>
            </a:extLst>
          </p:cNvPr>
          <p:cNvSpPr/>
          <p:nvPr/>
        </p:nvSpPr>
        <p:spPr>
          <a:xfrm>
            <a:off x="2516376" y="2173857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8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2996716" y="2173857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B678D8D-ECD7-4083-9918-E49951110E5E}"/>
              </a:ext>
            </a:extLst>
          </p:cNvPr>
          <p:cNvSpPr/>
          <p:nvPr/>
        </p:nvSpPr>
        <p:spPr>
          <a:xfrm>
            <a:off x="3692713" y="2173857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C0B82DE-AD96-4CC5-A5F2-95C7C687453E}"/>
              </a:ext>
            </a:extLst>
          </p:cNvPr>
          <p:cNvSpPr/>
          <p:nvPr/>
        </p:nvSpPr>
        <p:spPr>
          <a:xfrm>
            <a:off x="4178932" y="2035834"/>
            <a:ext cx="396815" cy="993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599901" y="1613139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665026-029D-4BE1-890E-FCD56591FCBC}"/>
              </a:ext>
            </a:extLst>
          </p:cNvPr>
          <p:cNvSpPr/>
          <p:nvPr/>
        </p:nvSpPr>
        <p:spPr>
          <a:xfrm>
            <a:off x="3330201" y="1591574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2700C3A-F416-4F18-8B1F-AC844739C207}"/>
              </a:ext>
            </a:extLst>
          </p:cNvPr>
          <p:cNvSpPr/>
          <p:nvPr/>
        </p:nvSpPr>
        <p:spPr>
          <a:xfrm>
            <a:off x="4029141" y="1591574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2317968" y="1523101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3215319" y="1523101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C759CAB-0C61-4FC6-84E3-24E68781FF2C}"/>
              </a:ext>
            </a:extLst>
          </p:cNvPr>
          <p:cNvSpPr/>
          <p:nvPr/>
        </p:nvSpPr>
        <p:spPr>
          <a:xfrm>
            <a:off x="4007576" y="1517901"/>
            <a:ext cx="396815" cy="414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E4048FC-06F6-4153-AEB7-407D40114FC4}"/>
              </a:ext>
            </a:extLst>
          </p:cNvPr>
          <p:cNvSpPr/>
          <p:nvPr/>
        </p:nvSpPr>
        <p:spPr>
          <a:xfrm>
            <a:off x="2468882" y="2161456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en-ID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5C0B82DE-AD96-4CC5-A5F2-95C7C687453E}"/>
              </a:ext>
            </a:extLst>
          </p:cNvPr>
          <p:cNvSpPr/>
          <p:nvPr/>
        </p:nvSpPr>
        <p:spPr>
          <a:xfrm>
            <a:off x="4149913" y="2023908"/>
            <a:ext cx="396815" cy="993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2979461" y="2161456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D967077-4EF6-4473-A579-9ADEB677B8DF}"/>
              </a:ext>
            </a:extLst>
          </p:cNvPr>
          <p:cNvSpPr/>
          <p:nvPr/>
        </p:nvSpPr>
        <p:spPr>
          <a:xfrm>
            <a:off x="3664596" y="2153842"/>
            <a:ext cx="396815" cy="733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58105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9"/>
          <p:cNvSpPr txBox="1">
            <a:spLocks noGrp="1"/>
          </p:cNvSpPr>
          <p:nvPr>
            <p:ph type="title"/>
          </p:nvPr>
        </p:nvSpPr>
        <p:spPr>
          <a:xfrm>
            <a:off x="901943" y="2865120"/>
            <a:ext cx="10272000" cy="6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 dirty="0" err="1"/>
              <a:t>selesai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2941844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1686673" y="1789519"/>
            <a:ext cx="8341200" cy="18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sz="4267" b="1" dirty="0" err="1"/>
              <a:t>Ulangan</a:t>
            </a:r>
            <a:r>
              <a:rPr lang="en-US" sz="4267" b="1" dirty="0"/>
              <a:t> </a:t>
            </a:r>
            <a:r>
              <a:rPr lang="en-US" sz="4267" b="1" dirty="0" err="1"/>
              <a:t>Harian</a:t>
            </a:r>
            <a:r>
              <a:rPr lang="en-US" sz="4267" b="1" dirty="0"/>
              <a:t> </a:t>
            </a:r>
            <a:r>
              <a:rPr lang="en-US" sz="4267" b="1" dirty="0" err="1" smtClean="0"/>
              <a:t>Diskrit</a:t>
            </a:r>
            <a:endParaRPr sz="4267" b="1" dirty="0"/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720985" y="3627643"/>
            <a:ext cx="2620691" cy="2334277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1127665" y="1004880"/>
            <a:ext cx="668201" cy="6681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7661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="" xmlns:a16="http://schemas.microsoft.com/office/drawing/2014/main" id="{FF8CD062-1546-46D5-AA4C-00C5145F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0039" y="689859"/>
                <a:ext cx="2191314" cy="73273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/>
                <a:r>
                  <a:rPr lang="en-US" sz="2500" kern="0" dirty="0" smtClean="0"/>
                  <a:t>a.  </a:t>
                </a:r>
                <a14:m>
                  <m:oMath xmlns:m="http://schemas.openxmlformats.org/officeDocument/2006/math">
                    <m:r>
                      <a:rPr lang="en-US" sz="25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5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5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5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5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kern="0" dirty="0"/>
                  <a:t> </a:t>
                </a:r>
                <a:endParaRPr lang="en-ID" sz="2500" kern="0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8CD062-1546-46D5-AA4C-00C5145F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39" y="689859"/>
                <a:ext cx="2191314" cy="732738"/>
              </a:xfrm>
              <a:prstGeom prst="rect">
                <a:avLst/>
              </a:prstGeom>
              <a:blipFill rotWithShape="0">
                <a:blip r:embed="rId3"/>
                <a:stretch>
                  <a:fillRect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6">
                <a:extLst>
                  <a:ext uri="{FF2B5EF4-FFF2-40B4-BE49-F238E27FC236}">
                    <a16:creationId xmlns="" xmlns:a16="http://schemas.microsoft.com/office/drawing/2014/main" id="{D3A62489-4A79-49F4-81F2-33BC54302C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314415"/>
                  </p:ext>
                </p:extLst>
              </p:nvPr>
            </p:nvGraphicFramePr>
            <p:xfrm>
              <a:off x="1910039" y="1422597"/>
              <a:ext cx="3509127" cy="2176255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744795">
                      <a:extLst>
                        <a:ext uri="{9D8B030D-6E8A-4147-A177-3AD203B41FA5}">
                          <a16:colId xmlns="" xmlns:a16="http://schemas.microsoft.com/office/drawing/2014/main" val="4163881019"/>
                        </a:ext>
                      </a:extLst>
                    </a:gridCol>
                    <a:gridCol w="741048">
                      <a:extLst>
                        <a:ext uri="{9D8B030D-6E8A-4147-A177-3AD203B41FA5}">
                          <a16:colId xmlns="" xmlns:a16="http://schemas.microsoft.com/office/drawing/2014/main" val="440576181"/>
                        </a:ext>
                      </a:extLst>
                    </a:gridCol>
                    <a:gridCol w="855571">
                      <a:extLst>
                        <a:ext uri="{9D8B030D-6E8A-4147-A177-3AD203B41FA5}">
                          <a16:colId xmlns="" xmlns:a16="http://schemas.microsoft.com/office/drawing/2014/main" val="3084395513"/>
                        </a:ext>
                      </a:extLst>
                    </a:gridCol>
                    <a:gridCol w="1167713">
                      <a:extLst>
                        <a:ext uri="{9D8B030D-6E8A-4147-A177-3AD203B41FA5}">
                          <a16:colId xmlns="" xmlns:a16="http://schemas.microsoft.com/office/drawing/2014/main" val="1960760951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q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r>
                            <a:rPr lang="en-US" baseline="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39422141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32867354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39104065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74999204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046897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A62489-4A79-49F4-81F2-33BC54302C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314415"/>
                  </p:ext>
                </p:extLst>
              </p:nvPr>
            </p:nvGraphicFramePr>
            <p:xfrm>
              <a:off x="1910039" y="1422597"/>
              <a:ext cx="3509127" cy="2176255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7447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63881019"/>
                        </a:ext>
                      </a:extLst>
                    </a:gridCol>
                    <a:gridCol w="7410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40576181"/>
                        </a:ext>
                      </a:extLst>
                    </a:gridCol>
                    <a:gridCol w="8555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84395513"/>
                        </a:ext>
                      </a:extLst>
                    </a:gridCol>
                    <a:gridCol w="11677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60760951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q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0000" t="-3704" r="-143571" b="-24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4167" t="-3704" r="-4688" b="-24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39422141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32867354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9104065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74999204"/>
                      </a:ext>
                    </a:extLst>
                  </a:tr>
                  <a:tr h="3792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046897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591164" y="689859"/>
                <a:ext cx="203299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39700" indent="0">
                  <a:buNone/>
                </a:pPr>
                <a:r>
                  <a:rPr lang="en-US" sz="2500" dirty="0" smtClean="0"/>
                  <a:t>b. 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ID" sz="2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164" y="689859"/>
                <a:ext cx="2032992" cy="477054"/>
              </a:xfrm>
              <a:prstGeom prst="rect">
                <a:avLst/>
              </a:prstGeom>
              <a:blipFill rotWithShape="0">
                <a:blip r:embed="rId5"/>
                <a:stretch>
                  <a:fillRect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7">
                <a:extLst>
                  <a:ext uri="{FF2B5EF4-FFF2-40B4-BE49-F238E27FC236}">
                    <a16:creationId xmlns="" xmlns:a16="http://schemas.microsoft.com/office/drawing/2014/main" id="{BC94F687-59C9-4929-AA37-365199AB2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247834"/>
                  </p:ext>
                </p:extLst>
              </p:nvPr>
            </p:nvGraphicFramePr>
            <p:xfrm>
              <a:off x="6591164" y="1422597"/>
              <a:ext cx="4094653" cy="209506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711127">
                      <a:extLst>
                        <a:ext uri="{9D8B030D-6E8A-4147-A177-3AD203B41FA5}">
                          <a16:colId xmlns="" xmlns:a16="http://schemas.microsoft.com/office/drawing/2014/main" val="3185431520"/>
                        </a:ext>
                      </a:extLst>
                    </a:gridCol>
                    <a:gridCol w="754985">
                      <a:extLst>
                        <a:ext uri="{9D8B030D-6E8A-4147-A177-3AD203B41FA5}">
                          <a16:colId xmlns="" xmlns:a16="http://schemas.microsoft.com/office/drawing/2014/main" val="1680038839"/>
                        </a:ext>
                      </a:extLst>
                    </a:gridCol>
                    <a:gridCol w="754985">
                      <a:extLst>
                        <a:ext uri="{9D8B030D-6E8A-4147-A177-3AD203B41FA5}">
                          <a16:colId xmlns="" xmlns:a16="http://schemas.microsoft.com/office/drawing/2014/main" val="1256127325"/>
                        </a:ext>
                      </a:extLst>
                    </a:gridCol>
                    <a:gridCol w="754985">
                      <a:extLst>
                        <a:ext uri="{9D8B030D-6E8A-4147-A177-3AD203B41FA5}">
                          <a16:colId xmlns="" xmlns:a16="http://schemas.microsoft.com/office/drawing/2014/main" val="2884893368"/>
                        </a:ext>
                      </a:extLst>
                    </a:gridCol>
                    <a:gridCol w="1118571">
                      <a:extLst>
                        <a:ext uri="{9D8B030D-6E8A-4147-A177-3AD203B41FA5}">
                          <a16:colId xmlns="" xmlns:a16="http://schemas.microsoft.com/office/drawing/2014/main" val="3791616095"/>
                        </a:ext>
                      </a:extLst>
                    </a:gridCol>
                  </a:tblGrid>
                  <a:tr h="322326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q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∧∼</m:t>
                                </m:r>
                                <m:r>
                                  <a:rPr lang="en-US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2018002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1145949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8043363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48646332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07821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94F687-59C9-4929-AA37-365199AB2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247834"/>
                  </p:ext>
                </p:extLst>
              </p:nvPr>
            </p:nvGraphicFramePr>
            <p:xfrm>
              <a:off x="6591164" y="1422597"/>
              <a:ext cx="4094653" cy="209506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7111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85431520"/>
                        </a:ext>
                      </a:extLst>
                    </a:gridCol>
                    <a:gridCol w="7549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80038839"/>
                        </a:ext>
                      </a:extLst>
                    </a:gridCol>
                    <a:gridCol w="7549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6127325"/>
                        </a:ext>
                      </a:extLst>
                    </a:gridCol>
                    <a:gridCol w="7549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84893368"/>
                        </a:ext>
                      </a:extLst>
                    </a:gridCol>
                    <a:gridCol w="11185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9161609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q</a:t>
                          </a:r>
                          <a:endParaRPr lang="en-ID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806" t="-6452" r="-254839" b="-4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3252" t="-6452" r="-156911" b="-4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69565" t="-6452" r="-4891" b="-4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2018002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1145949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043363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48646332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7821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1340695" y="702545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82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67063" y="1087194"/>
                <a:ext cx="350833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39700" indent="0">
                  <a:buNone/>
                </a:pPr>
                <a:r>
                  <a:rPr lang="en-US" sz="2500" dirty="0" smtClean="0"/>
                  <a:t>c. 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500" dirty="0"/>
                  <a:t> </a:t>
                </a:r>
                <a:endParaRPr lang="en-ID" sz="2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63" y="1087194"/>
                <a:ext cx="3508333" cy="477054"/>
              </a:xfrm>
              <a:prstGeom prst="rect">
                <a:avLst/>
              </a:prstGeom>
              <a:blipFill rotWithShape="0"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="" xmlns:a16="http://schemas.microsoft.com/office/drawing/2014/main" id="{67D87FBB-40FA-429F-BD8F-41472A3D4C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546640"/>
                  </p:ext>
                </p:extLst>
              </p:nvPr>
            </p:nvGraphicFramePr>
            <p:xfrm>
              <a:off x="1397719" y="2287613"/>
              <a:ext cx="5379600" cy="2119183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713344">
                      <a:extLst>
                        <a:ext uri="{9D8B030D-6E8A-4147-A177-3AD203B41FA5}">
                          <a16:colId xmlns="" xmlns:a16="http://schemas.microsoft.com/office/drawing/2014/main" val="4157494936"/>
                        </a:ext>
                      </a:extLst>
                    </a:gridCol>
                    <a:gridCol w="713344">
                      <a:extLst>
                        <a:ext uri="{9D8B030D-6E8A-4147-A177-3AD203B41FA5}">
                          <a16:colId xmlns="" xmlns:a16="http://schemas.microsoft.com/office/drawing/2014/main" val="3969167983"/>
                        </a:ext>
                      </a:extLst>
                    </a:gridCol>
                    <a:gridCol w="713344">
                      <a:extLst>
                        <a:ext uri="{9D8B030D-6E8A-4147-A177-3AD203B41FA5}">
                          <a16:colId xmlns="" xmlns:a16="http://schemas.microsoft.com/office/drawing/2014/main" val="3336314094"/>
                        </a:ext>
                      </a:extLst>
                    </a:gridCol>
                    <a:gridCol w="1359418">
                      <a:extLst>
                        <a:ext uri="{9D8B030D-6E8A-4147-A177-3AD203B41FA5}">
                          <a16:colId xmlns="" xmlns:a16="http://schemas.microsoft.com/office/drawing/2014/main" val="2884066512"/>
                        </a:ext>
                      </a:extLst>
                    </a:gridCol>
                    <a:gridCol w="538638">
                      <a:extLst>
                        <a:ext uri="{9D8B030D-6E8A-4147-A177-3AD203B41FA5}">
                          <a16:colId xmlns="" xmlns:a16="http://schemas.microsoft.com/office/drawing/2014/main" val="2609948841"/>
                        </a:ext>
                      </a:extLst>
                    </a:gridCol>
                    <a:gridCol w="528474">
                      <a:extLst>
                        <a:ext uri="{9D8B030D-6E8A-4147-A177-3AD203B41FA5}">
                          <a16:colId xmlns="" xmlns:a16="http://schemas.microsoft.com/office/drawing/2014/main" val="524828104"/>
                        </a:ext>
                      </a:extLst>
                    </a:gridCol>
                    <a:gridCol w="813038">
                      <a:extLst>
                        <a:ext uri="{9D8B030D-6E8A-4147-A177-3AD203B41FA5}">
                          <a16:colId xmlns="" xmlns:a16="http://schemas.microsoft.com/office/drawing/2014/main" val="154910018"/>
                        </a:ext>
                      </a:extLst>
                    </a:gridCol>
                  </a:tblGrid>
                  <a:tr h="4096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1900" b="0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900" b="0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900" b="0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900" b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1900" b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90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22369016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51120564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94672625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50461450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14284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D87FBB-40FA-429F-BD8F-41472A3D4C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546640"/>
                  </p:ext>
                </p:extLst>
              </p:nvPr>
            </p:nvGraphicFramePr>
            <p:xfrm>
              <a:off x="1397719" y="2287613"/>
              <a:ext cx="5379600" cy="2119183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713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57494936"/>
                        </a:ext>
                      </a:extLst>
                    </a:gridCol>
                    <a:gridCol w="713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69167983"/>
                        </a:ext>
                      </a:extLst>
                    </a:gridCol>
                    <a:gridCol w="713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36314094"/>
                        </a:ext>
                      </a:extLst>
                    </a:gridCol>
                    <a:gridCol w="135941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84066512"/>
                        </a:ext>
                      </a:extLst>
                    </a:gridCol>
                    <a:gridCol w="5386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09948841"/>
                        </a:ext>
                      </a:extLst>
                    </a:gridCol>
                    <a:gridCol w="5284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24828104"/>
                        </a:ext>
                      </a:extLst>
                    </a:gridCol>
                    <a:gridCol w="8130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4910018"/>
                        </a:ext>
                      </a:extLst>
                    </a:gridCol>
                  </a:tblGrid>
                  <a:tr h="409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838" t="-7463" r="-662393" b="-4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6838" t="-7463" r="-562393" b="-4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6838" t="-7463" r="-462393" b="-4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60987" t="-7463" r="-142601" b="-4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53933" t="-7463" r="-257303" b="-4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71264" t="-7463" r="-163218" b="-4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69925" t="-7463" r="-6767" b="-437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22369016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51120564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94672625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50461450"/>
                      </a:ext>
                    </a:extLst>
                  </a:tr>
                  <a:tr h="4273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142841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72105" y="1098237"/>
                <a:ext cx="2597955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39700" indent="0">
                  <a:buNone/>
                </a:pPr>
                <a:r>
                  <a:rPr lang="en-US" sz="2500" dirty="0" smtClean="0"/>
                  <a:t>d. p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5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05" y="1098237"/>
                <a:ext cx="2597955" cy="477054"/>
              </a:xfrm>
              <a:prstGeom prst="rect">
                <a:avLst/>
              </a:prstGeom>
              <a:blipFill rotWithShape="0">
                <a:blip r:embed="rId5"/>
                <a:stretch>
                  <a:fillRect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="" xmlns:a16="http://schemas.microsoft.com/office/drawing/2014/main" id="{BC94F687-59C9-4929-AA37-365199AB2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481538"/>
                  </p:ext>
                </p:extLst>
              </p:nvPr>
            </p:nvGraphicFramePr>
            <p:xfrm>
              <a:off x="7172105" y="2287613"/>
              <a:ext cx="3798499" cy="210007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692957">
                      <a:extLst>
                        <a:ext uri="{9D8B030D-6E8A-4147-A177-3AD203B41FA5}">
                          <a16:colId xmlns="" xmlns:a16="http://schemas.microsoft.com/office/drawing/2014/main" val="3185431520"/>
                        </a:ext>
                      </a:extLst>
                    </a:gridCol>
                    <a:gridCol w="692957">
                      <a:extLst>
                        <a:ext uri="{9D8B030D-6E8A-4147-A177-3AD203B41FA5}">
                          <a16:colId xmlns="" xmlns:a16="http://schemas.microsoft.com/office/drawing/2014/main" val="1680038839"/>
                        </a:ext>
                      </a:extLst>
                    </a:gridCol>
                    <a:gridCol w="692957">
                      <a:extLst>
                        <a:ext uri="{9D8B030D-6E8A-4147-A177-3AD203B41FA5}">
                          <a16:colId xmlns="" xmlns:a16="http://schemas.microsoft.com/office/drawing/2014/main" val="1256127325"/>
                        </a:ext>
                      </a:extLst>
                    </a:gridCol>
                    <a:gridCol w="692957">
                      <a:extLst>
                        <a:ext uri="{9D8B030D-6E8A-4147-A177-3AD203B41FA5}">
                          <a16:colId xmlns="" xmlns:a16="http://schemas.microsoft.com/office/drawing/2014/main" val="2884893368"/>
                        </a:ext>
                      </a:extLst>
                    </a:gridCol>
                    <a:gridCol w="1026671">
                      <a:extLst>
                        <a:ext uri="{9D8B030D-6E8A-4147-A177-3AD203B41FA5}">
                          <a16:colId xmlns="" xmlns:a16="http://schemas.microsoft.com/office/drawing/2014/main" val="3791616095"/>
                        </a:ext>
                      </a:extLst>
                    </a:gridCol>
                  </a:tblGrid>
                  <a:tr h="322326">
                    <a:tc>
                      <a:txBody>
                        <a:bodyPr/>
                        <a:lstStyle/>
                        <a:p>
                          <a:r>
                            <a:rPr lang="en-US" sz="190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sz="190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2018002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1145949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8043363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48646332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07821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94F687-59C9-4929-AA37-365199AB2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481538"/>
                  </p:ext>
                </p:extLst>
              </p:nvPr>
            </p:nvGraphicFramePr>
            <p:xfrm>
              <a:off x="7172105" y="2287613"/>
              <a:ext cx="3798499" cy="2100076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6929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85431520"/>
                        </a:ext>
                      </a:extLst>
                    </a:gridCol>
                    <a:gridCol w="6929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80038839"/>
                        </a:ext>
                      </a:extLst>
                    </a:gridCol>
                    <a:gridCol w="6929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6127325"/>
                        </a:ext>
                      </a:extLst>
                    </a:gridCol>
                    <a:gridCol w="6929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84893368"/>
                        </a:ext>
                      </a:extLst>
                    </a:gridCol>
                    <a:gridCol w="10266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9161609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sz="190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p</a:t>
                          </a:r>
                          <a:endParaRPr lang="en-ID" sz="19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7018" t="-9524" r="-35526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7018" t="-9524" r="-25526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9735" t="-9524" r="-157522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73964" t="-9524" r="-5325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2018002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11459494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043363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48646332"/>
                      </a:ext>
                    </a:extLst>
                  </a:tr>
                  <a:tr h="4297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7821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1397719" y="562372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72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FF8CD062-1546-46D5-AA4C-00C5145F22B2}"/>
              </a:ext>
            </a:extLst>
          </p:cNvPr>
          <p:cNvSpPr txBox="1">
            <a:spLocks/>
          </p:cNvSpPr>
          <p:nvPr/>
        </p:nvSpPr>
        <p:spPr>
          <a:xfrm>
            <a:off x="1967063" y="388471"/>
            <a:ext cx="7007391" cy="4054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endParaRPr lang="en-US" sz="1400" kern="0" dirty="0" smtClean="0"/>
          </a:p>
          <a:p>
            <a:pPr marL="139700"/>
            <a:endParaRPr lang="en-ID" sz="1600" kern="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/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Rian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voli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Rian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basket), 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Arni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basket), 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Irna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voli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Irna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basket), 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Irna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tenis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D" sz="2500" kern="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Niar</a:t>
            </a:r>
            <a:r>
              <a:rPr lang="en-ID" sz="2500" kern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basket)}</a:t>
            </a:r>
          </a:p>
          <a:p>
            <a:pPr marL="139700"/>
            <a:endParaRPr lang="en-ID" sz="1600" kern="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1397719" y="562372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186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FF8CD062-1546-46D5-AA4C-00C5145F22B2}"/>
              </a:ext>
            </a:extLst>
          </p:cNvPr>
          <p:cNvSpPr txBox="1">
            <a:spLocks/>
          </p:cNvSpPr>
          <p:nvPr/>
        </p:nvSpPr>
        <p:spPr>
          <a:xfrm>
            <a:off x="1967063" y="388471"/>
            <a:ext cx="7007391" cy="4054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endParaRPr lang="en-US" sz="1400" kern="0" dirty="0" smtClean="0"/>
          </a:p>
          <a:p>
            <a:pPr marL="139700"/>
            <a:endParaRPr lang="en-ID" sz="1600" kern="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/>
            <a:endParaRPr lang="en-ID" sz="1600" kern="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1397719" y="562372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1585" y="562372"/>
            <a:ext cx="3613148" cy="643600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 err="1" smtClean="0"/>
              <a:t>Tenis</a:t>
            </a:r>
            <a:endParaRPr lang="en-US" sz="2000" b="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01585" y="1058073"/>
            <a:ext cx="361314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smtClean="0"/>
              <a:t>Basket</a:t>
            </a:r>
            <a:endParaRPr lang="en-US" sz="2000" b="0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01585" y="1553774"/>
            <a:ext cx="361314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err="1" smtClean="0"/>
              <a:t>Voli</a:t>
            </a:r>
            <a:r>
              <a:rPr lang="en-US" sz="2000" b="0" kern="0" dirty="0" smtClean="0"/>
              <a:t> </a:t>
            </a:r>
            <a:endParaRPr lang="en-US" sz="2000" b="0" kern="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21424" y="562372"/>
            <a:ext cx="13447" cy="2597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4871" y="3160059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3314787" y="3146608"/>
            <a:ext cx="104225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smtClean="0"/>
              <a:t>Rian</a:t>
            </a:r>
            <a:endParaRPr lang="en-US" sz="2000" b="0" kern="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044047" y="3146608"/>
            <a:ext cx="104225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err="1" smtClean="0"/>
              <a:t>Arni</a:t>
            </a:r>
            <a:endParaRPr lang="en-US" sz="2000" b="0" kern="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72576" y="3160058"/>
            <a:ext cx="104225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err="1" smtClean="0"/>
              <a:t>Irna</a:t>
            </a:r>
            <a:endParaRPr lang="en-US" sz="2000" b="0" kern="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551583" y="3160059"/>
            <a:ext cx="1042251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267" b="1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/>
              <a:buNone/>
              <a:defRPr sz="4800" b="0" i="0" u="none" strike="noStrike" cap="none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9pPr>
          </a:lstStyle>
          <a:p>
            <a:pPr algn="l"/>
            <a:r>
              <a:rPr lang="en-US" sz="2000" b="0" kern="0" dirty="0" err="1" smtClean="0"/>
              <a:t>Niar</a:t>
            </a:r>
            <a:endParaRPr lang="en-US" sz="2000" b="0" kern="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34871" y="884172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34871" y="1379873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34871" y="1875574"/>
            <a:ext cx="1700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28509" y="1397004"/>
            <a:ext cx="1" cy="176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31833" y="1376194"/>
            <a:ext cx="1" cy="176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35157" y="870722"/>
            <a:ext cx="1" cy="2251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8279" y="1379584"/>
            <a:ext cx="1" cy="176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63779" y="1656827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79" y="1656827"/>
                <a:ext cx="7664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257770" y="1177393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70" y="1177393"/>
                <a:ext cx="766483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948591" y="1181643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91" y="1181643"/>
                <a:ext cx="7664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652600" y="1643375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00" y="1643375"/>
                <a:ext cx="76648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660850" y="1190529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50" y="1190529"/>
                <a:ext cx="766483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655653" y="685942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53" y="685942"/>
                <a:ext cx="766483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486464" y="1175981"/>
                <a:ext cx="76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64" y="1175981"/>
                <a:ext cx="766483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5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FF8CD062-1546-46D5-AA4C-00C5145F22B2}"/>
              </a:ext>
            </a:extLst>
          </p:cNvPr>
          <p:cNvSpPr txBox="1">
            <a:spLocks/>
          </p:cNvSpPr>
          <p:nvPr/>
        </p:nvSpPr>
        <p:spPr>
          <a:xfrm>
            <a:off x="2647699" y="1062704"/>
            <a:ext cx="7007391" cy="43908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2000" kern="0" dirty="0" smtClean="0"/>
              <a:t>a. </a:t>
            </a:r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endParaRPr lang="en-US" sz="1400" kern="0" dirty="0" smtClean="0"/>
          </a:p>
          <a:p>
            <a:pPr marL="139700"/>
            <a:r>
              <a:rPr lang="en-US" sz="2000" kern="0" dirty="0" smtClean="0"/>
              <a:t>b. </a:t>
            </a:r>
            <a:r>
              <a:rPr lang="en-US" sz="2000" kern="0" dirty="0" err="1" smtClean="0"/>
              <a:t>Anggi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dan</a:t>
            </a:r>
            <a:r>
              <a:rPr lang="en-US" sz="2000" kern="0" dirty="0" smtClean="0"/>
              <a:t> Adam</a:t>
            </a:r>
            <a:endParaRPr lang="en-US" sz="2000" kern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9F37484-0CE0-4DC4-BC37-3D3B25D432DC}"/>
              </a:ext>
            </a:extLst>
          </p:cNvPr>
          <p:cNvSpPr/>
          <p:nvPr/>
        </p:nvSpPr>
        <p:spPr>
          <a:xfrm>
            <a:off x="3321931" y="1264170"/>
            <a:ext cx="1414732" cy="202720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Erwin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Anggi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Dinda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Adam</a:t>
            </a:r>
            <a:endParaRPr lang="en-ID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8D013F6-B21A-4FA2-B6C3-6B6821AC9369}"/>
              </a:ext>
            </a:extLst>
          </p:cNvPr>
          <p:cNvSpPr/>
          <p:nvPr/>
        </p:nvSpPr>
        <p:spPr>
          <a:xfrm>
            <a:off x="5797711" y="1249689"/>
            <a:ext cx="1414732" cy="202720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Tinggi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Keriting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Kuning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F39662D-5E99-4A23-989B-440A24BB68C3}"/>
              </a:ext>
            </a:extLst>
          </p:cNvPr>
          <p:cNvCxnSpPr>
            <a:cxnSpLocks/>
          </p:cNvCxnSpPr>
          <p:nvPr/>
        </p:nvCxnSpPr>
        <p:spPr>
          <a:xfrm>
            <a:off x="4434738" y="1611999"/>
            <a:ext cx="1716657" cy="10351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332C682-200D-40C3-80CB-67AD9BF9E8D5}"/>
              </a:ext>
            </a:extLst>
          </p:cNvPr>
          <p:cNvCxnSpPr>
            <a:cxnSpLocks/>
          </p:cNvCxnSpPr>
          <p:nvPr/>
        </p:nvCxnSpPr>
        <p:spPr>
          <a:xfrm>
            <a:off x="4434738" y="2077826"/>
            <a:ext cx="1716657" cy="50033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AD9E855-63A7-4C4F-85E8-24D14D881843}"/>
              </a:ext>
            </a:extLst>
          </p:cNvPr>
          <p:cNvCxnSpPr>
            <a:cxnSpLocks/>
          </p:cNvCxnSpPr>
          <p:nvPr/>
        </p:nvCxnSpPr>
        <p:spPr>
          <a:xfrm flipV="1">
            <a:off x="4421798" y="2146836"/>
            <a:ext cx="1729597" cy="31055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B0EB3F9-97A7-44C0-9755-F6DF864A55DF}"/>
              </a:ext>
            </a:extLst>
          </p:cNvPr>
          <p:cNvCxnSpPr>
            <a:cxnSpLocks/>
          </p:cNvCxnSpPr>
          <p:nvPr/>
        </p:nvCxnSpPr>
        <p:spPr>
          <a:xfrm>
            <a:off x="4434738" y="2466016"/>
            <a:ext cx="1716657" cy="16246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0C1F228-9EF9-4FB7-A112-7FC78EE889BD}"/>
              </a:ext>
            </a:extLst>
          </p:cNvPr>
          <p:cNvCxnSpPr>
            <a:cxnSpLocks/>
          </p:cNvCxnSpPr>
          <p:nvPr/>
        </p:nvCxnSpPr>
        <p:spPr>
          <a:xfrm flipV="1">
            <a:off x="4421798" y="2628478"/>
            <a:ext cx="1729597" cy="26023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1397719" y="562372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71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2">
                <a:extLst>
                  <a:ext uri="{FF2B5EF4-FFF2-40B4-BE49-F238E27FC236}">
                    <a16:creationId xmlns="" xmlns:a16="http://schemas.microsoft.com/office/drawing/2014/main" id="{FF8CD062-1546-46D5-AA4C-00C5145F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7063" y="796686"/>
                <a:ext cx="3901882" cy="4390845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>
                  <a:lnSpc>
                    <a:spcPct val="150000"/>
                  </a:lnSpc>
                </a:pPr>
                <a:r>
                  <a:rPr lang="en-US" sz="1700" kern="0" dirty="0" smtClean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Misal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A = 25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          B = 30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          A </a:t>
                </a:r>
                <a14:m>
                  <m:oMath xmlns:m="http://schemas.openxmlformats.org/officeDocument/2006/math">
                    <m:r>
                      <a:rPr lang="en-US" sz="1700" i="1" kern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B = 12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          Banyak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siswa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dalam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kelas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?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     Jawan =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     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Hanya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suka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membaca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= 25 – 12 = 13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siswa</a:t>
                </a:r>
                <a:endParaRPr lang="en-US" sz="1700" kern="0" dirty="0">
                  <a:solidFill>
                    <a:schemeClr val="accent4">
                      <a:lumMod val="10000"/>
                    </a:schemeClr>
                  </a:solidFill>
                  <a:latin typeface="Varela Round"/>
                </a:endParaRP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        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Hanya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suka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mengarang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= 30 – 12 = 18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siswa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Banyak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siswa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dalam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kelas</a:t>
                </a:r>
                <a:r>
                  <a:rPr lang="en-US" sz="1700" kern="0" dirty="0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 = 13 + 18 + 12 = 43 </a:t>
                </a:r>
                <a:r>
                  <a:rPr lang="en-US" sz="1700" kern="0" dirty="0" err="1">
                    <a:solidFill>
                      <a:schemeClr val="accent4">
                        <a:lumMod val="10000"/>
                      </a:schemeClr>
                    </a:solidFill>
                    <a:latin typeface="Varela Round"/>
                  </a:rPr>
                  <a:t>siswa</a:t>
                </a:r>
                <a:endParaRPr lang="en-US" sz="1700" kern="0" dirty="0">
                  <a:solidFill>
                    <a:schemeClr val="accent4">
                      <a:lumMod val="10000"/>
                    </a:schemeClr>
                  </a:solidFill>
                  <a:latin typeface="Varela Round"/>
                </a:endParaRPr>
              </a:p>
            </p:txBody>
          </p:sp>
        </mc:Choice>
        <mc:Fallback xmlns=""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8CD062-1546-46D5-AA4C-00C5145F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63" y="796686"/>
                <a:ext cx="3901882" cy="4390845"/>
              </a:xfrm>
              <a:prstGeom prst="rect">
                <a:avLst/>
              </a:prstGeom>
              <a:blipFill rotWithShape="0">
                <a:blip r:embed="rId3"/>
                <a:stretch>
                  <a:fillRect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1397719" y="562372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7CCCF89-87A4-439C-BE64-DF0DC11B2F33}"/>
              </a:ext>
            </a:extLst>
          </p:cNvPr>
          <p:cNvSpPr/>
          <p:nvPr/>
        </p:nvSpPr>
        <p:spPr>
          <a:xfrm>
            <a:off x="6361315" y="669949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spc="50" dirty="0" smtClean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</a:t>
            </a:r>
            <a:r>
              <a:rPr lang="en-ID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ID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33A69225-5B2C-47C5-A347-2BAEA6F3302F}"/>
                  </a:ext>
                </a:extLst>
              </p:cNvPr>
              <p:cNvSpPr txBox="1"/>
              <p:nvPr/>
            </p:nvSpPr>
            <p:spPr>
              <a:xfrm>
                <a:off x="7175558" y="796686"/>
                <a:ext cx="3528204" cy="502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n(S) = 180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n(A) = 103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n(B) = 142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accent4">
                      <a:lumMod val="10000"/>
                    </a:schemeClr>
                  </a:solidFill>
                  <a:latin typeface="Assistant" pitchFamily="2" charset="-79"/>
                  <a:cs typeface="Assistant" pitchFamily="2" charset="-79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n(S) = n(A) + n(B) – n(A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D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n(A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D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B) = </a:t>
                </a: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n(A) + n(B) - n(S)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            = 142 + 103 – 180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            = 245 – 180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            = 65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Jadi </a:t>
                </a:r>
                <a:r>
                  <a:rPr lang="en-US" dirty="0" err="1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banyak</a:t>
                </a: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siswa</a:t>
                </a: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yang </a:t>
                </a:r>
                <a:r>
                  <a:rPr lang="en-US" dirty="0" err="1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dinyatakan</a:t>
                </a: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</a:t>
                </a:r>
                <a:r>
                  <a:rPr lang="en-US" dirty="0" err="1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tidak</a:t>
                </a: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lulus </a:t>
                </a:r>
                <a:r>
                  <a:rPr lang="en-US" dirty="0" err="1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adalah</a:t>
                </a:r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 65 </a:t>
                </a:r>
                <a:r>
                  <a:rPr lang="en-US" dirty="0" err="1">
                    <a:solidFill>
                      <a:schemeClr val="accent4">
                        <a:lumMod val="10000"/>
                      </a:schemeClr>
                    </a:solidFill>
                    <a:latin typeface="Assistant" pitchFamily="2" charset="-79"/>
                    <a:cs typeface="Assistant" pitchFamily="2" charset="-79"/>
                  </a:rPr>
                  <a:t>siswa</a:t>
                </a:r>
                <a:endParaRPr lang="en-ID" dirty="0">
                  <a:solidFill>
                    <a:schemeClr val="accent4">
                      <a:lumMod val="10000"/>
                    </a:schemeClr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A69225-5B2C-47C5-A347-2BAEA6F3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58" y="796686"/>
                <a:ext cx="3528204" cy="5027017"/>
              </a:xfrm>
              <a:prstGeom prst="rect">
                <a:avLst/>
              </a:prstGeom>
              <a:blipFill rotWithShape="0">
                <a:blip r:embed="rId4"/>
                <a:stretch>
                  <a:fillRect l="-1382" r="-691" b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6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2">
                <a:extLst>
                  <a:ext uri="{FF2B5EF4-FFF2-40B4-BE49-F238E27FC236}">
                    <a16:creationId xmlns="" xmlns:a16="http://schemas.microsoft.com/office/drawing/2014/main" id="{FF8CD062-1546-46D5-AA4C-00C5145F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9145" y="697977"/>
                <a:ext cx="7007391" cy="4390845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>
                  <a:lnSpc>
                    <a:spcPct val="150000"/>
                  </a:lnSpc>
                </a:pPr>
                <a:r>
                  <a:rPr lang="en-US" sz="1700" kern="0" dirty="0" smtClean="0"/>
                  <a:t>Misal  S = 75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             A = 20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             B = 35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            (A</a:t>
                </a:r>
                <a14:m>
                  <m:oMath xmlns:m="http://schemas.openxmlformats.org/officeDocument/2006/math"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700" kern="0" dirty="0"/>
                  <a:t>B) = 5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 err="1"/>
                  <a:t>Maka</a:t>
                </a:r>
                <a:r>
                  <a:rPr lang="en-US" sz="1700" kern="0" dirty="0"/>
                  <a:t> ,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n(S)	= n(A) + n(B) – n(A</a:t>
                </a:r>
                <a14:m>
                  <m:oMath xmlns:m="http://schemas.openxmlformats.org/officeDocument/2006/math">
                    <m:r>
                      <a:rPr lang="en-US" sz="17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700" kern="0" dirty="0"/>
                  <a:t>B)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700" kern="0" dirty="0"/>
                          <m:t>n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(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A</m:t>
                        </m:r>
                        <m:r>
                          <a:rPr lang="en-US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B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)</m:t>
                        </m:r>
                      </m:e>
                      <m:sup>
                        <m:r>
                          <a:rPr lang="en-US" sz="17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1700" kern="0" dirty="0"/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   75	= 20 + 35 – 5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700" kern="0" dirty="0"/>
                          <m:t>n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(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A</m:t>
                        </m:r>
                        <m:r>
                          <a:rPr lang="en-US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B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)</m:t>
                        </m:r>
                      </m:e>
                      <m:sup>
                        <m:r>
                          <a:rPr lang="en-US" sz="17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1700" kern="0" dirty="0"/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   75	= 50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700" kern="0" dirty="0"/>
                          <m:t>n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(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A</m:t>
                        </m:r>
                        <m:r>
                          <a:rPr lang="en-US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B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)</m:t>
                        </m:r>
                      </m:e>
                      <m:sup>
                        <m:r>
                          <a:rPr lang="en-US" sz="17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1700" i="1" kern="0" dirty="0">
                  <a:latin typeface="Cambria Math" panose="02040503050406030204" pitchFamily="18" charset="0"/>
                </a:endParaRPr>
              </a:p>
              <a:p>
                <a:pPr marL="13970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700" kern="0" dirty="0"/>
                          <m:t>n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(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A</m:t>
                        </m:r>
                        <m:r>
                          <a:rPr lang="en-US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B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)</m:t>
                        </m:r>
                      </m:e>
                      <m:sup>
                        <m:r>
                          <a:rPr lang="en-US" sz="17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1700" kern="0" dirty="0"/>
                  <a:t>   = 75 – 50</a:t>
                </a:r>
              </a:p>
              <a:p>
                <a:pPr marL="13970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700" kern="0" dirty="0"/>
                          <m:t>n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(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A</m:t>
                        </m:r>
                        <m:r>
                          <a:rPr lang="en-US" sz="17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B</m:t>
                        </m:r>
                        <m:r>
                          <m:rPr>
                            <m:nor/>
                          </m:rPr>
                          <a:rPr lang="en-US" sz="1700" kern="0" dirty="0"/>
                          <m:t>)</m:t>
                        </m:r>
                      </m:e>
                      <m:sup>
                        <m:r>
                          <a:rPr lang="en-US" sz="17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1700" kern="0" dirty="0"/>
                  <a:t>  = 25</a:t>
                </a:r>
              </a:p>
              <a:p>
                <a:pPr marL="139700">
                  <a:lnSpc>
                    <a:spcPct val="150000"/>
                  </a:lnSpc>
                </a:pPr>
                <a:r>
                  <a:rPr lang="en-US" sz="1700" kern="0" dirty="0"/>
                  <a:t>Jadi, </a:t>
                </a:r>
                <a:r>
                  <a:rPr lang="en-US" sz="1700" kern="0" dirty="0" err="1"/>
                  <a:t>banyak</a:t>
                </a:r>
                <a:r>
                  <a:rPr lang="en-US" sz="1700" kern="0" dirty="0"/>
                  <a:t> </a:t>
                </a:r>
                <a:r>
                  <a:rPr lang="en-US" sz="1700" kern="0" dirty="0" err="1"/>
                  <a:t>pelanggan</a:t>
                </a:r>
                <a:r>
                  <a:rPr lang="en-US" sz="1700" kern="0" dirty="0"/>
                  <a:t> yang </a:t>
                </a:r>
                <a:r>
                  <a:rPr lang="en-US" sz="1700" kern="0" dirty="0" err="1"/>
                  <a:t>harus</a:t>
                </a:r>
                <a:r>
                  <a:rPr lang="en-US" sz="1700" kern="0" dirty="0"/>
                  <a:t> </a:t>
                </a:r>
                <a:r>
                  <a:rPr lang="en-US" sz="1700" kern="0" dirty="0" err="1"/>
                  <a:t>ditambahkan</a:t>
                </a:r>
                <a:r>
                  <a:rPr lang="en-US" sz="1700" kern="0" dirty="0"/>
                  <a:t> </a:t>
                </a:r>
                <a:r>
                  <a:rPr lang="en-US" sz="1700" kern="0" dirty="0" err="1"/>
                  <a:t>adalah</a:t>
                </a:r>
                <a:r>
                  <a:rPr lang="en-US" sz="1700" kern="0" dirty="0"/>
                  <a:t> 25 orang</a:t>
                </a:r>
              </a:p>
              <a:p>
                <a:pPr marL="139700">
                  <a:lnSpc>
                    <a:spcPct val="150000"/>
                  </a:lnSpc>
                </a:pPr>
                <a:endParaRPr lang="en-US" sz="1400" kern="0" dirty="0"/>
              </a:p>
              <a:p>
                <a:pPr marL="139700"/>
                <a:endParaRPr lang="en-US" sz="1400" kern="0" dirty="0"/>
              </a:p>
              <a:p>
                <a:pPr marL="139700"/>
                <a:endParaRPr lang="en-US" sz="1400" kern="0" dirty="0"/>
              </a:p>
              <a:p>
                <a:pPr marL="139700"/>
                <a:endParaRPr lang="en-US" sz="1400" kern="0" dirty="0"/>
              </a:p>
            </p:txBody>
          </p:sp>
        </mc:Choice>
        <mc:Fallback xmlns=""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8CD062-1546-46D5-AA4C-00C5145F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45" y="697977"/>
                <a:ext cx="7007391" cy="4390845"/>
              </a:xfrm>
              <a:prstGeom prst="rect">
                <a:avLst/>
              </a:prstGeom>
              <a:blipFill rotWithShape="0">
                <a:blip r:embed="rId3"/>
                <a:stretch>
                  <a:fillRect b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1CAFD7A-EA5B-4F0A-A303-4454BDC551A6}"/>
              </a:ext>
            </a:extLst>
          </p:cNvPr>
          <p:cNvSpPr/>
          <p:nvPr/>
        </p:nvSpPr>
        <p:spPr>
          <a:xfrm>
            <a:off x="1425895" y="697978"/>
            <a:ext cx="569344" cy="500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accent4">
                    <a:lumMod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</a:t>
            </a:r>
            <a:endParaRPr lang="en-ID" b="1" spc="50" dirty="0">
              <a:ln w="0"/>
              <a:solidFill>
                <a:schemeClr val="accent4">
                  <a:lumMod val="1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56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Mathematics Subject for Elementary - 1st Grade_ Probability by Slidesgo</Template>
  <TotalTime>199</TotalTime>
  <Words>510</Words>
  <Application>Microsoft Office PowerPoint</Application>
  <PresentationFormat>Widescreen</PresentationFormat>
  <Paragraphs>287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Assistant</vt:lpstr>
      <vt:lpstr>Calibri</vt:lpstr>
      <vt:lpstr>Cambria Math</vt:lpstr>
      <vt:lpstr>Coiny</vt:lpstr>
      <vt:lpstr>Times New Roman</vt:lpstr>
      <vt:lpstr>Varela Round</vt:lpstr>
      <vt:lpstr>Mathematics Subject for Elementary - 1st Grade: Probability by Slidesgo</vt:lpstr>
      <vt:lpstr>Galih Anggoro Prasetya 22205018 Teknik Informatika</vt:lpstr>
      <vt:lpstr>PowerPoint Presentation</vt:lpstr>
      <vt:lpstr>PowerPoint Presentation</vt:lpstr>
      <vt:lpstr>PowerPoint Presentation</vt:lpstr>
      <vt:lpstr>PowerPoint Presentation</vt:lpstr>
      <vt:lpstr>Tenis</vt:lpstr>
      <vt:lpstr>PowerPoint Presentation</vt:lpstr>
      <vt:lpstr>PowerPoint Presentation</vt:lpstr>
      <vt:lpstr>PowerPoint Presentation</vt:lpstr>
      <vt:lpstr>PowerPoint Presentation</vt:lpstr>
      <vt:lpstr>Q ∩ P = {3, 5 ,7}</vt:lpstr>
      <vt:lpstr>PowerPoint Presentation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Galih Anggoro Prasetya 22205018 Teknik Informatika</dc:title>
  <dc:creator>galihap</dc:creator>
  <cp:lastModifiedBy>galihap</cp:lastModifiedBy>
  <cp:revision>16</cp:revision>
  <dcterms:created xsi:type="dcterms:W3CDTF">2022-10-19T14:50:06Z</dcterms:created>
  <dcterms:modified xsi:type="dcterms:W3CDTF">2022-10-20T03:41:50Z</dcterms:modified>
</cp:coreProperties>
</file>