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5247-522B-8AFA-DE39-64C41C52C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3C9AA-B119-6241-F1C3-2717AD73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4B96-2D2C-CF41-0DD6-0BC17ACD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3E1E-E1FF-C121-9C61-33F28655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176E-112B-CEA0-95E9-BA2852B4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1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D2B3-4B6B-6E94-752D-AF90B98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569D-13E7-7CB0-AC74-2C1A35534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12F2-7C1D-BDD0-5252-E0EDA55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FC01-422E-290A-2CA4-661F48F0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5099-6C8F-F893-C10E-B85C53FE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258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84010-DDF0-A79D-060E-4B7EBF3A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F0B40-479D-CECF-6478-E54894C6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8DE0-67D2-CFD7-F074-4758C44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6EC6-4DC0-7D88-4386-8005E891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73F8-4423-A986-D9CD-78F17E6C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48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9095-23C2-B030-D7A3-D2CC915B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4950-8D59-2AF4-B562-0EC7ADDD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D903-0006-DCC6-ECDD-CBEAAC09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8BBF-158C-BBFA-3C6C-DBA36BB8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FFEA-6AED-C594-050F-65D4F767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47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043A-D113-5B8F-AFD1-6533FC02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4877-AE80-443E-E752-FC2F578D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4224-4BD4-2E42-605F-E23ABA0A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D0DB-7C5D-B41F-1F56-669962CA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2C8C-B00B-245C-1CC6-7EE634F8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10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381D-73B1-1B60-27AC-A061AA8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3F1A-8182-3E9A-55A9-F443CEE0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F84A-2392-DC42-05A1-384C59D42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3C0A-CD28-6821-E688-7C78046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ABB19-0CCB-BE6D-DD02-1EF1FCED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44B8B-7CA8-D823-D6F2-55D8281C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06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E913-536F-17D6-9821-A3DF64BD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4F24-0B29-142B-8779-9CE3FE27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3362C-F2A8-4B1A-5705-934E8255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54224-57E7-822B-C114-B33BD4ED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94048-4688-AF63-CEA7-0AAD59FCD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F9423-7424-5439-ECC4-29AAC38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4831B-3A2E-53B2-837E-7FABE1AA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0DB0A-FA9A-3841-27FF-C7C41F61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89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12C-842A-5E56-9235-2FDDF0AB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4BD59-7A38-DCC0-8619-5560AE0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AF021-2395-B1D2-7FE4-9FA7115E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0BE3-E9FB-8EEA-BEA9-3621CE35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97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A4830-9776-3755-E456-AF75D37A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77F40-4E49-FD3E-AD8B-69734708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A23F-63BF-575E-B504-ED815A3C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98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A84C-AD16-1854-E95E-A4F31346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8209-51E1-52E1-8A90-D6071D34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A0253-BD0E-79EF-EE62-AC4EFE20A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D635B-C62A-B5BE-B32E-532E839D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F2D4C-7334-C974-45CB-CA36A6F0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84481-11A0-8B61-73FE-0FF268A4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3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7356-FE8A-9090-4A74-8023603B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EB7E6-EC13-5BCC-014C-538F2F657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E4DC-0E65-2406-A2B6-1F6BCBCF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0AB48-38FA-D9DC-3C2A-042B6F55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E341-91D8-2DE4-C4A5-8BA8F31F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E633-C019-FE02-8E98-307B497E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75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1CB0-D633-A362-E141-AA1C9B36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808E-C500-0E8F-B534-11B626CD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C114-3335-D172-99E4-9E71BB95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E0FF-72F1-42CF-ACFA-DE48A298B478}" type="datetimeFigureOut">
              <a:rPr lang="en-ID" smtClean="0"/>
              <a:t>27/10/2022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9C8F-3CA7-6FB4-839A-07CB8A9B2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92E6-B6F5-4A6C-5C31-D12898007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194A-09A6-47E6-BA74-9774CFB068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8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448C0A-6C36-F32F-D70B-0A217DC9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15618-1E44-C8CF-FBD8-7442B073DF7C}"/>
              </a:ext>
            </a:extLst>
          </p:cNvPr>
          <p:cNvSpPr txBox="1"/>
          <p:nvPr/>
        </p:nvSpPr>
        <p:spPr>
          <a:xfrm>
            <a:off x="1406013" y="1258529"/>
            <a:ext cx="10333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SOAL UTS</a:t>
            </a:r>
          </a:p>
          <a:p>
            <a:pPr algn="ctr"/>
            <a:r>
              <a:rPr lang="en-US" sz="6000" dirty="0"/>
              <a:t>MATEMATIKA DISKRIT</a:t>
            </a:r>
          </a:p>
          <a:p>
            <a:pPr algn="ctr"/>
            <a:r>
              <a:rPr lang="en-US" sz="6000" dirty="0"/>
              <a:t>TAHUN 2022-2023</a:t>
            </a:r>
            <a:endParaRPr lang="en-ID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1E575-BB6C-67F2-0F57-D62AC4424827}"/>
              </a:ext>
            </a:extLst>
          </p:cNvPr>
          <p:cNvSpPr txBox="1"/>
          <p:nvPr/>
        </p:nvSpPr>
        <p:spPr>
          <a:xfrm>
            <a:off x="6096000" y="4945626"/>
            <a:ext cx="5201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PENGAMPU: WRESTI ANDRIANI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847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2CB5-2AA6-789E-1989-D16DD4F2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CDD-E7E3-8EC3-70DC-71AF25D8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1F5E1-339E-64C7-A7CF-F2173B22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490A9-16C0-8376-1279-3652912088DC}"/>
                  </a:ext>
                </a:extLst>
              </p:cNvPr>
              <p:cNvSpPr txBox="1"/>
              <p:nvPr/>
            </p:nvSpPr>
            <p:spPr>
              <a:xfrm>
                <a:off x="6424584" y="163631"/>
                <a:ext cx="5413456" cy="701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4488" indent="-344488"/>
                <a:r>
                  <a:rPr lang="sv-SE" dirty="0">
                    <a:solidFill>
                      <a:srgbClr val="000000"/>
                    </a:solidFill>
                    <a:latin typeface="ff1"/>
                  </a:rPr>
                  <a:t>2</a:t>
                </a:r>
                <a:r>
                  <a:rPr lang="sv-SE" b="0" i="0" dirty="0">
                    <a:solidFill>
                      <a:srgbClr val="000000"/>
                    </a:solidFill>
                    <a:effectLst/>
                    <a:latin typeface="ff1"/>
                  </a:rPr>
                  <a:t>. ”Tentukan konvers, invers dan kontraposisi dari pernyataan di bawah ini:</a:t>
                </a:r>
              </a:p>
              <a:p>
                <a:pPr marL="344488"/>
                <a:r>
                  <a:rPr lang="sv-SE" dirty="0">
                    <a:solidFill>
                      <a:srgbClr val="000000"/>
                    </a:solidFill>
                    <a:latin typeface="ff1"/>
                  </a:rPr>
                  <a:t>J</a:t>
                </a:r>
                <a:r>
                  <a:rPr lang="sv-SE" b="0" i="0" dirty="0">
                    <a:solidFill>
                      <a:srgbClr val="000000"/>
                    </a:solidFill>
                    <a:effectLst/>
                    <a:latin typeface="ff1"/>
                  </a:rPr>
                  <a:t>ika hari ini hujan maka Yayan mengendarai mobil</a:t>
                </a:r>
              </a:p>
              <a:p>
                <a:pPr marL="344488"/>
                <a:endParaRPr lang="sv-SE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sv-SE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pPr marL="344488"/>
                <a:endParaRPr lang="sv-SE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r>
                  <a:rPr lang="sv-SE" dirty="0">
                    <a:solidFill>
                      <a:srgbClr val="000000"/>
                    </a:solidFill>
                    <a:latin typeface="ff1"/>
                  </a:rPr>
                  <a:t>3. 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Amati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pernyataan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berikut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ini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: </a:t>
                </a:r>
              </a:p>
              <a:p>
                <a:pPr marL="344488"/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p : Hari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ini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ahmad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pergi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ke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toko 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buku</a:t>
                </a:r>
                <a:endParaRPr lang="en-ID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pPr marL="344488"/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q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: Hari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ini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ahmad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pergi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:r>
                  <a:rPr lang="en-ID" b="0" i="0" dirty="0" err="1">
                    <a:solidFill>
                      <a:srgbClr val="000000"/>
                    </a:solidFill>
                    <a:effectLst/>
                    <a:latin typeface="ff1"/>
                  </a:rPr>
                  <a:t>ke</a:t>
                </a: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supermarket</a:t>
                </a:r>
              </a:p>
              <a:p>
                <a:pPr marL="344488"/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Ubah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kedua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pernyataan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diatas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dengan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logika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matematika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di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bawah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ff1"/>
                  </a:rPr>
                  <a:t>ini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:</a:t>
                </a:r>
              </a:p>
              <a:p>
                <a:pPr marL="687388" indent="-342900">
                  <a:buAutoNum type="alphaLcPeriod"/>
                </a:pP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latin typeface="ff1"/>
                  <a:ea typeface="Cambria Math" panose="02040503050406030204" pitchFamily="18" charset="0"/>
                </a:endParaRPr>
              </a:p>
              <a:p>
                <a:pPr marL="687388" indent="-342900">
                  <a:buAutoNum type="alphaLcPeriod"/>
                </a:pP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p</a:t>
                </a:r>
                <a:r>
                  <a:rPr lang="el-GR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687388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q</a:t>
                </a:r>
              </a:p>
              <a:p>
                <a:pPr marL="687388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ID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endParaRPr lang="en-ID" dirty="0">
                  <a:solidFill>
                    <a:srgbClr val="000000"/>
                  </a:solidFill>
                  <a:latin typeface="ff1"/>
                </a:endParaRPr>
              </a:p>
              <a:p>
                <a:pPr marL="344488"/>
                <a:endParaRPr lang="en-I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490A9-16C0-8376-1279-365291208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84" y="163631"/>
                <a:ext cx="5413456" cy="7017306"/>
              </a:xfrm>
              <a:prstGeom prst="rect">
                <a:avLst/>
              </a:prstGeom>
              <a:blipFill>
                <a:blip r:embed="rId3"/>
                <a:stretch>
                  <a:fillRect l="-1014" t="-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EE8972-9B64-B747-7711-A2009AA3E5B6}"/>
                  </a:ext>
                </a:extLst>
              </p:cNvPr>
              <p:cNvSpPr txBox="1"/>
              <p:nvPr/>
            </p:nvSpPr>
            <p:spPr>
              <a:xfrm>
                <a:off x="767349" y="255964"/>
                <a:ext cx="488988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</a:t>
                </a:r>
                <a:r>
                  <a:rPr lang="en-US" dirty="0" err="1"/>
                  <a:t>Diberikan</a:t>
                </a:r>
                <a:r>
                  <a:rPr lang="en-US" dirty="0"/>
                  <a:t> data:</a:t>
                </a:r>
              </a:p>
              <a:p>
                <a:r>
                  <a:rPr lang="en-US" dirty="0"/>
                  <a:t>     </a:t>
                </a:r>
                <a:r>
                  <a:rPr lang="en-US" dirty="0" err="1"/>
                  <a:t>Pernyataan</a:t>
                </a:r>
                <a:r>
                  <a:rPr lang="en-US" dirty="0"/>
                  <a:t> p </a:t>
                </a:r>
                <a:r>
                  <a:rPr lang="en-US" dirty="0" err="1"/>
                  <a:t>bernilai</a:t>
                </a:r>
                <a:r>
                  <a:rPr lang="en-US" dirty="0"/>
                  <a:t> salah</a:t>
                </a:r>
              </a:p>
              <a:p>
                <a:r>
                  <a:rPr lang="en-US" dirty="0"/>
                  <a:t>     </a:t>
                </a:r>
                <a:r>
                  <a:rPr lang="en-US" dirty="0" err="1"/>
                  <a:t>Pernyataan</a:t>
                </a:r>
                <a:r>
                  <a:rPr lang="en-US" dirty="0"/>
                  <a:t> q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benar</a:t>
                </a:r>
                <a:endParaRPr lang="en-US" dirty="0"/>
              </a:p>
              <a:p>
                <a:pPr marL="285750"/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kebenaran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konjungsi</a:t>
                </a:r>
                <a:r>
                  <a:rPr lang="en-US" dirty="0"/>
                  <a:t> di </a:t>
                </a:r>
                <a:r>
                  <a:rPr lang="en-US" dirty="0" err="1"/>
                  <a:t>bawah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:</a:t>
                </a:r>
              </a:p>
              <a:p>
                <a:pPr marL="687388" indent="-342900">
                  <a:buAutoNum type="alphaLcPeriod"/>
                </a:pPr>
                <a:r>
                  <a:rPr lang="en-US" dirty="0"/>
                  <a:t> </a:t>
                </a:r>
                <a:r>
                  <a:rPr lang="en-ID" dirty="0">
                    <a:solidFill>
                      <a:srgbClr val="000000"/>
                    </a:solidFill>
                    <a:latin typeface="ff1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latin typeface="ff1"/>
                  <a:ea typeface="Cambria Math" panose="02040503050406030204" pitchFamily="18" charset="0"/>
                </a:endParaRPr>
              </a:p>
              <a:p>
                <a:pPr marL="687388" indent="-342900">
                  <a:buAutoNum type="alphaLcPeriod"/>
                </a:pPr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p</a:t>
                </a:r>
                <a:r>
                  <a:rPr lang="el-GR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687388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q</a:t>
                </a:r>
              </a:p>
              <a:p>
                <a:pPr marL="687388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D" b="0" i="0" dirty="0">
                    <a:solidFill>
                      <a:srgbClr val="000000"/>
                    </a:solidFill>
                    <a:effectLst/>
                    <a:latin typeface="ff1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ID" b="0" i="0" dirty="0">
                  <a:solidFill>
                    <a:srgbClr val="000000"/>
                  </a:solidFill>
                  <a:effectLst/>
                  <a:latin typeface="ff1"/>
                </a:endParaRPr>
              </a:p>
              <a:p>
                <a:pPr marL="285750"/>
                <a:endParaRPr lang="en-US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EE8972-9B64-B747-7711-A2009AA3E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9" y="255964"/>
                <a:ext cx="4889886" cy="3139321"/>
              </a:xfrm>
              <a:prstGeom prst="rect">
                <a:avLst/>
              </a:prstGeom>
              <a:blipFill>
                <a:blip r:embed="rId4"/>
                <a:stretch>
                  <a:fillRect l="-1122" t="-11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5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1A26-91D9-9C98-1F9A-4CF01194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DDF0-9C07-3A0F-6A19-3183CC9D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CCDD3-A9D4-584D-FF53-A9B7A9CB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CDFA8-EF39-FFC3-897A-C6C4CA9A4466}"/>
              </a:ext>
            </a:extLst>
          </p:cNvPr>
          <p:cNvSpPr txBox="1"/>
          <p:nvPr/>
        </p:nvSpPr>
        <p:spPr>
          <a:xfrm>
            <a:off x="7190106" y="2274838"/>
            <a:ext cx="45230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D" dirty="0">
                <a:solidFill>
                  <a:srgbClr val="161514"/>
                </a:solidFill>
                <a:latin typeface="Domine"/>
              </a:rPr>
              <a:t>6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. 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Diketahui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pernyataan-pernyataan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berikut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:</a:t>
            </a:r>
          </a:p>
          <a:p>
            <a:pPr marL="285750"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p :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Matahari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tidak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terbit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dari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timur</a:t>
            </a:r>
            <a:endParaRPr lang="en-ID" b="0" i="0" dirty="0">
              <a:solidFill>
                <a:srgbClr val="161514"/>
              </a:solidFill>
              <a:effectLst/>
              <a:latin typeface="Domine"/>
            </a:endParaRPr>
          </a:p>
          <a:p>
            <a:pPr marL="285750"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q :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Matahari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terbenam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di barat</a:t>
            </a:r>
          </a:p>
          <a:p>
            <a:pPr marL="285750" algn="l" fontAlgn="base"/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Tentukan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nilai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kebenaran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 </a:t>
            </a:r>
            <a:r>
              <a:rPr lang="en-ID" b="0" i="0" dirty="0" err="1">
                <a:solidFill>
                  <a:srgbClr val="161514"/>
                </a:solidFill>
                <a:effectLst/>
                <a:latin typeface="Domine"/>
              </a:rPr>
              <a:t>dari</a:t>
            </a:r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:</a:t>
            </a:r>
          </a:p>
          <a:p>
            <a:pPr marL="285750"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a. ~p ˄ q</a:t>
            </a:r>
          </a:p>
          <a:p>
            <a:pPr indent="285750" algn="l" fontAlgn="base"/>
            <a:r>
              <a:rPr lang="en-ID" b="0" i="0" dirty="0">
                <a:solidFill>
                  <a:srgbClr val="161514"/>
                </a:solidFill>
                <a:effectLst/>
                <a:latin typeface="Domine"/>
              </a:rPr>
              <a:t>b. p ˅ ~q</a:t>
            </a:r>
          </a:p>
          <a:p>
            <a:pPr indent="285750" algn="l" fontAlgn="base"/>
            <a:endParaRPr lang="en-ID" dirty="0">
              <a:solidFill>
                <a:srgbClr val="161514"/>
              </a:solidFill>
              <a:latin typeface="Domine"/>
            </a:endParaRPr>
          </a:p>
          <a:p>
            <a:pPr indent="285750" algn="l" fontAlgn="base"/>
            <a:endParaRPr lang="en-ID" b="0" i="0" dirty="0">
              <a:solidFill>
                <a:srgbClr val="161514"/>
              </a:solidFill>
              <a:effectLst/>
              <a:latin typeface="Domi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478B3-E9A4-C800-2F4E-F198F718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88" y="3359586"/>
            <a:ext cx="6203218" cy="23508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486651-EC16-2133-825E-9FC5D2138A97}"/>
              </a:ext>
            </a:extLst>
          </p:cNvPr>
          <p:cNvSpPr txBox="1"/>
          <p:nvPr/>
        </p:nvSpPr>
        <p:spPr>
          <a:xfrm>
            <a:off x="478854" y="3244334"/>
            <a:ext cx="3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2421E-E4DC-F9D2-D122-512E3B72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14" y="451880"/>
            <a:ext cx="6172735" cy="20880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0B8A3C-0DCC-F15B-5EF5-DBA70A30F5D8}"/>
              </a:ext>
            </a:extLst>
          </p:cNvPr>
          <p:cNvSpPr txBox="1"/>
          <p:nvPr/>
        </p:nvSpPr>
        <p:spPr>
          <a:xfrm>
            <a:off x="5348748" y="3715712"/>
            <a:ext cx="497984" cy="37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C8CCF-BC18-CFB9-8682-D79CA2FC3C79}"/>
              </a:ext>
            </a:extLst>
          </p:cNvPr>
          <p:cNvSpPr txBox="1"/>
          <p:nvPr/>
        </p:nvSpPr>
        <p:spPr>
          <a:xfrm>
            <a:off x="412955" y="602186"/>
            <a:ext cx="4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64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5F0-2EC6-6B66-9062-92C23632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66D2-8CB7-3FEC-0EF7-26955B09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9B70D-86F8-D9FE-5B76-A33DCEB2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69B20E-2CF3-3378-88F7-BC658E078613}"/>
              </a:ext>
            </a:extLst>
          </p:cNvPr>
          <p:cNvSpPr txBox="1"/>
          <p:nvPr/>
        </p:nvSpPr>
        <p:spPr>
          <a:xfrm>
            <a:off x="838200" y="335628"/>
            <a:ext cx="470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05E7-7E77-7A89-122E-9FDCC8C2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77" y="1651889"/>
            <a:ext cx="2260757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B902CF-691A-7BBD-66FD-3EAA36D18699}"/>
              </a:ext>
            </a:extLst>
          </p:cNvPr>
          <p:cNvSpPr txBox="1"/>
          <p:nvPr/>
        </p:nvSpPr>
        <p:spPr>
          <a:xfrm>
            <a:off x="838200" y="1027906"/>
            <a:ext cx="249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C33C5-2F1C-919C-3384-47A1993E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75" y="2375416"/>
            <a:ext cx="2391885" cy="297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1A959-EFD9-913E-6B92-2078B6E43B82}"/>
              </a:ext>
            </a:extLst>
          </p:cNvPr>
          <p:cNvSpPr txBox="1"/>
          <p:nvPr/>
        </p:nvSpPr>
        <p:spPr>
          <a:xfrm>
            <a:off x="838199" y="1640959"/>
            <a:ext cx="28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BF9A7-00AA-CC48-CD99-6138917E1920}"/>
              </a:ext>
            </a:extLst>
          </p:cNvPr>
          <p:cNvSpPr txBox="1"/>
          <p:nvPr/>
        </p:nvSpPr>
        <p:spPr>
          <a:xfrm>
            <a:off x="1163737" y="1006246"/>
            <a:ext cx="876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Diketahui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rumus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)=5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–2 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Jika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m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)=18</a:t>
            </a:r>
            <a:r>
              <a:rPr lang="en-ID" dirty="0">
                <a:solidFill>
                  <a:srgbClr val="08102B"/>
                </a:solidFill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dan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n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)=23</a:t>
            </a:r>
            <a:r>
              <a:rPr lang="en-ID" dirty="0">
                <a:solidFill>
                  <a:srgbClr val="08102B"/>
                </a:solidFill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Nilai 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m+n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adalah...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C54AD-F65B-146A-50EA-5A4143EC323C}"/>
              </a:ext>
            </a:extLst>
          </p:cNvPr>
          <p:cNvSpPr txBox="1"/>
          <p:nvPr/>
        </p:nvSpPr>
        <p:spPr>
          <a:xfrm>
            <a:off x="1237477" y="321805"/>
            <a:ext cx="9717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Diketahui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rumus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)=2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–3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Jika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m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)=5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dan f(−2)=n. Nilai 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m+n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adalah...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EA9EB-E95B-BE4F-725D-AE0EE26B3ACC}"/>
              </a:ext>
            </a:extLst>
          </p:cNvPr>
          <p:cNvSpPr txBox="1"/>
          <p:nvPr/>
        </p:nvSpPr>
        <p:spPr>
          <a:xfrm>
            <a:off x="838199" y="2303740"/>
            <a:ext cx="114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74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4200-58E4-D260-85B8-C401FC53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4ECB-D33B-399B-2CF6-C1256AC0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1D011-BFB3-74FE-976A-0028C41E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207D4D-DBFB-8682-C204-8C4A0A4E5602}"/>
              </a:ext>
            </a:extLst>
          </p:cNvPr>
          <p:cNvSpPr txBox="1"/>
          <p:nvPr/>
        </p:nvSpPr>
        <p:spPr>
          <a:xfrm>
            <a:off x="511277" y="365125"/>
            <a:ext cx="60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8DF32-1957-F465-7B8F-502CBF46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65" y="372499"/>
            <a:ext cx="6143054" cy="3105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F35F6-6AFD-70B2-BC88-EA41E4299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118" y="599334"/>
            <a:ext cx="3818382" cy="428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2FCDD-AA28-0499-BABC-5A343F7655F6}"/>
              </a:ext>
            </a:extLst>
          </p:cNvPr>
          <p:cNvSpPr txBox="1"/>
          <p:nvPr/>
        </p:nvSpPr>
        <p:spPr>
          <a:xfrm>
            <a:off x="6528619" y="3500265"/>
            <a:ext cx="497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Diagram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 data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3225" marR="0" lvl="0" indent="-403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Jika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300 orang,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pengusaha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adalah...</a:t>
            </a:r>
            <a:endParaRPr lang="en-ID" dirty="0"/>
          </a:p>
        </p:txBody>
      </p:sp>
      <p:pic>
        <p:nvPicPr>
          <p:cNvPr id="12" name="Picture 2" descr="Soal dan Pembahasan UNBK Matematika SMP 2018 (*Simulasi Ujian Sekolah Matematika SMP)">
            <a:extLst>
              <a:ext uri="{FF2B5EF4-FFF2-40B4-BE49-F238E27FC236}">
                <a16:creationId xmlns:a16="http://schemas.microsoft.com/office/drawing/2014/main" id="{E88E34D4-2316-865E-C00D-A5031F7A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02" y="4722579"/>
            <a:ext cx="1978026" cy="19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722C-49E2-3B41-22AB-9DD99F55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C96E-50F7-46F5-3F2F-F7C3D2E4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EE69E-516F-CC33-9A48-E79BCE79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4F111-7C64-AFEF-C79B-F4E266098402}"/>
              </a:ext>
            </a:extLst>
          </p:cNvPr>
          <p:cNvSpPr txBox="1"/>
          <p:nvPr/>
        </p:nvSpPr>
        <p:spPr>
          <a:xfrm>
            <a:off x="511277" y="365125"/>
            <a:ext cx="60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</a:t>
            </a:r>
            <a:endParaRPr lang="en-ID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91332F-83BE-6127-70E7-F126F15E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950" y="-2649485"/>
            <a:ext cx="7921015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Suatu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perusahaan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taksi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memasang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tarif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seperti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grafik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berikut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kumimoji="0" lang="en-US" altLang="en-US" sz="18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    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8102B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kerumah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nenek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berjarak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22 kilometer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dibayar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Alia?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 descr="Fungsi Matematika SMP, Suatu perusahaan taksi memasang tarif seperti grafik berikut">
            <a:extLst>
              <a:ext uri="{FF2B5EF4-FFF2-40B4-BE49-F238E27FC236}">
                <a16:creationId xmlns:a16="http://schemas.microsoft.com/office/drawing/2014/main" id="{813084CF-BEE5-A344-E6AA-DB264915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41" y="1027905"/>
            <a:ext cx="5073446" cy="305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54290-686F-4B0F-349E-CCBAC303E339}"/>
              </a:ext>
            </a:extLst>
          </p:cNvPr>
          <p:cNvSpPr txBox="1"/>
          <p:nvPr/>
        </p:nvSpPr>
        <p:spPr>
          <a:xfrm>
            <a:off x="727587" y="5830095"/>
            <a:ext cx="507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99D20-F937-B18B-BA99-D7CC8E9CD49C}"/>
              </a:ext>
            </a:extLst>
          </p:cNvPr>
          <p:cNvSpPr txBox="1"/>
          <p:nvPr/>
        </p:nvSpPr>
        <p:spPr>
          <a:xfrm>
            <a:off x="1425677" y="5908639"/>
            <a:ext cx="617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Grafik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f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(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)=2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th-I"/>
              </a:rPr>
              <a:t>x</a:t>
            </a:r>
            <a:r>
              <a:rPr lang="en-ID" b="0" i="0" dirty="0">
                <a:solidFill>
                  <a:srgbClr val="08102B"/>
                </a:solidFill>
                <a:effectLst/>
                <a:latin typeface="MJXc-TeX-main-R"/>
              </a:rPr>
              <a:t>+2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, dengan </a:t>
            </a:r>
            <a:r>
              <a:rPr lang="en-ID" b="0" i="0" dirty="0" err="1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x∈R</a:t>
            </a:r>
            <a:r>
              <a:rPr lang="en-ID" b="0" i="0" dirty="0">
                <a:solidFill>
                  <a:srgbClr val="08102B"/>
                </a:solidFill>
                <a:effectLst/>
                <a:latin typeface="Noto Sans" panose="020B0502040504020204" pitchFamily="34" charset="0"/>
              </a:rPr>
              <a:t> adalah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169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0299-EA33-1258-7DC9-B13E4E11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9AC3-CFAD-2EB5-6F40-68DD13B3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D0CE6-88AF-1544-EEB3-AF9EB499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5A2B4-32E9-6F38-8220-3D43645C5C0F}"/>
              </a:ext>
            </a:extLst>
          </p:cNvPr>
          <p:cNvSpPr txBox="1"/>
          <p:nvPr/>
        </p:nvSpPr>
        <p:spPr>
          <a:xfrm>
            <a:off x="1052052" y="521110"/>
            <a:ext cx="919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dengan </a:t>
            </a:r>
            <a:r>
              <a:rPr lang="en-US" dirty="0" err="1"/>
              <a:t>angka</a:t>
            </a:r>
            <a:r>
              <a:rPr lang="en-US" dirty="0"/>
              <a:t> NIM paling </a:t>
            </a:r>
            <a:r>
              <a:rPr lang="en-US" dirty="0" err="1"/>
              <a:t>akhir</a:t>
            </a:r>
            <a:r>
              <a:rPr lang="en-US" dirty="0"/>
              <a:t>. Yang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no </a:t>
            </a:r>
            <a:r>
              <a:rPr lang="en-US" dirty="0" err="1"/>
              <a:t>ganjil</a:t>
            </a:r>
            <a:r>
              <a:rPr lang="en-US" dirty="0"/>
              <a:t>, yang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no </a:t>
            </a:r>
            <a:r>
              <a:rPr lang="en-US" dirty="0" err="1"/>
              <a:t>genap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290E-868F-A958-96B6-D4F0A02B06F9}"/>
              </a:ext>
            </a:extLst>
          </p:cNvPr>
          <p:cNvSpPr txBox="1"/>
          <p:nvPr/>
        </p:nvSpPr>
        <p:spPr>
          <a:xfrm>
            <a:off x="4190999" y="1786296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TERIMAKASIH</a:t>
            </a:r>
            <a:endParaRPr lang="en-ID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3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337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Cambria Math</vt:lpstr>
      <vt:lpstr>Domine</vt:lpstr>
      <vt:lpstr>ff1</vt:lpstr>
      <vt:lpstr>MJXc-TeX-main-R</vt:lpstr>
      <vt:lpstr>MJXc-TeX-math-I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Wresty Andriani</dc:creator>
  <cp:lastModifiedBy>Wresty Andriani</cp:lastModifiedBy>
  <cp:revision>6</cp:revision>
  <dcterms:created xsi:type="dcterms:W3CDTF">2022-10-23T03:29:57Z</dcterms:created>
  <dcterms:modified xsi:type="dcterms:W3CDTF">2022-10-27T00:03:13Z</dcterms:modified>
</cp:coreProperties>
</file>