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61" r:id="rId3"/>
    <p:sldId id="295" r:id="rId4"/>
    <p:sldId id="296" r:id="rId5"/>
    <p:sldId id="298" r:id="rId6"/>
    <p:sldId id="297" r:id="rId7"/>
    <p:sldId id="307" r:id="rId8"/>
    <p:sldId id="306" r:id="rId9"/>
    <p:sldId id="308" r:id="rId10"/>
    <p:sldId id="303" r:id="rId11"/>
    <p:sldId id="309" r:id="rId12"/>
    <p:sldId id="310" r:id="rId13"/>
    <p:sldId id="312" r:id="rId14"/>
    <p:sldId id="311" r:id="rId15"/>
    <p:sldId id="313" r:id="rId16"/>
    <p:sldId id="314" r:id="rId17"/>
    <p:sldId id="315" r:id="rId18"/>
    <p:sldId id="280" r:id="rId19"/>
  </p:sldIdLst>
  <p:sldSz cx="9144000" cy="5143500" type="screen16x9"/>
  <p:notesSz cx="6858000" cy="9144000"/>
  <p:embeddedFontLst>
    <p:embeddedFont>
      <p:font typeface="Varela Round" panose="020B0604020202020204" charset="-79"/>
      <p:regular r:id="rId21"/>
    </p:embeddedFont>
    <p:embeddedFont>
      <p:font typeface="Baskerville Old Face" panose="02020602080505020303" pitchFamily="18" charset="0"/>
      <p:regular r:id="rId22"/>
    </p:embeddedFont>
    <p:embeddedFont>
      <p:font typeface="Cambria Math" panose="02040503050406030204" pitchFamily="18" charset="0"/>
      <p:regular r:id="rId23"/>
    </p:embeddedFont>
    <p:embeddedFont>
      <p:font typeface="Coiny" panose="020B0604020202020204" charset="0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Arial Narrow" panose="020B06060202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3F7E8-894E-47D8-8CEB-4A70EA471DFC}">
  <a:tblStyle styleId="{6EE3F7E8-894E-47D8-8CEB-4A70EA471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312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4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6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51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18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9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954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01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9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0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38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9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83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9" r:id="rId4"/>
    <p:sldLayoutId id="2147483670" r:id="rId5"/>
    <p:sldLayoutId id="2147483671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4" y="3081168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4000" b="1" dirty="0" err="1" smtClean="0">
                <a:solidFill>
                  <a:schemeClr val="tx1"/>
                </a:solidFill>
              </a:rPr>
              <a:t>Galih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Anggoro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Prasetya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22205018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tx1"/>
                </a:solidFill>
              </a:rPr>
              <a:t>Teknik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6225918" y="827925"/>
            <a:ext cx="1991700" cy="617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b="1" dirty="0" smtClean="0"/>
              <a:t>KALKULUS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3" y="3916421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8250959" y="849166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4">
                <a:extLst>
                  <a:ext uri="{FF2B5EF4-FFF2-40B4-BE49-F238E27FC236}">
                    <a16:creationId xmlns:a16="http://schemas.microsoft.com/office/drawing/2014/main" xmlns="" id="{6F70953B-2142-3747-C636-131F676BF355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92868" y="466780"/>
                <a:ext cx="1597932" cy="64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500" b="0" dirty="0" smtClean="0">
                    <a:latin typeface="+mn-lt"/>
                  </a:rPr>
                  <a:t>V</a:t>
                </a:r>
                <a:r>
                  <a:rPr lang="en-ID" sz="2000" b="0" dirty="0">
                    <a:latin typeface="+mn-lt"/>
                  </a:rPr>
                  <a:t> </a:t>
                </a:r>
                <a:r>
                  <a:rPr lang="en-ID" sz="2000" b="0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D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4">
                <a:extLst>
                  <a:ext uri="{FF2B5EF4-FFF2-40B4-BE49-F238E27FC236}">
                    <a16:creationId xmlns="" xmlns:a16="http://schemas.microsoft.com/office/drawing/2014/main" id="{6F70953B-2142-3747-C636-131F676BF3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2868" y="466780"/>
                <a:ext cx="1597932" cy="647135"/>
              </a:xfrm>
              <a:prstGeom prst="rect">
                <a:avLst/>
              </a:prstGeom>
              <a:blipFill rotWithShape="0"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992867" y="1152804"/>
            <a:ext cx="177210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500" b="0" dirty="0">
                <a:latin typeface="+mn-lt"/>
              </a:rPr>
              <a:t> </a:t>
            </a:r>
            <a:r>
              <a:rPr lang="en-ID" sz="2500" b="0" dirty="0" smtClean="0">
                <a:latin typeface="+mn-lt"/>
              </a:rPr>
              <a:t>     </a:t>
            </a:r>
            <a:r>
              <a:rPr lang="en-ID" sz="2000" b="0" dirty="0" smtClean="0">
                <a:latin typeface="+mn-lt"/>
              </a:rPr>
              <a:t>= 10t - 4</a:t>
            </a:r>
            <a:endParaRPr lang="en-ID" sz="2000" b="0" dirty="0">
              <a:latin typeface="+mn-lt"/>
            </a:endParaRPr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992867" y="1799938"/>
            <a:ext cx="1946276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500" b="0" dirty="0" err="1" smtClean="0">
                <a:latin typeface="+mn-lt"/>
              </a:rPr>
              <a:t>V</a:t>
            </a:r>
            <a:r>
              <a:rPr lang="en-ID" sz="1400" b="0" dirty="0" err="1" smtClean="0">
                <a:latin typeface="+mn-lt"/>
              </a:rPr>
              <a:t>t</a:t>
            </a:r>
            <a:r>
              <a:rPr lang="en-ID" sz="1400" b="0" dirty="0" smtClean="0">
                <a:latin typeface="+mn-lt"/>
              </a:rPr>
              <a:t>=2</a:t>
            </a:r>
            <a:r>
              <a:rPr lang="en-ID" sz="2000" b="0" dirty="0" smtClean="0">
                <a:latin typeface="+mn-lt"/>
              </a:rPr>
              <a:t> = 10.2 - 4</a:t>
            </a:r>
            <a:endParaRPr lang="en-ID" sz="20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4">
                <a:extLst>
                  <a:ext uri="{FF2B5EF4-FFF2-40B4-BE49-F238E27FC236}">
                    <a16:creationId xmlns:a16="http://schemas.microsoft.com/office/drawing/2014/main" xmlns="" id="{6F70953B-2142-3747-C636-131F676BF3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867" y="2399495"/>
                <a:ext cx="3339647" cy="508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ID" sz="2000" b="0" dirty="0" smtClean="0">
                    <a:latin typeface="+mn-lt"/>
                  </a:rPr>
                  <a:t>= 20 – 4 = 16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D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4">
                <a:extLst>
                  <a:ext uri="{FF2B5EF4-FFF2-40B4-BE49-F238E27FC236}">
                    <a16:creationId xmlns="" xmlns:a16="http://schemas.microsoft.com/office/drawing/2014/main" id="{6F70953B-2142-3747-C636-131F676B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2399495"/>
                <a:ext cx="3339647" cy="508955"/>
              </a:xfrm>
              <a:prstGeom prst="rect">
                <a:avLst/>
              </a:prstGeom>
              <a:blipFill rotWithShape="0">
                <a:blip r:embed="rId4"/>
                <a:stretch>
                  <a:fillRect t="-78313" r="-547" b="-134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1485900"/>
            <a:ext cx="7702550" cy="56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77"/>
                <a:cs typeface="Calibri Light"/>
              </a:rPr>
              <a:t>SOAL 3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16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A0E887-E6F6-4232-52D1-8D8B4DFA604B}"/>
              </a:ext>
            </a:extLst>
          </p:cNvPr>
          <p:cNvSpPr txBox="1"/>
          <p:nvPr/>
        </p:nvSpPr>
        <p:spPr>
          <a:xfrm>
            <a:off x="1008239" y="407288"/>
            <a:ext cx="6194073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sz="1700" b="0" i="0" dirty="0" smtClean="0">
                <a:solidFill>
                  <a:srgbClr val="2C3E50"/>
                </a:solidFill>
                <a:effectLst/>
                <a:latin typeface="+mn-lt"/>
              </a:rPr>
              <a:t>3. </a:t>
            </a:r>
            <a:r>
              <a:rPr lang="en-ID" sz="1700" b="0" i="0" dirty="0" err="1" smtClean="0">
                <a:solidFill>
                  <a:srgbClr val="2C3E50"/>
                </a:solidFill>
                <a:effectLst/>
                <a:latin typeface="+mn-lt"/>
              </a:rPr>
              <a:t>Diketahui</a:t>
            </a:r>
            <a:r>
              <a:rPr lang="en-ID" sz="1700" b="0" i="0" dirty="0" smtClean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: f (x) = x</a:t>
            </a:r>
            <a:r>
              <a:rPr lang="en-ID" sz="1700" b="0" i="0" baseline="30000" dirty="0">
                <a:solidFill>
                  <a:srgbClr val="2C3E50"/>
                </a:solidFill>
                <a:effectLst/>
                <a:latin typeface="+mn-lt"/>
              </a:rPr>
              <a:t>3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 – 27x + 10</a:t>
            </a:r>
          </a:p>
          <a:p>
            <a:pPr algn="l">
              <a:lnSpc>
                <a:spcPct val="150000"/>
              </a:lnSpc>
            </a:pP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Ditanyakan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a.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Turunan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pertama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dan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kedua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fungsi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tersebut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b.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Tentukan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nilai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stasioner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dan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titik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stasioner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c.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Tentukan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titik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balik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maksimum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,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titik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balik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minimum,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nilai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balik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maksimum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,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nilai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balik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minimum,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titik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belok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(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disertakan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dengan uji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turunan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 </a:t>
            </a:r>
            <a:r>
              <a:rPr lang="en-ID" sz="1700" b="0" i="0" dirty="0" err="1">
                <a:solidFill>
                  <a:srgbClr val="2C3E50"/>
                </a:solidFill>
                <a:effectLst/>
                <a:latin typeface="+mn-lt"/>
              </a:rPr>
              <a:t>pertama</a:t>
            </a:r>
            <a:r>
              <a:rPr lang="en-ID" sz="1700" b="0" i="0" dirty="0">
                <a:solidFill>
                  <a:srgbClr val="2C3E50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3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Soal</a:t>
            </a:r>
            <a:r>
              <a:rPr lang="en-ID" sz="2500" dirty="0" smtClean="0">
                <a:latin typeface="+mn-lt"/>
              </a:rPr>
              <a:t> 3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4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324" y="369970"/>
            <a:ext cx="7214961" cy="4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latin typeface="+mn-lt"/>
              </a:rPr>
              <a:t>A</a:t>
            </a:r>
            <a:r>
              <a:rPr lang="en-ID" sz="2000" b="0" dirty="0" smtClean="0">
                <a:latin typeface="+mn-lt"/>
              </a:rPr>
              <a:t>. </a:t>
            </a:r>
            <a:r>
              <a:rPr lang="en-ID" sz="2000" b="0" dirty="0" err="1" smtClean="0">
                <a:latin typeface="+mn-lt"/>
              </a:rPr>
              <a:t>Turunan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pertama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fungsi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adalah</a:t>
            </a:r>
            <a:r>
              <a:rPr lang="en-ID" sz="2000" b="0" dirty="0" smtClean="0">
                <a:latin typeface="+mn-lt"/>
              </a:rPr>
              <a:t> f(x) = 3x</a:t>
            </a:r>
            <a:r>
              <a:rPr lang="en-ID" sz="2000" b="0" baseline="30000" dirty="0" smtClean="0">
                <a:latin typeface="+mn-lt"/>
              </a:rPr>
              <a:t>2</a:t>
            </a:r>
            <a:r>
              <a:rPr lang="en-ID" sz="2000" b="0" dirty="0" smtClean="0">
                <a:latin typeface="+mn-lt"/>
              </a:rPr>
              <a:t> -27 </a:t>
            </a:r>
            <a:endParaRPr lang="en-ID" sz="2000" b="0" dirty="0">
              <a:latin typeface="+mn-lt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0" y="862382"/>
            <a:ext cx="721496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err="1" smtClean="0">
                <a:latin typeface="+mn-lt"/>
              </a:rPr>
              <a:t>Turunan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kedua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fungsi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adalah</a:t>
            </a:r>
            <a:r>
              <a:rPr lang="en-ID" sz="2000" b="0" dirty="0" smtClean="0">
                <a:latin typeface="+mn-lt"/>
              </a:rPr>
              <a:t> f”(x) = 6x</a:t>
            </a:r>
            <a:endParaRPr lang="en-ID" sz="2000" b="0" dirty="0">
              <a:latin typeface="+mn-lt"/>
            </a:endParaRP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87323" y="1354794"/>
            <a:ext cx="46894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>
                <a:latin typeface="+mn-lt"/>
              </a:rPr>
              <a:t>B</a:t>
            </a:r>
            <a:r>
              <a:rPr lang="en-ID" sz="2000" b="0" dirty="0" smtClean="0">
                <a:latin typeface="+mn-lt"/>
              </a:rPr>
              <a:t>. </a:t>
            </a:r>
            <a:r>
              <a:rPr lang="en-ID" sz="2000" b="0" dirty="0" err="1" smtClean="0">
                <a:latin typeface="+mn-lt"/>
              </a:rPr>
              <a:t>Nilai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stasioner</a:t>
            </a:r>
            <a:r>
              <a:rPr lang="en-ID" sz="2000" b="0" dirty="0" smtClean="0">
                <a:latin typeface="+mn-lt"/>
              </a:rPr>
              <a:t> f’(x) = 0</a:t>
            </a:r>
            <a:endParaRPr lang="en-ID" sz="2000" b="0" dirty="0">
              <a:latin typeface="+mn-lt"/>
            </a:endParaRP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87323" y="1847206"/>
            <a:ext cx="46894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3x2 – 27 = 0</a:t>
            </a:r>
            <a:endParaRPr lang="en-ID" sz="2000" b="0" dirty="0">
              <a:latin typeface="+mn-lt"/>
            </a:endParaRPr>
          </a:p>
        </p:txBody>
      </p:sp>
      <p:sp>
        <p:nvSpPr>
          <p:cNvPr id="13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87323" y="2339618"/>
            <a:ext cx="46894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X2 – 9 = 0</a:t>
            </a:r>
            <a:endParaRPr lang="en-ID" sz="2000" b="0" dirty="0">
              <a:latin typeface="+mn-lt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87323" y="2832030"/>
            <a:ext cx="46894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(x - 3)(x + 3) = 0</a:t>
            </a:r>
            <a:endParaRPr lang="en-ID" sz="2000" b="0" dirty="0">
              <a:latin typeface="+mn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87323" y="3324442"/>
            <a:ext cx="46894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X = 3 V x = -3</a:t>
            </a:r>
            <a:endParaRPr lang="en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2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11123" y="505042"/>
            <a:ext cx="710610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err="1" smtClean="0">
                <a:latin typeface="+mn-lt"/>
              </a:rPr>
              <a:t>Untuk</a:t>
            </a:r>
            <a:r>
              <a:rPr lang="en-ID" sz="2000" b="0" dirty="0" smtClean="0">
                <a:latin typeface="+mn-lt"/>
              </a:rPr>
              <a:t> x = 3, di </a:t>
            </a:r>
            <a:r>
              <a:rPr lang="en-ID" sz="2000" b="0" dirty="0" err="1" smtClean="0">
                <a:latin typeface="+mn-lt"/>
              </a:rPr>
              <a:t>peroleh</a:t>
            </a:r>
            <a:r>
              <a:rPr lang="en-ID" sz="2000" b="0" dirty="0" smtClean="0">
                <a:latin typeface="+mn-lt"/>
              </a:rPr>
              <a:t> y = 3</a:t>
            </a:r>
            <a:r>
              <a:rPr lang="en-ID" sz="2000" b="0" baseline="30000" dirty="0" smtClean="0">
                <a:latin typeface="+mn-lt"/>
              </a:rPr>
              <a:t>3</a:t>
            </a:r>
            <a:r>
              <a:rPr lang="en-ID" sz="2000" b="0" dirty="0" smtClean="0">
                <a:latin typeface="+mn-lt"/>
              </a:rPr>
              <a:t> – 27.3 + 10 = - 44</a:t>
            </a:r>
            <a:endParaRPr lang="en-ID" sz="2000" b="0" dirty="0">
              <a:latin typeface="+mn-lt"/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11123" y="997454"/>
            <a:ext cx="710610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     </a:t>
            </a:r>
            <a:r>
              <a:rPr lang="en-ID" sz="2000" b="0" dirty="0" err="1" smtClean="0">
                <a:latin typeface="+mn-lt"/>
              </a:rPr>
              <a:t>Untuk</a:t>
            </a:r>
            <a:r>
              <a:rPr lang="en-ID" sz="2000" b="0" dirty="0" smtClean="0">
                <a:latin typeface="+mn-lt"/>
              </a:rPr>
              <a:t> x = -3, di </a:t>
            </a:r>
            <a:r>
              <a:rPr lang="en-ID" sz="2000" b="0" dirty="0" err="1" smtClean="0">
                <a:latin typeface="+mn-lt"/>
              </a:rPr>
              <a:t>peroleh</a:t>
            </a:r>
            <a:r>
              <a:rPr lang="en-ID" sz="2000" b="0" dirty="0" smtClean="0">
                <a:latin typeface="+mn-lt"/>
              </a:rPr>
              <a:t> y = (-3)</a:t>
            </a:r>
            <a:r>
              <a:rPr lang="en-ID" sz="2000" b="0" baseline="30000" dirty="0" smtClean="0">
                <a:latin typeface="+mn-lt"/>
              </a:rPr>
              <a:t>3</a:t>
            </a:r>
            <a:r>
              <a:rPr lang="en-ID" sz="2000" b="0" dirty="0" smtClean="0">
                <a:latin typeface="+mn-lt"/>
              </a:rPr>
              <a:t> – 27(-3) + 10 = 64</a:t>
            </a:r>
            <a:endParaRPr lang="en-ID" sz="2000" b="0" dirty="0">
              <a:latin typeface="+mn-lt"/>
            </a:endParaRPr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11123" y="1489866"/>
            <a:ext cx="781367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     </a:t>
            </a:r>
            <a:r>
              <a:rPr lang="en-ID" sz="2000" b="0" dirty="0" err="1" smtClean="0">
                <a:latin typeface="+mn-lt"/>
              </a:rPr>
              <a:t>Jadi</a:t>
            </a:r>
            <a:r>
              <a:rPr lang="en-ID" sz="2000" b="0" dirty="0" smtClean="0">
                <a:latin typeface="+mn-lt"/>
              </a:rPr>
              <a:t>, </a:t>
            </a:r>
            <a:r>
              <a:rPr lang="en-ID" sz="2000" b="0" dirty="0" err="1" smtClean="0">
                <a:latin typeface="+mn-lt"/>
              </a:rPr>
              <a:t>fungsi</a:t>
            </a:r>
            <a:r>
              <a:rPr lang="en-ID" sz="2000" b="0" dirty="0" smtClean="0">
                <a:latin typeface="+mn-lt"/>
              </a:rPr>
              <a:t> f(x) = x</a:t>
            </a:r>
            <a:r>
              <a:rPr lang="en-ID" sz="2000" b="0" baseline="30000" dirty="0" smtClean="0">
                <a:latin typeface="+mn-lt"/>
              </a:rPr>
              <a:t>3</a:t>
            </a:r>
            <a:r>
              <a:rPr lang="en-ID" sz="2000" b="0" dirty="0" smtClean="0">
                <a:latin typeface="+mn-lt"/>
              </a:rPr>
              <a:t> – 27x +10 </a:t>
            </a:r>
            <a:r>
              <a:rPr lang="en-ID" sz="2000" b="0" dirty="0" err="1" smtClean="0">
                <a:latin typeface="+mn-lt"/>
              </a:rPr>
              <a:t>mempunyai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nilai</a:t>
            </a:r>
            <a:r>
              <a:rPr lang="en-ID" sz="2000" dirty="0" smtClean="0">
                <a:latin typeface="+mn-lt"/>
              </a:rPr>
              <a:t> stationer </a:t>
            </a:r>
            <a:r>
              <a:rPr lang="en-ID" sz="2000" b="0" dirty="0" smtClean="0">
                <a:latin typeface="+mn-lt"/>
              </a:rPr>
              <a:t>f</a:t>
            </a:r>
            <a:endParaRPr lang="en-ID" sz="2000" b="0" dirty="0">
              <a:latin typeface="+mn-lt"/>
            </a:endParaRP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339724" y="1982278"/>
            <a:ext cx="76939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     (3) = -44 </a:t>
            </a:r>
            <a:r>
              <a:rPr lang="en-ID" sz="2000" b="0" dirty="0" err="1" smtClean="0">
                <a:latin typeface="+mn-lt"/>
              </a:rPr>
              <a:t>dan</a:t>
            </a:r>
            <a:r>
              <a:rPr lang="en-ID" sz="2000" b="0" dirty="0" smtClean="0">
                <a:latin typeface="+mn-lt"/>
              </a:rPr>
              <a:t> f(-3) = 64, </a:t>
            </a:r>
            <a:r>
              <a:rPr lang="en-ID" sz="2000" b="0" dirty="0" err="1" smtClean="0">
                <a:latin typeface="+mn-lt"/>
              </a:rPr>
              <a:t>serta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titik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stationernya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adalah</a:t>
            </a:r>
            <a:r>
              <a:rPr lang="en-ID" sz="2000" b="0" dirty="0" smtClean="0">
                <a:latin typeface="+mn-lt"/>
              </a:rPr>
              <a:t> (3, -44)</a:t>
            </a:r>
            <a:endParaRPr lang="en-ID" sz="2000" b="0" dirty="0">
              <a:latin typeface="+mn-lt"/>
            </a:endParaRPr>
          </a:p>
        </p:txBody>
      </p:sp>
      <p:sp>
        <p:nvSpPr>
          <p:cNvPr id="19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339724" y="2594433"/>
            <a:ext cx="262119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     Dan (-3, </a:t>
            </a:r>
            <a:r>
              <a:rPr lang="en-ID" sz="2000" b="0" dirty="0" err="1" smtClean="0">
                <a:latin typeface="+mn-lt"/>
              </a:rPr>
              <a:t>dan</a:t>
            </a:r>
            <a:r>
              <a:rPr lang="en-ID" sz="2000" b="0" dirty="0" smtClean="0">
                <a:latin typeface="+mn-lt"/>
              </a:rPr>
              <a:t> 64</a:t>
            </a:r>
            <a:r>
              <a:rPr lang="en-ID" sz="2000" b="0" dirty="0" smtClean="0">
                <a:latin typeface="+mn-lt"/>
              </a:rPr>
              <a:t>).</a:t>
            </a:r>
            <a:endParaRPr lang="en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230866" y="505042"/>
            <a:ext cx="710610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C. </a:t>
            </a:r>
            <a:r>
              <a:rPr lang="en-ID" sz="2000" b="0" dirty="0" err="1" smtClean="0">
                <a:latin typeface="+mn-lt"/>
              </a:rPr>
              <a:t>Turunan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pertama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fungsi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adalah</a:t>
            </a:r>
            <a:r>
              <a:rPr lang="en-ID" sz="2000" b="0" dirty="0" smtClean="0">
                <a:latin typeface="+mn-lt"/>
              </a:rPr>
              <a:t> f’(x) = 3x2 - 27</a:t>
            </a:r>
            <a:endParaRPr lang="en-ID" sz="2000" b="0" dirty="0">
              <a:latin typeface="+mn-lt"/>
            </a:endParaRP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230866" y="997454"/>
            <a:ext cx="38186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err="1" smtClean="0">
                <a:latin typeface="+mn-lt"/>
              </a:rPr>
              <a:t>Uji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turunan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pertama</a:t>
            </a:r>
            <a:endParaRPr lang="en-ID" sz="2000" b="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26"/>
              </p:ext>
            </p:extLst>
          </p:nvPr>
        </p:nvGraphicFramePr>
        <p:xfrm>
          <a:off x="1382485" y="1693636"/>
          <a:ext cx="6095999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grafik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230866" y="2936423"/>
            <a:ext cx="800962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1700" b="0" dirty="0" smtClean="0">
                <a:latin typeface="+mn-lt"/>
              </a:rPr>
              <a:t>Dari </a:t>
            </a:r>
            <a:r>
              <a:rPr lang="en-ID" sz="1700" b="0" dirty="0" err="1" smtClean="0">
                <a:latin typeface="+mn-lt"/>
              </a:rPr>
              <a:t>uji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turunan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pertama</a:t>
            </a:r>
            <a:r>
              <a:rPr lang="en-ID" sz="1700" b="0" dirty="0" smtClean="0">
                <a:latin typeface="+mn-lt"/>
              </a:rPr>
              <a:t> di </a:t>
            </a:r>
            <a:r>
              <a:rPr lang="en-ID" sz="1700" b="0" dirty="0" err="1" smtClean="0">
                <a:latin typeface="+mn-lt"/>
              </a:rPr>
              <a:t>atas</a:t>
            </a:r>
            <a:r>
              <a:rPr lang="en-ID" sz="1700" b="0" dirty="0" smtClean="0">
                <a:latin typeface="+mn-lt"/>
              </a:rPr>
              <a:t>, di </a:t>
            </a:r>
            <a:r>
              <a:rPr lang="en-ID" sz="1700" b="0" dirty="0" err="1" smtClean="0">
                <a:latin typeface="+mn-lt"/>
              </a:rPr>
              <a:t>peroleh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titik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balik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maksimum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adalah</a:t>
            </a:r>
            <a:r>
              <a:rPr lang="en-ID" sz="1700" b="0" dirty="0" smtClean="0">
                <a:latin typeface="+mn-lt"/>
              </a:rPr>
              <a:t> (-3, 64)</a:t>
            </a:r>
            <a:endParaRPr lang="en-ID" sz="1700" b="0" dirty="0">
              <a:latin typeface="+mn-lt"/>
            </a:endParaRP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230866" y="3382669"/>
            <a:ext cx="800962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1700" b="0" dirty="0" err="1" smtClean="0">
                <a:latin typeface="+mn-lt"/>
              </a:rPr>
              <a:t>Titik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balik</a:t>
            </a:r>
            <a:r>
              <a:rPr lang="en-ID" sz="1700" b="0" dirty="0" smtClean="0">
                <a:latin typeface="+mn-lt"/>
              </a:rPr>
              <a:t> minimum </a:t>
            </a:r>
            <a:r>
              <a:rPr lang="en-ID" sz="1700" b="0" dirty="0" err="1" smtClean="0">
                <a:latin typeface="+mn-lt"/>
              </a:rPr>
              <a:t>adalah</a:t>
            </a:r>
            <a:r>
              <a:rPr lang="en-ID" sz="1700" b="0" dirty="0" smtClean="0">
                <a:latin typeface="+mn-lt"/>
              </a:rPr>
              <a:t> (3, -44) </a:t>
            </a:r>
            <a:r>
              <a:rPr lang="en-ID" sz="1700" b="0" dirty="0" err="1" smtClean="0">
                <a:latin typeface="+mn-lt"/>
              </a:rPr>
              <a:t>nilai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balik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maksimum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adalah</a:t>
            </a:r>
            <a:r>
              <a:rPr lang="en-ID" sz="1700" b="0" dirty="0" smtClean="0">
                <a:latin typeface="+mn-lt"/>
              </a:rPr>
              <a:t> f(-3) = 64</a:t>
            </a:r>
            <a:endParaRPr lang="en-ID" sz="1700" b="0" dirty="0">
              <a:latin typeface="+mn-lt"/>
            </a:endParaRP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719021" y="3828915"/>
            <a:ext cx="7422926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1700" b="0" dirty="0" err="1" smtClean="0">
                <a:latin typeface="+mn-lt"/>
              </a:rPr>
              <a:t>Nilai</a:t>
            </a:r>
            <a:r>
              <a:rPr lang="en-ID" sz="1700" b="0" dirty="0" smtClean="0">
                <a:latin typeface="+mn-lt"/>
              </a:rPr>
              <a:t> </a:t>
            </a:r>
            <a:r>
              <a:rPr lang="en-ID" sz="1700" b="0" dirty="0" err="1" smtClean="0">
                <a:latin typeface="+mn-lt"/>
              </a:rPr>
              <a:t>balik</a:t>
            </a:r>
            <a:r>
              <a:rPr lang="en-ID" sz="1700" b="0" dirty="0" smtClean="0">
                <a:latin typeface="+mn-lt"/>
              </a:rPr>
              <a:t> minimum </a:t>
            </a:r>
            <a:r>
              <a:rPr lang="en-ID" sz="1700" b="0" dirty="0" err="1" smtClean="0">
                <a:latin typeface="+mn-lt"/>
              </a:rPr>
              <a:t>adalah</a:t>
            </a:r>
            <a:r>
              <a:rPr lang="en-ID" sz="1700" b="0" dirty="0" smtClean="0">
                <a:latin typeface="+mn-lt"/>
              </a:rPr>
              <a:t> f(3) = -44.</a:t>
            </a:r>
            <a:endParaRPr lang="en-ID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8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143780" y="407070"/>
            <a:ext cx="31001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dirty="0" err="1" smtClean="0">
                <a:latin typeface="+mn-lt"/>
              </a:rPr>
              <a:t>Titik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belok</a:t>
            </a:r>
            <a:r>
              <a:rPr lang="en-ID" sz="2000" dirty="0" smtClean="0">
                <a:latin typeface="+mn-lt"/>
              </a:rPr>
              <a:t> </a:t>
            </a:r>
            <a:endParaRPr lang="en-ID" sz="2000" dirty="0">
              <a:latin typeface="+mn-lt"/>
            </a:endParaRPr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0" y="899482"/>
            <a:ext cx="31001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smtClean="0">
                <a:latin typeface="+mn-lt"/>
              </a:rPr>
              <a:t>f’’(x) = 0</a:t>
            </a:r>
            <a:endParaRPr lang="en-ID" sz="2000" b="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4">
                <a:extLst>
                  <a:ext uri="{FF2B5EF4-FFF2-40B4-BE49-F238E27FC236}">
                    <a16:creationId xmlns:a16="http://schemas.microsoft.com/office/drawing/2014/main" xmlns="" id="{6F70953B-2142-3747-C636-131F676BF3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955" y="1433624"/>
                <a:ext cx="3100163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rtlCol="0" anchor="ctr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ID" sz="2000" b="0" dirty="0" smtClean="0">
                    <a:latin typeface="+mn-lt"/>
                  </a:rPr>
                  <a:t>6x = 0 </a:t>
                </a: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000" b="0" dirty="0">
                  <a:latin typeface="+mn-lt"/>
                </a:endParaRPr>
              </a:p>
            </p:txBody>
          </p:sp>
        </mc:Choice>
        <mc:Fallback>
          <p:sp>
            <p:nvSpPr>
              <p:cNvPr id="13" name="Title 14">
                <a:extLst>
                  <a:ext uri="{FF2B5EF4-FFF2-40B4-BE49-F238E27FC236}">
                    <a16:creationId xmlns:a16="http://schemas.microsoft.com/office/drawing/2014/main" xmlns="" id="{6F70953B-2142-3747-C636-131F676B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5" y="1433624"/>
                <a:ext cx="3100163" cy="492412"/>
              </a:xfrm>
              <a:prstGeom prst="rect">
                <a:avLst/>
              </a:prstGeom>
              <a:blipFill rotWithShape="0">
                <a:blip r:embed="rId3"/>
                <a:stretch>
                  <a:fillRect b="-13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-705306" y="1884306"/>
            <a:ext cx="68666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err="1" smtClean="0">
                <a:latin typeface="+mn-lt"/>
              </a:rPr>
              <a:t>Untuk</a:t>
            </a:r>
            <a:r>
              <a:rPr lang="en-ID" sz="2000" b="0" dirty="0" smtClean="0">
                <a:latin typeface="+mn-lt"/>
              </a:rPr>
              <a:t> x = 0, di </a:t>
            </a:r>
            <a:r>
              <a:rPr lang="en-ID" sz="2000" b="0" dirty="0" err="1" smtClean="0">
                <a:latin typeface="+mn-lt"/>
              </a:rPr>
              <a:t>peroleh</a:t>
            </a:r>
            <a:r>
              <a:rPr lang="en-ID" sz="2000" b="0" dirty="0" smtClean="0">
                <a:latin typeface="+mn-lt"/>
              </a:rPr>
              <a:t> y = 10</a:t>
            </a:r>
            <a:endParaRPr lang="en-ID" sz="2000" b="0" dirty="0">
              <a:latin typeface="+mn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/>
          </p:cNvSpPr>
          <p:nvPr/>
        </p:nvSpPr>
        <p:spPr>
          <a:xfrm>
            <a:off x="742496" y="2376718"/>
            <a:ext cx="68666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ID" sz="2000" b="0" dirty="0" err="1" smtClean="0">
                <a:latin typeface="+mn-lt"/>
              </a:rPr>
              <a:t>Jadi</a:t>
            </a:r>
            <a:r>
              <a:rPr lang="en-ID" sz="2000" b="0" dirty="0" smtClean="0">
                <a:latin typeface="+mn-lt"/>
              </a:rPr>
              <a:t>, </a:t>
            </a:r>
            <a:r>
              <a:rPr lang="en-ID" sz="2000" b="0" dirty="0" err="1" smtClean="0">
                <a:latin typeface="+mn-lt"/>
              </a:rPr>
              <a:t>titik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belok</a:t>
            </a:r>
            <a:r>
              <a:rPr lang="en-ID" sz="2000" b="0" dirty="0" smtClean="0">
                <a:latin typeface="+mn-lt"/>
              </a:rPr>
              <a:t> </a:t>
            </a:r>
            <a:r>
              <a:rPr lang="en-ID" sz="2000" b="0" dirty="0" err="1" smtClean="0">
                <a:latin typeface="+mn-lt"/>
              </a:rPr>
              <a:t>fungsi</a:t>
            </a:r>
            <a:r>
              <a:rPr lang="en-ID" sz="2000" b="0" dirty="0" smtClean="0">
                <a:latin typeface="+mn-lt"/>
              </a:rPr>
              <a:t> f(x) = x3 – 27x + 10 </a:t>
            </a:r>
            <a:r>
              <a:rPr lang="en-ID" sz="2000" b="0" dirty="0" err="1" smtClean="0">
                <a:latin typeface="+mn-lt"/>
              </a:rPr>
              <a:t>adalah</a:t>
            </a:r>
            <a:r>
              <a:rPr lang="en-ID" sz="2000" b="0" dirty="0" smtClean="0">
                <a:latin typeface="+mn-lt"/>
              </a:rPr>
              <a:t> (0, </a:t>
            </a:r>
            <a:r>
              <a:rPr lang="en-ID" sz="2000" b="0" smtClean="0">
                <a:latin typeface="+mn-lt"/>
              </a:rPr>
              <a:t>10).</a:t>
            </a:r>
            <a:endParaRPr lang="en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9"/>
          <p:cNvSpPr txBox="1">
            <a:spLocks noGrp="1"/>
          </p:cNvSpPr>
          <p:nvPr>
            <p:ph type="title"/>
          </p:nvPr>
        </p:nvSpPr>
        <p:spPr>
          <a:xfrm>
            <a:off x="676457" y="21488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selesai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3200" b="1" dirty="0" err="1" smtClean="0"/>
              <a:t>Kalkulus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2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8" y="753659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1485900"/>
            <a:ext cx="7702550" cy="56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77"/>
                <a:cs typeface="Calibri Light"/>
              </a:rPr>
              <a:t>SOAL 1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80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210B17-1878-022F-EB20-84713ACCE809}"/>
              </a:ext>
            </a:extLst>
          </p:cNvPr>
          <p:cNvSpPr txBox="1"/>
          <p:nvPr/>
        </p:nvSpPr>
        <p:spPr>
          <a:xfrm>
            <a:off x="925286" y="374946"/>
            <a:ext cx="613954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b="0" i="0" dirty="0" smtClean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1. </a:t>
            </a:r>
            <a:r>
              <a:rPr lang="en-ID" sz="1800" b="0" i="0" dirty="0" err="1" smtClean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Sebuah</a:t>
            </a:r>
            <a:r>
              <a:rPr lang="en-ID" sz="1800" b="0" i="0" dirty="0" smtClean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benda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bergerak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sepanjang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garis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lurus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dengan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panjang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lintasan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s meter pada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waktu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didefinisikan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dengan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persamaan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s = 5 +12t – t³.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a.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rumus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jika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sesaatnya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nol.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c.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benda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pada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Hitunglah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jarak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jika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percepatannya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nol.</a:t>
            </a:r>
          </a:p>
        </p:txBody>
      </p:sp>
    </p:spTree>
    <p:extLst>
      <p:ext uri="{BB962C8B-B14F-4D97-AF65-F5344CB8AC3E}">
        <p14:creationId xmlns:p14="http://schemas.microsoft.com/office/powerpoint/2010/main" val="1568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Soal</a:t>
            </a:r>
            <a:r>
              <a:rPr lang="en-ID" sz="2500" dirty="0" smtClean="0">
                <a:latin typeface="+mn-lt"/>
              </a:rPr>
              <a:t> 1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890" y="0"/>
            <a:ext cx="3061778" cy="614116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latin typeface="+mn-lt"/>
              </a:rPr>
              <a:t>S = 5 + 12t – t</a:t>
            </a:r>
            <a:r>
              <a:rPr lang="en-US" sz="1800" b="0" baseline="30000" dirty="0" smtClean="0">
                <a:latin typeface="+mn-lt"/>
              </a:rPr>
              <a:t>3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2"/>
              <p:cNvSpPr txBox="1">
                <a:spLocks/>
              </p:cNvSpPr>
              <p:nvPr/>
            </p:nvSpPr>
            <p:spPr>
              <a:xfrm>
                <a:off x="778935" y="605085"/>
                <a:ext cx="8365065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Kecepatan </a:t>
                </a:r>
                <a:r>
                  <a:rPr lang="en-US" sz="1800" b="0" dirty="0" err="1" smtClean="0">
                    <a:latin typeface="+mn-lt"/>
                  </a:rPr>
                  <a:t>sesaat</a:t>
                </a:r>
                <a:r>
                  <a:rPr lang="en-US" sz="1800" b="0" dirty="0" smtClean="0">
                    <a:latin typeface="+mn-lt"/>
                  </a:rPr>
                  <a:t> = 12 </a:t>
                </a:r>
                <a:r>
                  <a:rPr lang="en-US" sz="1800" b="0" dirty="0">
                    <a:latin typeface="+mn-lt"/>
                  </a:rPr>
                  <a:t>-</a:t>
                </a:r>
                <a:r>
                  <a:rPr lang="en-US" sz="1800" b="0" dirty="0" smtClean="0">
                    <a:latin typeface="+mn-lt"/>
                  </a:rPr>
                  <a:t> 3t </a:t>
                </a:r>
                <a:r>
                  <a:rPr lang="en-US" sz="1800" b="0" dirty="0">
                    <a:latin typeface="+mn-lt"/>
                  </a:rPr>
                  <a:t>=</a:t>
                </a:r>
                <a:r>
                  <a:rPr lang="en-US" sz="1800" b="0" dirty="0" smtClean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=±2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𝑑𝑒𝑡𝑖𝑘</m:t>
                    </m:r>
                  </m:oMath>
                </a14:m>
                <a:r>
                  <a:rPr lang="en-US" sz="1800" b="0" baseline="30000" dirty="0" smtClean="0">
                    <a:latin typeface="+mn-lt"/>
                  </a:rPr>
                  <a:t> 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5" y="605085"/>
                <a:ext cx="8365065" cy="575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2"/>
              <p:cNvSpPr txBox="1">
                <a:spLocks/>
              </p:cNvSpPr>
              <p:nvPr/>
            </p:nvSpPr>
            <p:spPr>
              <a:xfrm>
                <a:off x="400757" y="1621083"/>
                <a:ext cx="8805332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Percepatan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. = -6t (</a:t>
                </a:r>
                <a:r>
                  <a:rPr lang="en-US" sz="1800" b="0" dirty="0" err="1" smtClean="0">
                    <a:latin typeface="+mn-lt"/>
                  </a:rPr>
                  <a:t>turunan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kedua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dari</a:t>
                </a:r>
                <a:r>
                  <a:rPr lang="en-US" sz="1800" b="0" dirty="0" smtClean="0">
                    <a:latin typeface="+mn-lt"/>
                  </a:rPr>
                  <a:t> s </a:t>
                </a:r>
                <a:r>
                  <a:rPr lang="en-US" sz="1800" b="0" dirty="0" err="1" smtClean="0">
                    <a:latin typeface="+mn-lt"/>
                  </a:rPr>
                  <a:t>terhadap</a:t>
                </a:r>
                <a:r>
                  <a:rPr lang="en-US" sz="1800" b="0" dirty="0" smtClean="0">
                    <a:latin typeface="+mn-lt"/>
                  </a:rPr>
                  <a:t> t)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" y="1621083"/>
                <a:ext cx="8805332" cy="575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2"/>
          <p:cNvSpPr txBox="1">
            <a:spLocks/>
          </p:cNvSpPr>
          <p:nvPr/>
        </p:nvSpPr>
        <p:spPr>
          <a:xfrm>
            <a:off x="536224" y="1130017"/>
            <a:ext cx="5700888" cy="57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z="1800" b="0" dirty="0" err="1" smtClean="0">
                <a:latin typeface="+mn-lt"/>
              </a:rPr>
              <a:t>Jadi</a:t>
            </a:r>
            <a:r>
              <a:rPr lang="en-US" sz="1800" b="0" dirty="0" smtClean="0">
                <a:latin typeface="+mn-lt"/>
              </a:rPr>
              <a:t>, </a:t>
            </a:r>
            <a:r>
              <a:rPr lang="en-US" sz="1800" b="0" dirty="0" err="1" smtClean="0">
                <a:latin typeface="+mn-lt"/>
              </a:rPr>
              <a:t>kecepatan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sesaatnya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nol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setelah</a:t>
            </a:r>
            <a:r>
              <a:rPr lang="en-US" sz="1800" b="0" dirty="0" smtClean="0">
                <a:latin typeface="+mn-lt"/>
              </a:rPr>
              <a:t> 2 </a:t>
            </a:r>
            <a:r>
              <a:rPr lang="en-US" sz="1800" b="0" dirty="0" err="1" smtClean="0">
                <a:latin typeface="+mn-lt"/>
              </a:rPr>
              <a:t>detik</a:t>
            </a:r>
            <a:r>
              <a:rPr lang="en-US" sz="1800" b="0" dirty="0" smtClean="0">
                <a:latin typeface="+mn-lt"/>
              </a:rPr>
              <a:t>.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2"/>
              <p:cNvSpPr txBox="1">
                <a:spLocks/>
              </p:cNvSpPr>
              <p:nvPr/>
            </p:nvSpPr>
            <p:spPr>
              <a:xfrm>
                <a:off x="400757" y="2187784"/>
                <a:ext cx="4639733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A = -6t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0=−6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𝑑𝑒𝑡𝑖𝑘</m:t>
                    </m:r>
                  </m:oMath>
                </a14:m>
                <a:endParaRPr lang="en-US" sz="1800" b="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" y="2187784"/>
                <a:ext cx="4639733" cy="57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2"/>
          <p:cNvSpPr txBox="1">
            <a:spLocks/>
          </p:cNvSpPr>
          <p:nvPr/>
        </p:nvSpPr>
        <p:spPr>
          <a:xfrm>
            <a:off x="-533398" y="2763516"/>
            <a:ext cx="7840132" cy="57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z="1800" b="0" dirty="0" err="1" smtClean="0">
                <a:latin typeface="+mn-lt"/>
              </a:rPr>
              <a:t>Jarak</a:t>
            </a:r>
            <a:r>
              <a:rPr lang="en-US" sz="1800" b="0" dirty="0" smtClean="0">
                <a:latin typeface="+mn-lt"/>
              </a:rPr>
              <a:t> s = 5 + 12t –t</a:t>
            </a:r>
            <a:r>
              <a:rPr lang="en-US" sz="1800" b="0" baseline="30000" dirty="0" smtClean="0">
                <a:latin typeface="+mn-lt"/>
              </a:rPr>
              <a:t>3</a:t>
            </a:r>
            <a:r>
              <a:rPr lang="en-US" sz="1800" b="0" dirty="0" smtClean="0">
                <a:latin typeface="+mn-lt"/>
              </a:rPr>
              <a:t> = 5 + 12.0 – 0</a:t>
            </a:r>
            <a:r>
              <a:rPr lang="en-US" sz="1800" b="0" baseline="30000" dirty="0" smtClean="0">
                <a:latin typeface="+mn-lt"/>
              </a:rPr>
              <a:t>3</a:t>
            </a:r>
            <a:r>
              <a:rPr lang="en-US" sz="1800" b="0" dirty="0" smtClean="0">
                <a:latin typeface="+mn-lt"/>
              </a:rPr>
              <a:t> = 5 meter 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2"/>
              <p:cNvSpPr txBox="1">
                <a:spLocks/>
              </p:cNvSpPr>
              <p:nvPr/>
            </p:nvSpPr>
            <p:spPr>
              <a:xfrm>
                <a:off x="0" y="3339248"/>
                <a:ext cx="7312380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Kecepatan </a:t>
                </a:r>
                <a:r>
                  <a:rPr lang="en-US" sz="1800" b="0" dirty="0" err="1" smtClean="0">
                    <a:latin typeface="+mn-lt"/>
                  </a:rPr>
                  <a:t>sesaat</a:t>
                </a:r>
                <a:r>
                  <a:rPr lang="en-US" sz="1800" b="0" dirty="0" smtClean="0">
                    <a:latin typeface="+mn-lt"/>
                  </a:rPr>
                  <a:t> = v = 12 – 3t</a:t>
                </a:r>
                <a:r>
                  <a:rPr lang="en-US" sz="1800" b="0" baseline="30000" dirty="0" smtClean="0">
                    <a:latin typeface="+mn-lt"/>
                  </a:rPr>
                  <a:t>3</a:t>
                </a:r>
                <a:r>
                  <a:rPr lang="en-US" sz="1800" b="0" dirty="0" smtClean="0">
                    <a:latin typeface="+mn-lt"/>
                  </a:rPr>
                  <a:t>= 12 – 3.0</a:t>
                </a:r>
                <a:r>
                  <a:rPr lang="en-US" sz="1800" b="0" baseline="30000" dirty="0" smtClean="0">
                    <a:latin typeface="+mn-lt"/>
                  </a:rPr>
                  <a:t>2</a:t>
                </a:r>
                <a:r>
                  <a:rPr lang="en-US" sz="18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  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9248"/>
                <a:ext cx="7312380" cy="575732"/>
              </a:xfrm>
              <a:prstGeom prst="rect">
                <a:avLst/>
              </a:prstGeom>
              <a:blipFill rotWithShape="0">
                <a:blip r:embed="rId6"/>
                <a:stretch>
                  <a:fillRect t="-55319" b="-989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1485900"/>
            <a:ext cx="7702550" cy="56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77"/>
                <a:cs typeface="Calibri Light"/>
              </a:rPr>
              <a:t>SOAL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77"/>
                <a:cs typeface="Calibri Light"/>
              </a:rPr>
              <a:t>2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12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A585715-2793-160B-269E-D9516C84D73A}"/>
              </a:ext>
            </a:extLst>
          </p:cNvPr>
          <p:cNvSpPr txBox="1">
            <a:spLocks/>
          </p:cNvSpPr>
          <p:nvPr/>
        </p:nvSpPr>
        <p:spPr>
          <a:xfrm>
            <a:off x="895459" y="507274"/>
            <a:ext cx="7744968" cy="26974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2.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Sebuah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benda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bergerak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dengan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persamaan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gerak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y = 5t</a:t>
            </a:r>
            <a:r>
              <a:rPr lang="en-ID" sz="1800" baseline="30000" dirty="0" smtClean="0">
                <a:solidFill>
                  <a:srgbClr val="2C3E50"/>
                </a:solidFill>
                <a:latin typeface="+mn-lt"/>
              </a:rPr>
              <a:t>2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 − 4t + 8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dengan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y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dalam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meter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t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dalam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satuan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detik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.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Tentukan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kecepatan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benda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saat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t = 2 </a:t>
            </a:r>
            <a:r>
              <a:rPr lang="en-ID" sz="1800" dirty="0" err="1" smtClean="0">
                <a:solidFill>
                  <a:srgbClr val="2C3E50"/>
                </a:solidFill>
                <a:latin typeface="+mn-lt"/>
              </a:rPr>
              <a:t>detik</a:t>
            </a:r>
            <a:r>
              <a:rPr lang="en-ID" sz="1800" dirty="0" smtClean="0">
                <a:solidFill>
                  <a:srgbClr val="2C3E50"/>
                </a:solidFill>
                <a:latin typeface="+mn-lt"/>
              </a:rPr>
              <a:t> . . .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Soal</a:t>
            </a:r>
            <a:r>
              <a:rPr lang="en-ID" sz="2500" dirty="0" smtClean="0">
                <a:latin typeface="+mn-lt"/>
              </a:rPr>
              <a:t> 2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5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492</Words>
  <Application>Microsoft Office PowerPoint</Application>
  <PresentationFormat>On-screen Show (16:9)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Varela Round</vt:lpstr>
      <vt:lpstr>Baskerville Old Face</vt:lpstr>
      <vt:lpstr>Cambria Math</vt:lpstr>
      <vt:lpstr>Coiny</vt:lpstr>
      <vt:lpstr>Calibri Light</vt:lpstr>
      <vt:lpstr>Arial</vt:lpstr>
      <vt:lpstr>Arial Narrow</vt:lpstr>
      <vt:lpstr>Mathematics Subject for Elementary - 1st Grade: Probability by Slidesgo</vt:lpstr>
      <vt:lpstr>Galih Anggoro Prasetya 22205018 Teknik Informatika</vt:lpstr>
      <vt:lpstr>PowerPoint Presentation</vt:lpstr>
      <vt:lpstr>SOAL 1</vt:lpstr>
      <vt:lpstr>PowerPoint Presentation</vt:lpstr>
      <vt:lpstr>Jawaban Soal 1</vt:lpstr>
      <vt:lpstr>S = 5 + 12t – t3</vt:lpstr>
      <vt:lpstr>SOAL 2</vt:lpstr>
      <vt:lpstr>PowerPoint Presentation</vt:lpstr>
      <vt:lpstr>Jawaban Soal 2</vt:lpstr>
      <vt:lpstr>V = dy/dt</vt:lpstr>
      <vt:lpstr>SOAL 3</vt:lpstr>
      <vt:lpstr>PowerPoint Presentation</vt:lpstr>
      <vt:lpstr>Jawaban Soal 3</vt:lpstr>
      <vt:lpstr>A. Turunan pertama fungsi adalah f(x) = 3x2 -27 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Galih Anggoro Prasetya 22205018 Teknik Informatika</dc:title>
  <dc:creator>galihap</dc:creator>
  <cp:lastModifiedBy>galihap</cp:lastModifiedBy>
  <cp:revision>68</cp:revision>
  <dcterms:modified xsi:type="dcterms:W3CDTF">2022-11-18T10:49:35Z</dcterms:modified>
</cp:coreProperties>
</file>