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7" r:id="rId3"/>
    <p:sldId id="268" r:id="rId4"/>
    <p:sldId id="308" r:id="rId5"/>
    <p:sldId id="309" r:id="rId6"/>
    <p:sldId id="315" r:id="rId7"/>
    <p:sldId id="310" r:id="rId8"/>
    <p:sldId id="311" r:id="rId9"/>
    <p:sldId id="267" r:id="rId10"/>
    <p:sldId id="312" r:id="rId11"/>
    <p:sldId id="313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B7B06-4B0A-4658-80D9-DD7023983F74}" type="datetimeFigureOut">
              <a:rPr lang="en-ID" smtClean="0"/>
              <a:t>04/10/2022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6B532-34BE-4DF7-8314-7BAEB945B3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138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56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695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15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56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257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8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95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3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69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38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28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72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63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52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5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03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2696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057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 +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76476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1251333" y="1661367"/>
            <a:ext cx="9562800" cy="4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215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1pPr>
            <a:lvl2pPr marL="1219170" lvl="1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2pPr>
            <a:lvl3pPr marL="1828754" lvl="2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3pPr>
            <a:lvl4pPr marL="2438339" lvl="3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4pPr>
            <a:lvl5pPr marL="3047924" lvl="4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5pPr>
            <a:lvl6pPr marL="3657509" lvl="5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6pPr>
            <a:lvl7pPr marL="4267093" lvl="6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533">
                <a:solidFill>
                  <a:schemeClr val="lt1"/>
                </a:solidFill>
              </a:defRPr>
            </a:lvl7pPr>
            <a:lvl8pPr marL="4876678" lvl="7" indent="-40215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533">
                <a:solidFill>
                  <a:schemeClr val="lt1"/>
                </a:solidFill>
              </a:defRPr>
            </a:lvl8pPr>
            <a:lvl9pPr marL="5486263" lvl="8" indent="-402157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150"/>
              <a:buChar char="■"/>
              <a:defRPr sz="15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37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Big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698000" y="1825333"/>
            <a:ext cx="8796000" cy="28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3309200" y="3359367"/>
            <a:ext cx="55736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59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0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8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5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0250C-5471-49AE-9AE3-E49D2A48DC33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DC81-2D01-4896-953D-8BE91DAB6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8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1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315540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imk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2728260"/>
            <a:ext cx="9001462" cy="2247152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3600" dirty="0" err="1"/>
              <a:t>Galih</a:t>
            </a:r>
            <a:r>
              <a:rPr lang="en-US" sz="3600" dirty="0"/>
              <a:t> </a:t>
            </a:r>
            <a:r>
              <a:rPr lang="en-US" sz="3600" dirty="0" err="1"/>
              <a:t>Anggoro</a:t>
            </a:r>
            <a:r>
              <a:rPr lang="en-US" sz="3600" dirty="0"/>
              <a:t> </a:t>
            </a:r>
            <a:r>
              <a:rPr lang="en-US" sz="3600" dirty="0" err="1"/>
              <a:t>Prasetya</a:t>
            </a:r>
            <a:r>
              <a:rPr lang="en-US" sz="3600" dirty="0"/>
              <a:t> (22205018)</a:t>
            </a:r>
          </a:p>
          <a:p>
            <a:pPr marL="457200" indent="-457200">
              <a:buAutoNum type="arabicPeriod"/>
            </a:pPr>
            <a:r>
              <a:rPr lang="en-US" sz="3600" dirty="0"/>
              <a:t>Muhammad Yusuf </a:t>
            </a:r>
            <a:r>
              <a:rPr lang="en-US" sz="3600" dirty="0" err="1"/>
              <a:t>Shafwan</a:t>
            </a:r>
            <a:r>
              <a:rPr lang="en-US" sz="3600" dirty="0"/>
              <a:t> (22205013)</a:t>
            </a:r>
          </a:p>
          <a:p>
            <a:pPr marL="457200" indent="-457200">
              <a:buAutoNum type="arabicPeriod"/>
            </a:pPr>
            <a:r>
              <a:rPr lang="en-US" sz="3600" dirty="0"/>
              <a:t>Danish </a:t>
            </a:r>
            <a:r>
              <a:rPr lang="en-US" sz="3600" dirty="0" err="1"/>
              <a:t>Fadlan</a:t>
            </a:r>
            <a:r>
              <a:rPr lang="en-US" sz="3600" dirty="0"/>
              <a:t> </a:t>
            </a:r>
            <a:r>
              <a:rPr lang="en-US" sz="3600" dirty="0" err="1"/>
              <a:t>Azam</a:t>
            </a:r>
            <a:r>
              <a:rPr lang="en-US" sz="3600" dirty="0"/>
              <a:t> (22205043)</a:t>
            </a:r>
          </a:p>
          <a:p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2245B1-D92A-44F3-82B6-6D906F691C3E}"/>
              </a:ext>
            </a:extLst>
          </p:cNvPr>
          <p:cNvSpPr/>
          <p:nvPr/>
        </p:nvSpPr>
        <p:spPr>
          <a:xfrm>
            <a:off x="1095828" y="766732"/>
            <a:ext cx="105881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Ada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alasan</a:t>
            </a:r>
            <a:r>
              <a:rPr lang="en-US" sz="2000" dirty="0"/>
              <a:t> </a:t>
            </a:r>
            <a:r>
              <a:rPr lang="en-US" sz="2000" dirty="0" err="1"/>
              <a:t>mengapa</a:t>
            </a:r>
            <a:r>
              <a:rPr lang="en-US" sz="2000" dirty="0"/>
              <a:t>, </a:t>
            </a:r>
            <a:r>
              <a:rPr lang="en-US" sz="2000" dirty="0" err="1"/>
              <a:t>seiring</a:t>
            </a:r>
            <a:r>
              <a:rPr lang="en-US" sz="2000" dirty="0"/>
              <a:t> </a:t>
            </a:r>
            <a:r>
              <a:rPr lang="en-US" sz="2000" dirty="0" err="1"/>
              <a:t>berjalannya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,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alami</a:t>
            </a:r>
            <a:r>
              <a:rPr lang="en-US" sz="2000" dirty="0"/>
              <a:t> </a:t>
            </a:r>
            <a:r>
              <a:rPr lang="en-US" sz="2000" dirty="0" err="1"/>
              <a:t>berkembang</a:t>
            </a:r>
            <a:r>
              <a:rPr lang="en-US" sz="2000" dirty="0"/>
              <a:t> dan </a:t>
            </a:r>
            <a:r>
              <a:rPr lang="en-US" sz="2000" dirty="0" err="1"/>
              <a:t>berubah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,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yang </a:t>
            </a:r>
            <a:r>
              <a:rPr lang="en-US" sz="2000" dirty="0" err="1"/>
              <a:t>awalnya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mahal,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pelacakan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, sensor, drone, electromyography (EMG) </a:t>
            </a:r>
            <a:r>
              <a:rPr lang="en-US" sz="2000" dirty="0" err="1"/>
              <a:t>wajah</a:t>
            </a:r>
            <a:r>
              <a:rPr lang="en-US" sz="2000" dirty="0"/>
              <a:t>, dan electroencephalography (EEG)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murah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setidaknya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akal</a:t>
            </a:r>
            <a:r>
              <a:rPr lang="en-US" sz="2000" dirty="0"/>
              <a:t>, </a:t>
            </a:r>
            <a:r>
              <a:rPr lang="en-US" sz="2000" dirty="0" err="1"/>
              <a:t>memungkinkan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peneliti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membelinya</a:t>
            </a:r>
            <a:r>
              <a:rPr lang="en-US" sz="2000" dirty="0"/>
              <a:t>.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sepenuhnya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,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yang </a:t>
            </a:r>
            <a:r>
              <a:rPr lang="en-US" sz="2000" dirty="0" err="1"/>
              <a:t>lalu</a:t>
            </a:r>
            <a:r>
              <a:rPr lang="en-US" sz="2000" dirty="0"/>
              <a:t>, </a:t>
            </a:r>
            <a:r>
              <a:rPr lang="en-US" sz="2000" dirty="0" err="1"/>
              <a:t>peneliti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kutipan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tren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sebagian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tersedia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Google </a:t>
            </a:r>
            <a:r>
              <a:rPr lang="en-US" sz="2000" dirty="0" err="1"/>
              <a:t>Cendekia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/>
              <a:t>Perbedaan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IMK dan </a:t>
            </a:r>
            <a:r>
              <a:rPr lang="en-US" sz="2000" dirty="0" err="1"/>
              <a:t>penelitian</a:t>
            </a:r>
            <a:r>
              <a:rPr lang="en-US" sz="2000" dirty="0"/>
              <a:t> di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longitudinal di IMK </a:t>
            </a:r>
            <a:r>
              <a:rPr lang="en-US" sz="2000" dirty="0" err="1"/>
              <a:t>jarang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.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kedokteran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melacak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kesehatan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dekade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, Kraut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meneliti</a:t>
            </a:r>
            <a:r>
              <a:rPr lang="en-US" sz="2000" dirty="0"/>
              <a:t>,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periode</a:t>
            </a:r>
            <a:r>
              <a:rPr lang="en-US" sz="2000" dirty="0"/>
              <a:t> 15 </a:t>
            </a:r>
            <a:r>
              <a:rPr lang="en-US" sz="2000" dirty="0" err="1"/>
              <a:t>tahun</a:t>
            </a:r>
            <a:r>
              <a:rPr lang="en-US" sz="2000" dirty="0"/>
              <a:t>,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internet </a:t>
            </a:r>
            <a:r>
              <a:rPr lang="en-US" sz="2000" dirty="0" err="1"/>
              <a:t>memengaruhi</a:t>
            </a:r>
            <a:r>
              <a:rPr lang="en-US" sz="2000" dirty="0"/>
              <a:t> </a:t>
            </a:r>
            <a:r>
              <a:rPr lang="en-US" sz="2000" dirty="0" err="1"/>
              <a:t>kesejahteraan</a:t>
            </a:r>
            <a:r>
              <a:rPr lang="en-US" sz="2000" dirty="0"/>
              <a:t> </a:t>
            </a:r>
            <a:r>
              <a:rPr lang="en-US" sz="2000" dirty="0" err="1"/>
              <a:t>psikologis</a:t>
            </a:r>
            <a:r>
              <a:rPr lang="en-US" sz="2000" dirty="0"/>
              <a:t>, dan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komunikasi</a:t>
            </a:r>
            <a:r>
              <a:rPr lang="en-US" sz="2000" dirty="0"/>
              <a:t>,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trennya</a:t>
            </a:r>
            <a:r>
              <a:rPr lang="en-US" sz="2000" dirty="0"/>
              <a:t>,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 </a:t>
            </a:r>
            <a:r>
              <a:rPr lang="en-US" sz="2000" dirty="0" err="1"/>
              <a:t>seiring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(Kraut dan Burke, 2015). Ada </a:t>
            </a:r>
            <a:r>
              <a:rPr lang="en-US" sz="2000" dirty="0" err="1"/>
              <a:t>penelitian</a:t>
            </a:r>
            <a:r>
              <a:rPr lang="en-US" sz="2000" dirty="0"/>
              <a:t> longitudinal </a:t>
            </a:r>
            <a:r>
              <a:rPr lang="en-US" sz="2000" dirty="0" err="1"/>
              <a:t>serupa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yang juga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, </a:t>
            </a:r>
            <a:r>
              <a:rPr lang="en-US" sz="2000" dirty="0" err="1"/>
              <a:t>mendokumentasikan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65% orang </a:t>
            </a:r>
            <a:r>
              <a:rPr lang="en-US" sz="2000" dirty="0" err="1"/>
              <a:t>dewasa</a:t>
            </a:r>
            <a:r>
              <a:rPr lang="en-US" sz="2000" dirty="0"/>
              <a:t> Amerika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jejaring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pada 2015.</a:t>
            </a:r>
          </a:p>
        </p:txBody>
      </p:sp>
    </p:spTree>
    <p:extLst>
      <p:ext uri="{BB962C8B-B14F-4D97-AF65-F5344CB8AC3E}">
        <p14:creationId xmlns:p14="http://schemas.microsoft.com/office/powerpoint/2010/main" val="325950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2245B1-D92A-44F3-82B6-6D906F691C3E}"/>
              </a:ext>
            </a:extLst>
          </p:cNvPr>
          <p:cNvSpPr/>
          <p:nvPr/>
        </p:nvSpPr>
        <p:spPr>
          <a:xfrm>
            <a:off x="734785" y="920621"/>
            <a:ext cx="1072242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Pada 2005 (Perrin, 2015),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mendokumentasikan</a:t>
            </a:r>
            <a:r>
              <a:rPr lang="en-US" sz="2000" dirty="0"/>
              <a:t> </a:t>
            </a:r>
            <a:r>
              <a:rPr lang="en-US" sz="2000" dirty="0" err="1"/>
              <a:t>tren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internet </a:t>
            </a:r>
            <a:r>
              <a:rPr lang="en-US" sz="2000" dirty="0" err="1"/>
              <a:t>selama</a:t>
            </a:r>
            <a:r>
              <a:rPr lang="en-US" sz="2000" dirty="0"/>
              <a:t> 15 </a:t>
            </a:r>
            <a:r>
              <a:rPr lang="en-US" sz="2000" dirty="0" err="1"/>
              <a:t>tahun</a:t>
            </a:r>
            <a:r>
              <a:rPr lang="en-US" sz="2000" dirty="0"/>
              <a:t>. </a:t>
            </a:r>
            <a:r>
              <a:rPr lang="en-US" sz="2000" dirty="0" err="1"/>
              <a:t>periode</a:t>
            </a:r>
            <a:r>
              <a:rPr lang="en-US" sz="2000" dirty="0"/>
              <a:t> (Perrin dan Duggan, 2015). Orang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membayangkan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longitudinal lain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banyakyang</a:t>
            </a:r>
            <a:r>
              <a:rPr lang="en-US" sz="2000" dirty="0"/>
              <a:t> </a:t>
            </a:r>
            <a:r>
              <a:rPr lang="en-US" sz="2000" dirty="0" err="1"/>
              <a:t>dihabiskan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,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periode</a:t>
            </a:r>
            <a:r>
              <a:rPr lang="en-US" sz="2000" dirty="0"/>
              <a:t> 20 </a:t>
            </a:r>
            <a:r>
              <a:rPr lang="en-US" sz="2000" dirty="0" err="1"/>
              <a:t>tahun</a:t>
            </a:r>
            <a:r>
              <a:rPr lang="en-US" sz="2000" dirty="0"/>
              <a:t>. </a:t>
            </a:r>
            <a:r>
              <a:rPr lang="en-US" sz="2000" dirty="0" err="1"/>
              <a:t>Kurangnya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longitudinal di IMK, dan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kasus</a:t>
            </a:r>
            <a:r>
              <a:rPr lang="en-US" sz="2000" dirty="0"/>
              <a:t>, </a:t>
            </a:r>
            <a:r>
              <a:rPr lang="en-US" sz="2000" dirty="0" err="1"/>
              <a:t>membatasi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komunitas</a:t>
            </a:r>
            <a:r>
              <a:rPr lang="en-US" sz="2000" dirty="0"/>
              <a:t> di </a:t>
            </a:r>
            <a:r>
              <a:rPr lang="en-US" sz="2000" dirty="0" err="1"/>
              <a:t>luar</a:t>
            </a:r>
            <a:r>
              <a:rPr lang="en-US" sz="2000" dirty="0"/>
              <a:t>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pada </a:t>
            </a:r>
            <a:r>
              <a:rPr lang="en-US" sz="2000" dirty="0" err="1"/>
              <a:t>penelitian</a:t>
            </a:r>
            <a:r>
              <a:rPr lang="en-US" sz="2000" dirty="0"/>
              <a:t> kami. </a:t>
            </a:r>
            <a:r>
              <a:rPr lang="en-US" sz="2000" dirty="0" err="1"/>
              <a:t>Terlepas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sejarah</a:t>
            </a:r>
            <a:r>
              <a:rPr lang="en-US" sz="2000" dirty="0"/>
              <a:t> di </a:t>
            </a:r>
            <a:r>
              <a:rPr lang="en-US" sz="2000" dirty="0" err="1"/>
              <a:t>awal</a:t>
            </a:r>
            <a:r>
              <a:rPr lang="en-US" sz="2000" dirty="0"/>
              <a:t> 1980-an,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10–15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lulus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universitas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gelar</a:t>
            </a:r>
            <a:r>
              <a:rPr lang="en-US" sz="2000" dirty="0"/>
              <a:t> yang </a:t>
            </a:r>
            <a:r>
              <a:rPr lang="en-US" sz="2000" dirty="0" err="1"/>
              <a:t>berjudul</a:t>
            </a:r>
            <a:r>
              <a:rPr lang="en-US" sz="2000" dirty="0"/>
              <a:t> "</a:t>
            </a:r>
            <a:r>
              <a:rPr lang="en-US" sz="2000" dirty="0" err="1"/>
              <a:t>Interaksi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" (dan </a:t>
            </a:r>
            <a:r>
              <a:rPr lang="en-US" sz="2000" dirty="0" err="1"/>
              <a:t>jumlah</a:t>
            </a:r>
            <a:r>
              <a:rPr lang="en-US" sz="2000" dirty="0"/>
              <a:t> orang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gelar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 smtClean="0"/>
              <a:t>).</a:t>
            </a:r>
          </a:p>
          <a:p>
            <a:endParaRPr lang="en-US" sz="2000" dirty="0"/>
          </a:p>
          <a:p>
            <a:r>
              <a:rPr lang="en-US" sz="2000" dirty="0"/>
              <a:t>Banyak orang di </a:t>
            </a:r>
            <a:r>
              <a:rPr lang="en-US" sz="2000" dirty="0" err="1"/>
              <a:t>bidang</a:t>
            </a:r>
            <a:r>
              <a:rPr lang="en-US" sz="2000" dirty="0"/>
              <a:t> IMK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gelar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sains</a:t>
            </a:r>
            <a:r>
              <a:rPr lang="en-US" sz="2000" dirty="0"/>
              <a:t>,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, </a:t>
            </a:r>
            <a:r>
              <a:rPr lang="en-US" sz="2000" dirty="0" err="1"/>
              <a:t>psikologi</a:t>
            </a:r>
            <a:r>
              <a:rPr lang="en-US" sz="2000" dirty="0"/>
              <a:t>, </a:t>
            </a:r>
            <a:r>
              <a:rPr lang="en-US" sz="2000" dirty="0" err="1"/>
              <a:t>sosiologi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. Karena IMK </a:t>
            </a:r>
            <a:r>
              <a:rPr lang="en-US" sz="2000" dirty="0" err="1"/>
              <a:t>berfokus</a:t>
            </a:r>
            <a:r>
              <a:rPr lang="en-US" sz="2000" dirty="0"/>
              <a:t> pada </a:t>
            </a:r>
            <a:r>
              <a:rPr lang="en-US" sz="2000" dirty="0" err="1"/>
              <a:t>apa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orang,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melibatkan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yang </a:t>
            </a:r>
            <a:r>
              <a:rPr lang="en-US" sz="2000" dirty="0" err="1"/>
              <a:t>melibatkan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orang,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berpikir</a:t>
            </a:r>
            <a:r>
              <a:rPr lang="en-US" sz="2000" dirty="0"/>
              <a:t> dan </a:t>
            </a:r>
            <a:r>
              <a:rPr lang="en-US" sz="2000" dirty="0" err="1"/>
              <a:t>belajar</a:t>
            </a:r>
            <a:r>
              <a:rPr lang="en-US" sz="2000" dirty="0"/>
              <a:t>,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dirty="0" err="1"/>
              <a:t>berkomunikasi</a:t>
            </a:r>
            <a:r>
              <a:rPr lang="en-US" sz="2000" dirty="0"/>
              <a:t>, dan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dirancang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. Pada </a:t>
            </a:r>
            <a:r>
              <a:rPr lang="en-US" sz="2000" dirty="0" err="1"/>
              <a:t>dasarnya</a:t>
            </a:r>
            <a:r>
              <a:rPr lang="en-US" sz="2000" dirty="0"/>
              <a:t>, </a:t>
            </a:r>
            <a:r>
              <a:rPr lang="en-US" sz="2000" dirty="0" err="1"/>
              <a:t>peneliti</a:t>
            </a:r>
            <a:r>
              <a:rPr lang="en-US" sz="2000" dirty="0"/>
              <a:t> IMK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di </a:t>
            </a:r>
            <a:r>
              <a:rPr lang="en-US" sz="2000" dirty="0" err="1"/>
              <a:t>hampir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r>
              <a:rPr lang="en-US" sz="2000" dirty="0"/>
              <a:t> </a:t>
            </a:r>
            <a:r>
              <a:rPr lang="en-US" sz="2000" dirty="0" err="1"/>
              <a:t>ilmu</a:t>
            </a:r>
            <a:r>
              <a:rPr lang="en-US" sz="2000" dirty="0"/>
              <a:t>, </a:t>
            </a:r>
            <a:r>
              <a:rPr lang="en-US" sz="2000" dirty="0" err="1"/>
              <a:t>bersama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dan </a:t>
            </a:r>
            <a:r>
              <a:rPr lang="en-US" sz="2000" dirty="0" err="1"/>
              <a:t>medis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49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xmlns="" id="{4D69F374-BFA1-4479-BF8B-E8BAEAFB7C82}"/>
              </a:ext>
            </a:extLst>
          </p:cNvPr>
          <p:cNvSpPr txBox="1">
            <a:spLocks/>
          </p:cNvSpPr>
          <p:nvPr/>
        </p:nvSpPr>
        <p:spPr>
          <a:xfrm>
            <a:off x="919119" y="2765839"/>
            <a:ext cx="10353761" cy="13263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 b="1" i="0" kern="1200" cap="all">
                <a:solidFill>
                  <a:schemeClr val="lt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selesai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12FE80E-DDF2-4AB4-8C23-D8E1FC09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078" y="2827804"/>
            <a:ext cx="9061844" cy="12023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Cari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lah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jenis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kontribusi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interaksi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manusia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komputer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imk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D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2245B1-D92A-44F3-82B6-6D906F691C3E}"/>
              </a:ext>
            </a:extLst>
          </p:cNvPr>
          <p:cNvSpPr/>
          <p:nvPr/>
        </p:nvSpPr>
        <p:spPr>
          <a:xfrm>
            <a:off x="1146629" y="612844"/>
            <a:ext cx="98987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Bidang</a:t>
            </a:r>
            <a:r>
              <a:rPr lang="en-US" sz="2400" dirty="0"/>
              <a:t> IMK </a:t>
            </a:r>
            <a:r>
              <a:rPr lang="en-US" sz="2400" dirty="0" err="1"/>
              <a:t>mengacu</a:t>
            </a:r>
            <a:r>
              <a:rPr lang="en-US" sz="2400" dirty="0"/>
              <a:t> pada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disiplin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,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, </a:t>
            </a:r>
            <a:r>
              <a:rPr lang="en-US" sz="2400" dirty="0" err="1"/>
              <a:t>sosiologi</a:t>
            </a:r>
            <a:r>
              <a:rPr lang="en-US" sz="2400" dirty="0"/>
              <a:t>, </a:t>
            </a:r>
            <a:r>
              <a:rPr lang="en-US" sz="2400" dirty="0" err="1"/>
              <a:t>psikologi</a:t>
            </a:r>
            <a:r>
              <a:rPr lang="en-US" sz="2400" dirty="0"/>
              <a:t>, </a:t>
            </a:r>
            <a:r>
              <a:rPr lang="en-US" sz="2400" dirty="0" err="1"/>
              <a:t>komunikasi</a:t>
            </a:r>
            <a:r>
              <a:rPr lang="en-US" sz="2400" dirty="0"/>
              <a:t>,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,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industri</a:t>
            </a:r>
            <a:r>
              <a:rPr lang="en-US" sz="2400" dirty="0"/>
              <a:t>,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rehabilitasi</a:t>
            </a:r>
            <a:r>
              <a:rPr lang="en-US" sz="2400" dirty="0"/>
              <a:t>, dan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. 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 marL="609585" indent="-609585">
              <a:buFont typeface="+mj-lt"/>
              <a:buAutoNum type="alphaLcParenR"/>
            </a:pPr>
            <a:r>
              <a:rPr lang="en-US" sz="2400" dirty="0" err="1"/>
              <a:t>Kontribusi</a:t>
            </a:r>
            <a:r>
              <a:rPr lang="en-US" sz="2400" dirty="0"/>
              <a:t> </a:t>
            </a:r>
            <a:r>
              <a:rPr lang="en-US" sz="2400" dirty="0" err="1"/>
              <a:t>Empiris</a:t>
            </a:r>
            <a:r>
              <a:rPr lang="en-US" sz="2400" dirty="0"/>
              <a:t>: Data </a:t>
            </a:r>
            <a:r>
              <a:rPr lang="en-US" sz="2400" dirty="0" err="1"/>
              <a:t>kualitatif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kuantitatif</a:t>
            </a:r>
            <a:r>
              <a:rPr lang="en-US" sz="2400" dirty="0"/>
              <a:t> yang </a:t>
            </a:r>
            <a:r>
              <a:rPr lang="en-US" sz="2400" dirty="0" err="1"/>
              <a:t>dikumpulkan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yang </a:t>
            </a:r>
            <a:r>
              <a:rPr lang="en-US" sz="2400" dirty="0" err="1"/>
              <a:t>dijelaskan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:  </a:t>
            </a:r>
            <a:r>
              <a:rPr lang="en-US" sz="2400" dirty="0" err="1"/>
              <a:t>Desain</a:t>
            </a:r>
            <a:r>
              <a:rPr lang="en-US" sz="2400" dirty="0"/>
              <a:t>, </a:t>
            </a:r>
            <a:r>
              <a:rPr lang="en-US" sz="2400" dirty="0" err="1"/>
              <a:t>Ekperimenta</a:t>
            </a:r>
            <a:r>
              <a:rPr lang="en-US" sz="2400" dirty="0"/>
              <a:t>,  Survey,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fokus</a:t>
            </a:r>
            <a:r>
              <a:rPr lang="en-US" sz="2400" dirty="0"/>
              <a:t>,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harian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, Sensor,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otomatis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, </a:t>
            </a:r>
            <a:r>
              <a:rPr lang="en-US" sz="2400" dirty="0" err="1"/>
              <a:t>Etnografi</a:t>
            </a:r>
            <a:r>
              <a:rPr lang="en-US" sz="2400" dirty="0"/>
              <a:t>, dan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.</a:t>
            </a:r>
          </a:p>
          <a:p>
            <a:pPr marL="609585" indent="-609585">
              <a:buFont typeface="+mj-lt"/>
              <a:buAutoNum type="alphaLcParenR"/>
            </a:pPr>
            <a:r>
              <a:rPr lang="en-US" sz="2400" dirty="0" err="1"/>
              <a:t>Kontribusi</a:t>
            </a:r>
            <a:r>
              <a:rPr lang="en-US" sz="2400" dirty="0"/>
              <a:t> </a:t>
            </a:r>
            <a:r>
              <a:rPr lang="en-US" sz="2400" dirty="0" err="1"/>
              <a:t>Artefak</a:t>
            </a:r>
            <a:r>
              <a:rPr lang="en-US" sz="2400" dirty="0"/>
              <a:t>: </a:t>
            </a:r>
            <a:r>
              <a:rPr lang="en-US" sz="2400" dirty="0" err="1"/>
              <a:t>Desain</a:t>
            </a:r>
            <a:r>
              <a:rPr lang="en-US" sz="2400" dirty="0"/>
              <a:t> dan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artefak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,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, toolkit, dan </a:t>
            </a:r>
            <a:r>
              <a:rPr lang="en-US" sz="2400" dirty="0" err="1"/>
              <a:t>arsitektur</a:t>
            </a:r>
            <a:r>
              <a:rPr lang="en-US" sz="2400" dirty="0"/>
              <a:t>, mock-up, dan “</a:t>
            </a:r>
            <a:r>
              <a:rPr lang="en-US" sz="2400" dirty="0" err="1"/>
              <a:t>visi</a:t>
            </a:r>
            <a:r>
              <a:rPr lang="en-US" sz="2400" dirty="0"/>
              <a:t>”. </a:t>
            </a:r>
            <a:r>
              <a:rPr lang="en-US" sz="2400" dirty="0" err="1"/>
              <a:t>Artefak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disertai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data </a:t>
            </a:r>
            <a:r>
              <a:rPr lang="en-US" sz="2400" dirty="0" err="1"/>
              <a:t>empiris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umpan</a:t>
            </a:r>
            <a:r>
              <a:rPr lang="en-US" sz="2400" dirty="0"/>
              <a:t> </a:t>
            </a:r>
            <a:r>
              <a:rPr lang="en-US" sz="2400" dirty="0" err="1"/>
              <a:t>balik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.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kontribusi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IMK, </a:t>
            </a:r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 IMK,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prototipe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 IMK.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2245B1-D92A-44F3-82B6-6D906F691C3E}"/>
              </a:ext>
            </a:extLst>
          </p:cNvPr>
          <p:cNvSpPr/>
          <p:nvPr/>
        </p:nvSpPr>
        <p:spPr>
          <a:xfrm>
            <a:off x="1146629" y="117693"/>
            <a:ext cx="989874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457200" indent="-457200">
              <a:buFont typeface="+mj-lt"/>
              <a:buAutoNum type="alphaLcParenR" startAt="3"/>
            </a:pPr>
            <a:r>
              <a:rPr lang="en-US" sz="2400" dirty="0"/>
              <a:t> </a:t>
            </a:r>
            <a:r>
              <a:rPr lang="en-US" sz="2400" dirty="0" err="1"/>
              <a:t>Kontribusi</a:t>
            </a:r>
            <a:r>
              <a:rPr lang="en-US" sz="2400" dirty="0"/>
              <a:t> </a:t>
            </a:r>
            <a:r>
              <a:rPr lang="en-US" sz="2400" dirty="0" err="1"/>
              <a:t>Metodologis</a:t>
            </a:r>
            <a:r>
              <a:rPr lang="en-US" sz="2400" dirty="0"/>
              <a:t>: </a:t>
            </a:r>
            <a:r>
              <a:rPr lang="en-US" sz="2400" dirty="0" err="1"/>
              <a:t>Pendekatan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memengaruhi</a:t>
            </a:r>
            <a:r>
              <a:rPr lang="en-US" sz="2400" dirty="0"/>
              <a:t> proses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, </a:t>
            </a:r>
            <a:r>
              <a:rPr lang="en-US" sz="2400" dirty="0" err="1"/>
              <a:t>penerapan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, </a:t>
            </a:r>
            <a:r>
              <a:rPr lang="en-US" sz="2400" dirty="0" err="1"/>
              <a:t>modifikasi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metric </a:t>
            </a:r>
            <a:r>
              <a:rPr lang="en-US" sz="2400" dirty="0" err="1"/>
              <a:t>atau</a:t>
            </a:r>
            <a:r>
              <a:rPr lang="en-US" sz="2400" dirty="0"/>
              <a:t> instrument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pengukuran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lphaLcParenR" startAt="3"/>
            </a:pPr>
            <a:r>
              <a:rPr lang="en-US" sz="2400" dirty="0"/>
              <a:t> </a:t>
            </a:r>
            <a:r>
              <a:rPr lang="en-US" sz="2400" dirty="0" err="1"/>
              <a:t>Kontribusi</a:t>
            </a:r>
            <a:r>
              <a:rPr lang="en-US" sz="2400" dirty="0"/>
              <a:t> </a:t>
            </a:r>
            <a:r>
              <a:rPr lang="en-US" sz="2400" dirty="0" err="1"/>
              <a:t>Teoritis</a:t>
            </a:r>
            <a:r>
              <a:rPr lang="en-US" sz="2400" dirty="0"/>
              <a:t>: </a:t>
            </a:r>
            <a:r>
              <a:rPr lang="en-US" sz="2400" dirty="0" err="1"/>
              <a:t>Konsep</a:t>
            </a:r>
            <a:r>
              <a:rPr lang="en-US" sz="2400" dirty="0"/>
              <a:t> dan model yang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kendaraan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berpikir</a:t>
            </a:r>
            <a:r>
              <a:rPr lang="en-US" sz="2400" dirty="0"/>
              <a:t>,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predektif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deskriptif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kerangka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, </a:t>
            </a:r>
            <a:r>
              <a:rPr lang="en-US" sz="2400" dirty="0" err="1"/>
              <a:t>ruang</a:t>
            </a:r>
            <a:r>
              <a:rPr lang="en-US" sz="2400" dirty="0"/>
              <a:t> </a:t>
            </a:r>
            <a:r>
              <a:rPr lang="en-US" sz="2400" dirty="0" err="1"/>
              <a:t>desain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model </a:t>
            </a:r>
            <a:r>
              <a:rPr lang="en-US" sz="2400" dirty="0" err="1"/>
              <a:t>koseptual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lphaLcParenR" startAt="3"/>
            </a:pPr>
            <a:r>
              <a:rPr lang="en-US" sz="2400" dirty="0" err="1"/>
              <a:t>Kontribusi</a:t>
            </a:r>
            <a:r>
              <a:rPr lang="en-US" sz="2400" dirty="0"/>
              <a:t> Set Data: </a:t>
            </a:r>
            <a:r>
              <a:rPr lang="en-US" sz="2400" dirty="0" err="1"/>
              <a:t>Kontribusi</a:t>
            </a:r>
            <a:r>
              <a:rPr lang="en-US" sz="2400" dirty="0"/>
              <a:t> yang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korpus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kepentingan</a:t>
            </a:r>
            <a:r>
              <a:rPr lang="en-US" sz="2400" dirty="0"/>
              <a:t> </a:t>
            </a:r>
            <a:r>
              <a:rPr lang="en-US" sz="2400" dirty="0" err="1"/>
              <a:t>komunitas</a:t>
            </a:r>
            <a:r>
              <a:rPr lang="en-US" sz="2400" dirty="0"/>
              <a:t> </a:t>
            </a:r>
            <a:r>
              <a:rPr lang="en-US" sz="2400" dirty="0" err="1"/>
              <a:t>riset</a:t>
            </a:r>
            <a:r>
              <a:rPr lang="en-US" sz="2400" dirty="0"/>
              <a:t>, </a:t>
            </a:r>
            <a:r>
              <a:rPr lang="en-US" sz="2400" dirty="0" err="1"/>
              <a:t>termasuk</a:t>
            </a:r>
            <a:r>
              <a:rPr lang="en-US" sz="2400" dirty="0"/>
              <a:t> repository </a:t>
            </a:r>
            <a:r>
              <a:rPr lang="en-US" sz="2400" dirty="0" err="1"/>
              <a:t>tugas</a:t>
            </a:r>
            <a:r>
              <a:rPr lang="en-US" sz="2400" dirty="0"/>
              <a:t> benchmark, dan data </a:t>
            </a:r>
            <a:r>
              <a:rPr lang="en-US" sz="2400" dirty="0" err="1"/>
              <a:t>aktual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lphaLcParenR" startAt="3"/>
            </a:pPr>
            <a:r>
              <a:rPr lang="en-US" sz="2400" dirty="0" err="1"/>
              <a:t>Kontribusi</a:t>
            </a:r>
            <a:r>
              <a:rPr lang="en-US" sz="2400" dirty="0"/>
              <a:t> </a:t>
            </a:r>
            <a:r>
              <a:rPr lang="en-US" sz="2400" dirty="0" err="1"/>
              <a:t>Opini</a:t>
            </a:r>
            <a:r>
              <a:rPr lang="en-US" sz="2400" dirty="0"/>
              <a:t>: </a:t>
            </a:r>
            <a:r>
              <a:rPr lang="en-US" sz="2400" dirty="0" err="1"/>
              <a:t>Tulisan</a:t>
            </a:r>
            <a:r>
              <a:rPr lang="en-US" sz="2400" dirty="0"/>
              <a:t> yang </a:t>
            </a:r>
            <a:r>
              <a:rPr lang="en-US" sz="2400" dirty="0" err="1"/>
              <a:t>berusaha</a:t>
            </a:r>
            <a:r>
              <a:rPr lang="en-US" sz="2400" dirty="0"/>
              <a:t> </a:t>
            </a:r>
            <a:r>
              <a:rPr lang="en-US" sz="2400" dirty="0" err="1"/>
              <a:t>meyakinkan</a:t>
            </a:r>
            <a:r>
              <a:rPr lang="en-US" sz="2400" dirty="0"/>
              <a:t> </a:t>
            </a:r>
            <a:r>
              <a:rPr lang="en-US" sz="2400" dirty="0" err="1"/>
              <a:t>pembaca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berubah</a:t>
            </a:r>
            <a:r>
              <a:rPr lang="en-US" sz="2400" dirty="0"/>
              <a:t> </a:t>
            </a:r>
            <a:r>
              <a:rPr lang="en-US" sz="2400" dirty="0" err="1"/>
              <a:t>pikiran</a:t>
            </a:r>
            <a:r>
              <a:rPr lang="en-US" sz="2400" dirty="0"/>
              <a:t>, </a:t>
            </a:r>
            <a:r>
              <a:rPr lang="en-US" sz="2400" dirty="0" err="1"/>
              <a:t>seringkali</a:t>
            </a:r>
            <a:r>
              <a:rPr lang="en-US" sz="2400" dirty="0"/>
              <a:t>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kontribuasi</a:t>
            </a:r>
            <a:r>
              <a:rPr lang="en-US" sz="2400" dirty="0"/>
              <a:t> lain yang </a:t>
            </a:r>
            <a:r>
              <a:rPr lang="en-US" sz="2400" dirty="0" err="1"/>
              <a:t>disebutkan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menginformasikan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membujuk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lphaLcParenR" startAt="3"/>
            </a:pPr>
            <a:endParaRPr lang="en-US" sz="2400" dirty="0"/>
          </a:p>
          <a:p>
            <a:pPr marL="457200" indent="-457200">
              <a:buFont typeface="+mj-lt"/>
              <a:buAutoNum type="alphaLcParenR" startAt="3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50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2245B1-D92A-44F3-82B6-6D906F691C3E}"/>
              </a:ext>
            </a:extLst>
          </p:cNvPr>
          <p:cNvSpPr/>
          <p:nvPr/>
        </p:nvSpPr>
        <p:spPr>
          <a:xfrm>
            <a:off x="1146629" y="1351508"/>
            <a:ext cx="98987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Mayoritas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IMK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empiris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kontribusi</a:t>
            </a:r>
            <a:r>
              <a:rPr lang="en-US" sz="2400" dirty="0"/>
              <a:t> </a:t>
            </a:r>
            <a:r>
              <a:rPr lang="en-US" sz="2400" dirty="0" err="1"/>
              <a:t>artefak</a:t>
            </a:r>
            <a:r>
              <a:rPr lang="en-US" sz="2400" dirty="0"/>
              <a:t>, dan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membahas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empiris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pengumpulan</a:t>
            </a:r>
            <a:r>
              <a:rPr lang="en-US" sz="2400" dirty="0"/>
              <a:t> data </a:t>
            </a:r>
            <a:r>
              <a:rPr lang="en-US" sz="2400" dirty="0" err="1"/>
              <a:t>potensial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empiris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makalah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yang </a:t>
            </a:r>
            <a:r>
              <a:rPr lang="en-US" sz="2400" dirty="0" err="1"/>
              <a:t>dikirimkan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konferensi</a:t>
            </a:r>
            <a:r>
              <a:rPr lang="en-US" sz="2400" dirty="0"/>
              <a:t> IMK 2016, </a:t>
            </a:r>
            <a:r>
              <a:rPr lang="en-US" sz="2400" dirty="0" err="1"/>
              <a:t>Wobbrock</a:t>
            </a:r>
            <a:r>
              <a:rPr lang="en-US" sz="2400" dirty="0"/>
              <a:t> dan Kientz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penulis</a:t>
            </a:r>
            <a:r>
              <a:rPr lang="en-US" sz="2400" dirty="0"/>
              <a:t> </a:t>
            </a:r>
            <a:r>
              <a:rPr lang="en-US" sz="2400" dirty="0" err="1"/>
              <a:t>makalah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formulir</a:t>
            </a:r>
            <a:r>
              <a:rPr lang="en-US" sz="2400" dirty="0"/>
              <a:t> </a:t>
            </a:r>
            <a:r>
              <a:rPr lang="en-US" sz="2400" dirty="0" err="1"/>
              <a:t>pengajuan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70% </a:t>
            </a:r>
            <a:r>
              <a:rPr lang="en-US" sz="2400" dirty="0" err="1"/>
              <a:t>makalah</a:t>
            </a:r>
            <a:r>
              <a:rPr lang="en-US" sz="2400" dirty="0"/>
              <a:t> yang </a:t>
            </a:r>
            <a:r>
              <a:rPr lang="en-US" sz="2400" dirty="0" err="1"/>
              <a:t>dikirimkan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empiris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empiris</a:t>
            </a:r>
            <a:r>
              <a:rPr lang="en-US" sz="2400" dirty="0"/>
              <a:t> orang, dan 28,4%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artefak</a:t>
            </a:r>
            <a:r>
              <a:rPr lang="en-US" sz="2400" dirty="0"/>
              <a:t> / </a:t>
            </a:r>
            <a:r>
              <a:rPr lang="en-US" sz="2400" dirty="0" err="1"/>
              <a:t>kertas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(</a:t>
            </a:r>
            <a:r>
              <a:rPr lang="en-US" sz="2400" dirty="0" err="1"/>
              <a:t>penting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dicatat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penulis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/>
              <a:t>, </a:t>
            </a:r>
            <a:r>
              <a:rPr lang="en-US" sz="2400" dirty="0" err="1"/>
              <a:t>segingga</a:t>
            </a:r>
            <a:r>
              <a:rPr lang="en-US" sz="2400" dirty="0"/>
              <a:t> </a:t>
            </a:r>
            <a:r>
              <a:rPr lang="en-US" sz="2400" dirty="0" err="1"/>
              <a:t>persentasenya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berjumlah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100%).</a:t>
            </a:r>
          </a:p>
        </p:txBody>
      </p:sp>
    </p:spTree>
    <p:extLst>
      <p:ext uri="{BB962C8B-B14F-4D97-AF65-F5344CB8AC3E}">
        <p14:creationId xmlns:p14="http://schemas.microsoft.com/office/powerpoint/2010/main" val="233591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D2B0DDA-704F-4197-892B-17227308C9EB}"/>
              </a:ext>
            </a:extLst>
          </p:cNvPr>
          <p:cNvSpPr txBox="1">
            <a:spLocks/>
          </p:cNvSpPr>
          <p:nvPr/>
        </p:nvSpPr>
        <p:spPr>
          <a:xfrm>
            <a:off x="919119" y="2765839"/>
            <a:ext cx="10353761" cy="13263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52500" lnSpcReduction="200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 b="1" i="0" kern="1200" cap="all">
                <a:solidFill>
                  <a:schemeClr val="lt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fi-FI" dirty="0">
                <a:solidFill>
                  <a:schemeClr val="tx1"/>
                </a:solidFill>
              </a:rPr>
              <a:t>apa aja perubahan topik penelitian interaksi manusia komputer dan era 1980 sampai saat 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7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2245B1-D92A-44F3-82B6-6D906F691C3E}"/>
              </a:ext>
            </a:extLst>
          </p:cNvPr>
          <p:cNvSpPr/>
          <p:nvPr/>
        </p:nvSpPr>
        <p:spPr>
          <a:xfrm>
            <a:off x="1255485" y="243512"/>
            <a:ext cx="968102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Penelitian</a:t>
            </a:r>
            <a:r>
              <a:rPr lang="en-US" sz="2400" dirty="0"/>
              <a:t> IMK </a:t>
            </a:r>
            <a:r>
              <a:rPr lang="en-US" sz="2400" dirty="0" err="1"/>
              <a:t>asli</a:t>
            </a:r>
            <a:r>
              <a:rPr lang="en-US" sz="2400" dirty="0"/>
              <a:t> di </a:t>
            </a:r>
            <a:r>
              <a:rPr lang="en-US" sz="2400" dirty="0" err="1"/>
              <a:t>tahun</a:t>
            </a:r>
            <a:r>
              <a:rPr lang="en-US" sz="2400" dirty="0"/>
              <a:t> 1980-an </a:t>
            </a:r>
            <a:r>
              <a:rPr lang="en-US" sz="2400" dirty="0" err="1"/>
              <a:t>sering</a:t>
            </a:r>
            <a:r>
              <a:rPr lang="en-US" sz="2400" dirty="0"/>
              <a:t> kali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orang </a:t>
            </a:r>
            <a:r>
              <a:rPr lang="en-US" sz="2400" dirty="0" err="1"/>
              <a:t>berinteraksi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program </a:t>
            </a:r>
            <a:r>
              <a:rPr lang="en-US" sz="2400" dirty="0" err="1"/>
              <a:t>otomatisasi</a:t>
            </a:r>
            <a:r>
              <a:rPr lang="en-US" sz="2400" dirty="0"/>
              <a:t> </a:t>
            </a:r>
            <a:r>
              <a:rPr lang="en-US" sz="2400" dirty="0" err="1"/>
              <a:t>kantor</a:t>
            </a:r>
            <a:r>
              <a:rPr lang="en-US" sz="2400" dirty="0"/>
              <a:t> yang </a:t>
            </a:r>
            <a:r>
              <a:rPr lang="en-US" sz="2400" dirty="0" err="1"/>
              <a:t>sederhana</a:t>
            </a:r>
            <a:r>
              <a:rPr lang="en-US" sz="2400" dirty="0"/>
              <a:t> (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begitu</a:t>
            </a:r>
            <a:r>
              <a:rPr lang="en-US" sz="2400" dirty="0"/>
              <a:t> </a:t>
            </a:r>
            <a:r>
              <a:rPr lang="en-US" sz="2400" dirty="0" err="1"/>
              <a:t>sederhana</a:t>
            </a:r>
            <a:r>
              <a:rPr lang="en-US" sz="2400" dirty="0"/>
              <a:t>),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pengolah</a:t>
            </a:r>
            <a:r>
              <a:rPr lang="en-US" sz="2400" dirty="0"/>
              <a:t> kata, database, dan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.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pemenlitian</a:t>
            </a:r>
            <a:r>
              <a:rPr lang="en-US" sz="2400" dirty="0"/>
              <a:t> IMK </a:t>
            </a:r>
            <a:r>
              <a:rPr lang="en-US" sz="2400" dirty="0" err="1"/>
              <a:t>selama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pertengahan</a:t>
            </a:r>
            <a:r>
              <a:rPr lang="en-US" sz="2400" dirty="0"/>
              <a:t> 1990-an, </a:t>
            </a:r>
            <a:r>
              <a:rPr lang="en-US" sz="2400" dirty="0" err="1"/>
              <a:t>karena</a:t>
            </a:r>
            <a:r>
              <a:rPr lang="en-US" sz="2400" dirty="0"/>
              <a:t> Internet dan web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.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dan </a:t>
            </a:r>
            <a:r>
              <a:rPr lang="en-US" sz="2400" dirty="0" err="1"/>
              <a:t>komunikasi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web, email, </a:t>
            </a:r>
            <a:r>
              <a:rPr lang="en-US" sz="2400" dirty="0" err="1"/>
              <a:t>pesan</a:t>
            </a:r>
            <a:r>
              <a:rPr lang="en-US" sz="2400" dirty="0"/>
              <a:t> </a:t>
            </a:r>
            <a:r>
              <a:rPr lang="en-US" sz="2400" dirty="0" err="1"/>
              <a:t>instan</a:t>
            </a:r>
            <a:r>
              <a:rPr lang="en-US" sz="2400" dirty="0"/>
              <a:t>, dan groupware, </a:t>
            </a:r>
            <a:r>
              <a:rPr lang="en-US" sz="2400" dirty="0" err="1"/>
              <a:t>mendapat</a:t>
            </a:r>
            <a:r>
              <a:rPr lang="en-US" sz="2400" dirty="0"/>
              <a:t> </a:t>
            </a:r>
            <a:r>
              <a:rPr lang="en-US" sz="2400" dirty="0" err="1"/>
              <a:t>perhatian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komunitas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menyebabkan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bidang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yang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paying IMK, </a:t>
            </a:r>
            <a:r>
              <a:rPr lang="en-US" sz="2400" dirty="0" err="1"/>
              <a:t>khususnya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. </a:t>
            </a:r>
            <a:r>
              <a:rPr lang="en-US" sz="2400" dirty="0" err="1"/>
              <a:t>Artikel</a:t>
            </a:r>
            <a:r>
              <a:rPr lang="en-US" sz="2400" dirty="0"/>
              <a:t> </a:t>
            </a:r>
            <a:r>
              <a:rPr lang="en-US" sz="2400" dirty="0" err="1"/>
              <a:t>terbaru</a:t>
            </a:r>
            <a:r>
              <a:rPr lang="en-US" sz="2400" dirty="0"/>
              <a:t> oleh Liu et al. (2014)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tren</a:t>
            </a:r>
            <a:r>
              <a:rPr lang="en-US" sz="2400" dirty="0"/>
              <a:t> topic </a:t>
            </a:r>
            <a:r>
              <a:rPr lang="en-US" sz="2400" dirty="0" err="1"/>
              <a:t>penelitian</a:t>
            </a:r>
            <a:r>
              <a:rPr lang="en-US" sz="2400" dirty="0"/>
              <a:t> IMK,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pada </a:t>
            </a:r>
            <a:r>
              <a:rPr lang="en-US" sz="2400" dirty="0" err="1"/>
              <a:t>tahun</a:t>
            </a:r>
            <a:r>
              <a:rPr lang="en-US" sz="2400" dirty="0"/>
              <a:t> 1994-2003, yang </a:t>
            </a:r>
            <a:r>
              <a:rPr lang="en-US" sz="2400" dirty="0" err="1"/>
              <a:t>berfokus</a:t>
            </a:r>
            <a:r>
              <a:rPr lang="en-US" sz="2400" dirty="0"/>
              <a:t> pada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tetap</a:t>
            </a:r>
            <a:r>
              <a:rPr lang="en-US" sz="2400" dirty="0"/>
              <a:t>, dan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2004- 2013, yang </a:t>
            </a:r>
            <a:r>
              <a:rPr lang="en-US" sz="2400" dirty="0" err="1"/>
              <a:t>berfokus</a:t>
            </a:r>
            <a:r>
              <a:rPr lang="en-US" sz="2400" dirty="0"/>
              <a:t> pada </a:t>
            </a:r>
            <a:r>
              <a:rPr lang="en-US" sz="2400" dirty="0" err="1"/>
              <a:t>seluler</a:t>
            </a:r>
            <a:r>
              <a:rPr lang="en-US" sz="2400" dirty="0"/>
              <a:t> dan portable </a:t>
            </a:r>
            <a:r>
              <a:rPr lang="en-US" sz="2400" dirty="0" err="1"/>
              <a:t>komputasi</a:t>
            </a:r>
            <a:r>
              <a:rPr lang="en-US" sz="2400" dirty="0"/>
              <a:t> (</a:t>
            </a:r>
            <a:r>
              <a:rPr lang="en-US" sz="2400" dirty="0" err="1"/>
              <a:t>seperti</a:t>
            </a:r>
            <a:r>
              <a:rPr lang="en-US" sz="2400" dirty="0"/>
              <a:t> tablet dan smartphone). </a:t>
            </a:r>
          </a:p>
        </p:txBody>
      </p:sp>
    </p:spTree>
    <p:extLst>
      <p:ext uri="{BB962C8B-B14F-4D97-AF65-F5344CB8AC3E}">
        <p14:creationId xmlns:p14="http://schemas.microsoft.com/office/powerpoint/2010/main" val="400129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2245B1-D92A-44F3-82B6-6D906F691C3E}"/>
              </a:ext>
            </a:extLst>
          </p:cNvPr>
          <p:cNvSpPr/>
          <p:nvPr/>
        </p:nvSpPr>
        <p:spPr>
          <a:xfrm>
            <a:off x="1255485" y="612844"/>
            <a:ext cx="96810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Fokus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diakhir</a:t>
            </a:r>
            <a:r>
              <a:rPr lang="en-US" sz="2400" dirty="0"/>
              <a:t> </a:t>
            </a:r>
            <a:r>
              <a:rPr lang="en-US" sz="2400" dirty="0" err="1"/>
              <a:t>tahun</a:t>
            </a:r>
            <a:r>
              <a:rPr lang="en-US" sz="2400" dirty="0"/>
              <a:t> 2010-an (</a:t>
            </a:r>
            <a:r>
              <a:rPr lang="en-US" sz="2400" dirty="0" err="1"/>
              <a:t>tanggal</a:t>
            </a:r>
            <a:r>
              <a:rPr lang="en-US" sz="2400" dirty="0"/>
              <a:t> </a:t>
            </a:r>
            <a:r>
              <a:rPr lang="en-US" sz="2400" dirty="0" err="1"/>
              <a:t>penerbitan</a:t>
            </a:r>
            <a:r>
              <a:rPr lang="en-US" sz="2400" dirty="0"/>
              <a:t> </a:t>
            </a:r>
            <a:r>
              <a:rPr lang="en-US" sz="2400" dirty="0" err="1"/>
              <a:t>buku</a:t>
            </a:r>
            <a:r>
              <a:rPr lang="en-US" sz="2400" dirty="0"/>
              <a:t>)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pada </a:t>
            </a:r>
            <a:r>
              <a:rPr lang="en-US" sz="2400" dirty="0" err="1"/>
              <a:t>sesuatu</a:t>
            </a:r>
            <a:r>
              <a:rPr lang="en-US" sz="2400" dirty="0"/>
              <a:t> yang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/>
              <a:t>statisik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focus pada </a:t>
            </a:r>
            <a:r>
              <a:rPr lang="en-US" sz="2400" dirty="0" err="1"/>
              <a:t>kolaborasi</a:t>
            </a:r>
            <a:r>
              <a:rPr lang="en-US" sz="2400" dirty="0"/>
              <a:t>, </a:t>
            </a:r>
            <a:r>
              <a:rPr lang="en-US" sz="2400" dirty="0" err="1"/>
              <a:t>koneksi</a:t>
            </a:r>
            <a:r>
              <a:rPr lang="en-US" sz="2400" dirty="0"/>
              <a:t>, </a:t>
            </a:r>
            <a:r>
              <a:rPr lang="en-US" sz="2400" dirty="0" err="1"/>
              <a:t>emosi</a:t>
            </a:r>
            <a:r>
              <a:rPr lang="en-US" sz="2400" dirty="0"/>
              <a:t>, dan </a:t>
            </a:r>
            <a:r>
              <a:rPr lang="en-US" sz="2400" dirty="0" err="1"/>
              <a:t>komunikasi</a:t>
            </a:r>
            <a:r>
              <a:rPr lang="en-US" sz="2400" dirty="0"/>
              <a:t> (</a:t>
            </a:r>
            <a:r>
              <a:rPr lang="en-US" sz="2400" dirty="0" err="1"/>
              <a:t>meskioun</a:t>
            </a:r>
            <a:r>
              <a:rPr lang="en-US" sz="2400" dirty="0"/>
              <a:t>, </a:t>
            </a:r>
            <a:r>
              <a:rPr lang="en-US" sz="2400" dirty="0" err="1"/>
              <a:t>sekali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,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kolaborasi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sejak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1980-an, </a:t>
            </a:r>
            <a:r>
              <a:rPr lang="en-US" sz="2400" dirty="0" err="1"/>
              <a:t>meski</a:t>
            </a:r>
            <a:r>
              <a:rPr lang="en-US" sz="2400" dirty="0"/>
              <a:t>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mendapat</a:t>
            </a:r>
            <a:r>
              <a:rPr lang="en-US" sz="2400" dirty="0"/>
              <a:t> </a:t>
            </a:r>
            <a:r>
              <a:rPr lang="en-US" sz="2400" dirty="0" err="1"/>
              <a:t>perhatian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r>
              <a:rPr lang="en-US" sz="2400" dirty="0" err="1"/>
              <a:t>Fokusnya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pada </a:t>
            </a:r>
            <a:r>
              <a:rPr lang="en-US" sz="2400" dirty="0" err="1"/>
              <a:t>efisiensi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apakah</a:t>
            </a:r>
            <a:r>
              <a:rPr lang="en-US" sz="2400" dirty="0"/>
              <a:t> orang </a:t>
            </a:r>
            <a:r>
              <a:rPr lang="en-US" sz="2400" dirty="0" err="1"/>
              <a:t>menyukai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dan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menggunakannya</a:t>
            </a:r>
            <a:r>
              <a:rPr lang="en-US" sz="2400" dirty="0"/>
              <a:t>, dan di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tesebut</a:t>
            </a:r>
            <a:r>
              <a:rPr lang="en-US" sz="2400" dirty="0"/>
              <a:t>.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hari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berfokus</a:t>
            </a:r>
            <a:r>
              <a:rPr lang="en-US" sz="2400" dirty="0"/>
              <a:t> pada topic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seluler</a:t>
            </a:r>
            <a:r>
              <a:rPr lang="en-US" sz="2400" dirty="0"/>
              <a:t>, </a:t>
            </a:r>
            <a:r>
              <a:rPr lang="en-US" sz="2400" dirty="0" err="1"/>
              <a:t>layar</a:t>
            </a:r>
            <a:r>
              <a:rPr lang="en-US" sz="2400" dirty="0"/>
              <a:t>, </a:t>
            </a:r>
            <a:r>
              <a:rPr lang="en-US" sz="2400" dirty="0" err="1"/>
              <a:t>multitouchm</a:t>
            </a:r>
            <a:r>
              <a:rPr lang="en-US" sz="2400" dirty="0"/>
              <a:t> </a:t>
            </a:r>
            <a:r>
              <a:rPr lang="en-US" sz="2400" dirty="0" err="1"/>
              <a:t>gerakan</a:t>
            </a:r>
            <a:r>
              <a:rPr lang="en-US" sz="2400" dirty="0"/>
              <a:t> dan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alami</a:t>
            </a:r>
            <a:r>
              <a:rPr lang="en-US" sz="2400" dirty="0"/>
              <a:t>, sensor,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tertanam</a:t>
            </a:r>
            <a:r>
              <a:rPr lang="en-US" sz="2400" dirty="0"/>
              <a:t> </a:t>
            </a:r>
            <a:r>
              <a:rPr lang="en-US" sz="2400" dirty="0" err="1"/>
              <a:t>dandapat</a:t>
            </a:r>
            <a:r>
              <a:rPr lang="en-US" sz="2400" dirty="0"/>
              <a:t> </a:t>
            </a:r>
            <a:r>
              <a:rPr lang="en-US" sz="2400" dirty="0" err="1"/>
              <a:t>dikenakan</a:t>
            </a:r>
            <a:r>
              <a:rPr lang="en-US" sz="2400" dirty="0"/>
              <a:t>, </a:t>
            </a:r>
            <a:r>
              <a:rPr lang="en-US" sz="2400" dirty="0" err="1"/>
              <a:t>keberlanjutan</a:t>
            </a:r>
            <a:r>
              <a:rPr lang="en-US" sz="2400" dirty="0"/>
              <a:t>, data </a:t>
            </a:r>
            <a:r>
              <a:rPr lang="en-US" sz="2400" dirty="0" err="1"/>
              <a:t>besar</a:t>
            </a:r>
            <a:r>
              <a:rPr lang="en-US" sz="2400" dirty="0"/>
              <a:t>, </a:t>
            </a:r>
            <a:r>
              <a:rPr lang="en-US" sz="2400" dirty="0" err="1"/>
              <a:t>komputasi</a:t>
            </a:r>
            <a:r>
              <a:rPr lang="en-US" sz="2400" dirty="0"/>
              <a:t> social dan </a:t>
            </a:r>
            <a:r>
              <a:rPr lang="en-US" sz="2400" dirty="0" err="1"/>
              <a:t>kolaboratif</a:t>
            </a:r>
            <a:r>
              <a:rPr lang="en-US" sz="2400" dirty="0"/>
              <a:t>, </a:t>
            </a:r>
            <a:r>
              <a:rPr lang="en-US" sz="2400" dirty="0" err="1"/>
              <a:t>aksesibilitas</a:t>
            </a:r>
            <a:r>
              <a:rPr lang="en-US" sz="2400" dirty="0"/>
              <a:t>, dan topic </a:t>
            </a:r>
            <a:r>
              <a:rPr lang="en-US" sz="2400" dirty="0" err="1"/>
              <a:t>lainnya</a:t>
            </a:r>
            <a:r>
              <a:rPr lang="en-US" sz="2400" dirty="0"/>
              <a:t> (Liu et al, 2014). </a:t>
            </a:r>
          </a:p>
        </p:txBody>
      </p:sp>
    </p:spTree>
    <p:extLst>
      <p:ext uri="{BB962C8B-B14F-4D97-AF65-F5344CB8AC3E}">
        <p14:creationId xmlns:p14="http://schemas.microsoft.com/office/powerpoint/2010/main" val="369566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D2B0DDA-704F-4197-892B-17227308C9EB}"/>
              </a:ext>
            </a:extLst>
          </p:cNvPr>
          <p:cNvSpPr txBox="1">
            <a:spLocks/>
          </p:cNvSpPr>
          <p:nvPr/>
        </p:nvSpPr>
        <p:spPr>
          <a:xfrm>
            <a:off x="919119" y="2765839"/>
            <a:ext cx="10353761" cy="132632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52500" lnSpcReduction="200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6000" b="1" i="0" kern="1200" cap="all">
                <a:solidFill>
                  <a:schemeClr val="lt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en-US"/>
              <a:t>3. Cari perubahan metode penelitian interaksi manusia computer (imk) dari waktu ke waktu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210</TotalTime>
  <Words>1094</Words>
  <Application>Microsoft Office PowerPoint</Application>
  <PresentationFormat>Widescreen</PresentationFormat>
  <Paragraphs>30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Damask</vt:lpstr>
      <vt:lpstr>  Tugas imk  </vt:lpstr>
      <vt:lpstr>1. Cari lah jenis kontribusi penelitian interaksi manusia dan komputer (imk)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imk</dc:title>
  <dc:creator>galihap</dc:creator>
  <cp:lastModifiedBy>galihap</cp:lastModifiedBy>
  <cp:revision>17</cp:revision>
  <dcterms:created xsi:type="dcterms:W3CDTF">2022-09-20T09:50:22Z</dcterms:created>
  <dcterms:modified xsi:type="dcterms:W3CDTF">2022-10-04T04:27:57Z</dcterms:modified>
</cp:coreProperties>
</file>