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320" r:id="rId3"/>
    <p:sldId id="321" r:id="rId4"/>
    <p:sldId id="322" r:id="rId5"/>
    <p:sldId id="32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4B08F0-B6AF-4ECB-AE5B-8B2A466EEBA8}">
  <a:tblStyle styleId="{FC4B08F0-B6AF-4ECB-AE5B-8B2A466EE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8354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21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e0a7835d13_3_5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e0a7835d13_3_5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11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e0a7835d13_3_5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e0a7835d13_3_5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64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e0a7835d13_3_5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e0a7835d13_3_5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24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e0a7835d13_3_5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e0a7835d13_3_5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85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77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8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50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5645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406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44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72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593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17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209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519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74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497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88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7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43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102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6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7"/>
          <p:cNvSpPr/>
          <p:nvPr/>
        </p:nvSpPr>
        <p:spPr>
          <a:xfrm>
            <a:off x="1850571" y="2674735"/>
            <a:ext cx="5350244" cy="448200"/>
          </a:xfrm>
          <a:prstGeom prst="roundRect">
            <a:avLst>
              <a:gd name="adj" fmla="val 4350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ctrTitle"/>
          </p:nvPr>
        </p:nvSpPr>
        <p:spPr>
          <a:xfrm>
            <a:off x="1940915" y="495873"/>
            <a:ext cx="5259900" cy="16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</a:t>
            </a:r>
            <a:r>
              <a:rPr lang="en-ID" sz="4000" dirty="0" err="1"/>
              <a:t>ugas</a:t>
            </a:r>
            <a:r>
              <a:rPr lang="en-ID" sz="4000" dirty="0"/>
              <a:t> 2    </a:t>
            </a:r>
            <a:r>
              <a:rPr lang="en-ID" sz="4000" dirty="0" smtClean="0"/>
              <a:t/>
            </a:r>
            <a:br>
              <a:rPr lang="en-ID" sz="4000" dirty="0" smtClean="0"/>
            </a:br>
            <a:r>
              <a:rPr lang="en-ID" sz="4000" dirty="0" err="1" smtClean="0"/>
              <a:t>Kalkulus</a:t>
            </a:r>
            <a:r>
              <a:rPr lang="en-ID" sz="4000" dirty="0" smtClean="0"/>
              <a:t> </a:t>
            </a:r>
            <a:r>
              <a:rPr lang="en-ID" sz="4000" dirty="0"/>
              <a:t>Dasar</a:t>
            </a:r>
            <a:endParaRPr sz="4000"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2058065" y="2797585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>
                <a:solidFill>
                  <a:schemeClr val="dk1"/>
                </a:solidFill>
              </a:rPr>
              <a:t>Galih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Anggoro</a:t>
            </a:r>
            <a:r>
              <a:rPr lang="en-ID" dirty="0" smtClean="0">
                <a:solidFill>
                  <a:schemeClr val="dk1"/>
                </a:solidFill>
              </a:rPr>
              <a:t> </a:t>
            </a:r>
            <a:r>
              <a:rPr lang="en-ID" dirty="0" err="1" smtClean="0">
                <a:solidFill>
                  <a:schemeClr val="dk1"/>
                </a:solidFill>
              </a:rPr>
              <a:t>Prasetya</a:t>
            </a:r>
            <a:r>
              <a:rPr lang="en-ID" dirty="0" smtClean="0">
                <a:solidFill>
                  <a:schemeClr val="dk1"/>
                </a:solidFill>
              </a:rPr>
              <a:t> | 22205018 </a:t>
            </a:r>
            <a:r>
              <a:rPr lang="en-ID" dirty="0">
                <a:solidFill>
                  <a:schemeClr val="dk1"/>
                </a:solidFill>
              </a:rPr>
              <a:t>| TI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79" y="324644"/>
            <a:ext cx="4307841" cy="12298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Latihan</a:t>
            </a:r>
            <a:r>
              <a:rPr lang="en-US" sz="3600" b="1" dirty="0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Soal</a:t>
            </a:r>
            <a:r>
              <a:rPr lang="en-US" sz="3600" dirty="0">
                <a:solidFill>
                  <a:schemeClr val="tx1"/>
                </a:solidFill>
                <a:latin typeface="Montserrat Medium" panose="00000600000000000000" pitchFamily="50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Montserrat Medium" panose="00000600000000000000" pitchFamily="50" charset="0"/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18081" y="1192809"/>
                <a:ext cx="7885509" cy="111351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  <a:sym typeface="Catamaran"/>
                  </a:rPr>
                  <a:t>1.)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(2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 −5)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 −2)</m:t>
                        </m:r>
                      </m:den>
                    </m:f>
                  </m:oMath>
                </a14:m>
                <a:r>
                  <a:rPr lang="en-US" sz="2400" dirty="0" smtClean="0"/>
                  <a:t> &lt;  1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18081" y="1192809"/>
                <a:ext cx="7885509" cy="1113511"/>
              </a:xfrm>
              <a:blipFill rotWithShape="0">
                <a:blip r:embed="rId3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08480" y="1632388"/>
            <a:ext cx="23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>
          <a:xfrm>
            <a:off x="436801" y="2306320"/>
            <a:ext cx="7885509" cy="2661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/>
              <p:cNvSpPr txBox="1">
                <a:spLocks/>
              </p:cNvSpPr>
              <p:nvPr/>
            </p:nvSpPr>
            <p:spPr>
              <a:xfrm>
                <a:off x="518081" y="2060975"/>
                <a:ext cx="3698319" cy="79398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2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3429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05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858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9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3716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17145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</a:pPr>
                <a:r>
                  <a:rPr lang="en-US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  <a:sym typeface="Catamaran"/>
                  </a:rPr>
                  <a:t>(x-2) x -5 </a:t>
                </a:r>
                <a:r>
                  <a:rPr lang="en-US" sz="2400" dirty="0"/>
                  <a:t>&lt;</a:t>
                </a:r>
                <a:r>
                  <a:rPr lang="en-US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  <a:sym typeface="Catamaran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sz="2400" dirty="0" smtClean="0"/>
                  <a:t> (x-2) =1</a:t>
                </a:r>
              </a:p>
              <a:p>
                <a:pPr>
                  <a:buClrTx/>
                </a:pPr>
                <a:endParaRPr lang="en-US" sz="2400" dirty="0" smtClean="0"/>
              </a:p>
              <a:p>
                <a:pPr>
                  <a:buClrTx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1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81" y="2060975"/>
                <a:ext cx="3698319" cy="793986"/>
              </a:xfrm>
              <a:prstGeom prst="rect">
                <a:avLst/>
              </a:prstGeom>
              <a:blipFill rotWithShape="0">
                <a:blip r:embed="rId4"/>
                <a:stretch>
                  <a:fillRect l="-2636" t="-4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727200" y="2140388"/>
            <a:ext cx="233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/>
              <p:cNvSpPr txBox="1">
                <a:spLocks/>
              </p:cNvSpPr>
              <p:nvPr/>
            </p:nvSpPr>
            <p:spPr>
              <a:xfrm>
                <a:off x="518081" y="2854962"/>
                <a:ext cx="3698319" cy="2113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2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3429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105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858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9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3716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17145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</a:pPr>
                <a:r>
                  <a:rPr lang="en-US" sz="2400" dirty="0" smtClean="0"/>
                  <a:t>X</a:t>
                </a:r>
                <a:r>
                  <a:rPr lang="en-US" sz="2400" baseline="30000" dirty="0" smtClean="0"/>
                  <a:t>2 </a:t>
                </a:r>
                <a:r>
                  <a:rPr lang="en-US" sz="2400" dirty="0" smtClean="0"/>
                  <a:t>– 2 x -5 x -2 -5</a:t>
                </a:r>
              </a:p>
              <a:p>
                <a:pPr>
                  <a:buClrTx/>
                </a:pPr>
                <a:r>
                  <a:rPr lang="en-US" sz="2400" dirty="0" smtClean="0"/>
                  <a:t>X</a:t>
                </a:r>
                <a:r>
                  <a:rPr lang="en-US" sz="2400" baseline="30000" dirty="0" smtClean="0"/>
                  <a:t>2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– x -3 = 0</a:t>
                </a:r>
              </a:p>
              <a:p>
                <a:pPr>
                  <a:buClrTx/>
                </a:pPr>
                <a:r>
                  <a:rPr lang="en-US" sz="2400" dirty="0" smtClean="0"/>
                  <a:t>X</a:t>
                </a:r>
                <a:r>
                  <a:rPr lang="en-US" sz="2400" baseline="30000" dirty="0" smtClean="0"/>
                  <a:t>2 </a:t>
                </a:r>
                <a:r>
                  <a:rPr lang="en-US" sz="2400" dirty="0"/>
                  <a:t>– </a:t>
                </a:r>
                <a:r>
                  <a:rPr lang="en-US" sz="2400" dirty="0" smtClean="0"/>
                  <a:t>x = -3</a:t>
                </a:r>
              </a:p>
              <a:p>
                <a:pPr>
                  <a:buClrTx/>
                </a:pPr>
                <a:r>
                  <a:rPr lang="en-US" sz="2400" dirty="0" smtClean="0"/>
                  <a:t>X</a:t>
                </a:r>
                <a:r>
                  <a:rPr lang="en-US" sz="2400" baseline="30000" dirty="0" smtClean="0"/>
                  <a:t>2 </a:t>
                </a:r>
                <a:r>
                  <a:rPr lang="en-US" sz="2400" dirty="0" smtClean="0"/>
                  <a:t>=</a:t>
                </a:r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3 –x</a:t>
                </a:r>
              </a:p>
              <a:p>
                <a:pPr>
                  <a:buClrTx/>
                </a:pPr>
                <a:r>
                  <a:rPr lang="en-US" sz="2400" dirty="0" smtClean="0"/>
                  <a:t>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sz="2400" dirty="0" smtClean="0"/>
              </a:p>
              <a:p>
                <a:pPr>
                  <a:buClrTx/>
                </a:pPr>
                <a:r>
                  <a:rPr lang="en-US" sz="2400" dirty="0" smtClean="0"/>
                  <a:t>X = 1,3333</a:t>
                </a:r>
              </a:p>
              <a:p>
                <a:pPr>
                  <a:buClrTx/>
                </a:pPr>
                <a:endParaRPr lang="en-US" sz="2400" dirty="0" smtClean="0"/>
              </a:p>
              <a:p>
                <a:pPr>
                  <a:buClrTx/>
                </a:pPr>
                <a:endParaRPr lang="en-US" sz="2400" baseline="30000" dirty="0" smtClean="0"/>
              </a:p>
            </p:txBody>
          </p:sp>
        </mc:Choice>
        <mc:Fallback xmlns="">
          <p:sp>
            <p:nvSpPr>
              <p:cNvPr id="13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81" y="2854962"/>
                <a:ext cx="3698319" cy="2113278"/>
              </a:xfrm>
              <a:prstGeom prst="rect">
                <a:avLst/>
              </a:prstGeom>
              <a:blipFill rotWithShape="0">
                <a:blip r:embed="rId5"/>
                <a:stretch>
                  <a:fillRect t="-10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84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4" name="Google Shape;2154;p39"/>
              <p:cNvSpPr txBox="1"/>
              <p:nvPr/>
            </p:nvSpPr>
            <p:spPr>
              <a:xfrm>
                <a:off x="725976" y="1595033"/>
                <a:ext cx="4862023" cy="2154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2.) 4x – 7 &lt; 3x + 5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       4x – 3x &lt; 5 + 7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                1x &lt; 12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	  x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12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1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	  x &lt; </a:t>
                </a:r>
                <a:r>
                  <a:rPr lang="en-US" sz="2000" dirty="0" smtClean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12                        </a:t>
                </a:r>
                <a:r>
                  <a:rPr lang="en-US" sz="2000" dirty="0" err="1" smtClean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grafik</a:t>
                </a:r>
                <a:endParaRPr lang="en-US" sz="2000" dirty="0" smtClean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>
                  <a:buClr>
                    <a:schemeClr val="bg1"/>
                  </a:buClr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</p:txBody>
          </p:sp>
        </mc:Choice>
        <mc:Fallback>
          <p:sp>
            <p:nvSpPr>
              <p:cNvPr id="2154" name="Google Shape;2154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76" y="1595033"/>
                <a:ext cx="4862023" cy="2154008"/>
              </a:xfrm>
              <a:prstGeom prst="rect">
                <a:avLst/>
              </a:prstGeom>
              <a:blipFill rotWithShape="0">
                <a:blip r:embed="rId3"/>
                <a:stretch>
                  <a:fillRect l="-1253" t="-38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" name="Google Shape;2155;p39"/>
          <p:cNvSpPr/>
          <p:nvPr/>
        </p:nvSpPr>
        <p:spPr>
          <a:xfrm>
            <a:off x="3012522" y="168323"/>
            <a:ext cx="3139275" cy="4497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Latihan</a:t>
            </a:r>
            <a:r>
              <a:rPr lang="en-US" b="1" dirty="0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b="1" dirty="0" err="1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Soal</a:t>
            </a:r>
            <a:endParaRPr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67760" y="2688205"/>
            <a:ext cx="4338484" cy="203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/>
          <p:cNvSpPr/>
          <p:nvPr/>
        </p:nvSpPr>
        <p:spPr>
          <a:xfrm>
            <a:off x="382532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16060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7556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816004" y="266280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7660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47124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76588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073263" y="2666227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380806" y="2665346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667012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94444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721876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748292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747082" y="2665344"/>
            <a:ext cx="116758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4" name="Google Shape;2154;p39"/>
              <p:cNvSpPr txBox="1"/>
              <p:nvPr/>
            </p:nvSpPr>
            <p:spPr>
              <a:xfrm>
                <a:off x="644697" y="1320712"/>
                <a:ext cx="3439622" cy="2160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3.) 2x + 16 &lt; x + 25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       2x –   x  &lt; 25 – 16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                1x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1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Catamaran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	  x  &lt; 9</a:t>
                </a: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</p:txBody>
          </p:sp>
        </mc:Choice>
        <mc:Fallback>
          <p:sp>
            <p:nvSpPr>
              <p:cNvPr id="2154" name="Google Shape;2154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7" y="1320712"/>
                <a:ext cx="3439622" cy="2160945"/>
              </a:xfrm>
              <a:prstGeom prst="rect">
                <a:avLst/>
              </a:prstGeom>
              <a:blipFill rotWithShape="0">
                <a:blip r:embed="rId3"/>
                <a:stretch>
                  <a:fillRect l="-1950" t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" name="Google Shape;2155;p39"/>
          <p:cNvSpPr/>
          <p:nvPr/>
        </p:nvSpPr>
        <p:spPr>
          <a:xfrm>
            <a:off x="2982042" y="158163"/>
            <a:ext cx="3139275" cy="4497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Latihan</a:t>
            </a:r>
            <a:r>
              <a:rPr lang="en-US" b="1" dirty="0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b="1" dirty="0" err="1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Soal</a:t>
            </a:r>
            <a:endParaRPr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64508" y="2824480"/>
            <a:ext cx="4777972" cy="203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4" name="Google Shape;2154;p39"/>
              <p:cNvSpPr txBox="1"/>
              <p:nvPr/>
            </p:nvSpPr>
            <p:spPr>
              <a:xfrm>
                <a:off x="451657" y="1666152"/>
                <a:ext cx="3439622" cy="2160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4.) 7x  –  1     ≤ 10x + 4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       7x – 10x  ≤ 4 + 1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                 -3x  ≤ 5</a:t>
                </a: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Catamaran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	     x  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tamaran"/>
                          </a:rPr>
                          <m:t>−3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000" dirty="0">
                    <a:solidFill>
                      <a:schemeClr val="l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tamaran"/>
                    <a:sym typeface="Catamaran"/>
                  </a:rPr>
                  <a:t>	     x  ≥ 1,666</a:t>
                </a: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lang="en-US" sz="2000" dirty="0">
                  <a:solidFill>
                    <a:schemeClr val="l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  <a:p>
                <a:pPr marL="457200" lvl="0" indent="-4572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AutoNum type="arabicPeriod"/>
                </a:pPr>
                <a:endParaRPr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tamaran"/>
                  <a:sym typeface="Catamaran"/>
                </a:endParaRPr>
              </a:p>
            </p:txBody>
          </p:sp>
        </mc:Choice>
        <mc:Fallback>
          <p:sp>
            <p:nvSpPr>
              <p:cNvPr id="2154" name="Google Shape;2154;p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7" y="1666152"/>
                <a:ext cx="3439622" cy="2160945"/>
              </a:xfrm>
              <a:prstGeom prst="rect">
                <a:avLst/>
              </a:prstGeom>
              <a:blipFill rotWithShape="0">
                <a:blip r:embed="rId3"/>
                <a:stretch>
                  <a:fillRect l="-1773" t="-236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5" name="Google Shape;2155;p39"/>
          <p:cNvSpPr/>
          <p:nvPr/>
        </p:nvSpPr>
        <p:spPr>
          <a:xfrm>
            <a:off x="3002361" y="158163"/>
            <a:ext cx="3139275" cy="4497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Latihan</a:t>
            </a:r>
            <a:r>
              <a:rPr lang="en-US" b="1" dirty="0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b="1" dirty="0" err="1"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Book Antiqua" panose="02040602050305030304" pitchFamily="18" charset="0"/>
              </a:rPr>
              <a:t>Soal</a:t>
            </a:r>
            <a:endParaRPr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669308" y="3271520"/>
            <a:ext cx="4777972" cy="203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432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943</TotalTime>
  <Words>121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Cambria Math</vt:lpstr>
      <vt:lpstr>Catamaran</vt:lpstr>
      <vt:lpstr>Corbel</vt:lpstr>
      <vt:lpstr>Montserrat Medium</vt:lpstr>
      <vt:lpstr>Depth</vt:lpstr>
      <vt:lpstr>Tugas 2     Kalkulus Dasar</vt:lpstr>
      <vt:lpstr>Latihan Soal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3 Matematika Diskrit</dc:title>
  <dc:creator>Acer</dc:creator>
  <cp:lastModifiedBy>galihap</cp:lastModifiedBy>
  <cp:revision>18</cp:revision>
  <dcterms:modified xsi:type="dcterms:W3CDTF">2022-09-24T13:57:10Z</dcterms:modified>
</cp:coreProperties>
</file>