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72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8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250C-5471-49AE-9AE3-E49D2A48DC3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15540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imk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728260"/>
            <a:ext cx="9001462" cy="224715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sz="3600" dirty="0" err="1" smtClean="0"/>
              <a:t>Galih</a:t>
            </a:r>
            <a:r>
              <a:rPr lang="en-US" sz="3600" dirty="0" smtClean="0"/>
              <a:t> </a:t>
            </a:r>
            <a:r>
              <a:rPr lang="en-US" sz="3600" dirty="0" err="1" smtClean="0"/>
              <a:t>Anggoro</a:t>
            </a:r>
            <a:r>
              <a:rPr lang="en-US" sz="3600" dirty="0" smtClean="0"/>
              <a:t> </a:t>
            </a:r>
            <a:r>
              <a:rPr lang="en-US" sz="3600" dirty="0" err="1" smtClean="0"/>
              <a:t>Prasetya</a:t>
            </a:r>
            <a:r>
              <a:rPr lang="en-US" sz="3600" dirty="0" smtClean="0"/>
              <a:t> (22205018)</a:t>
            </a:r>
          </a:p>
          <a:p>
            <a:pPr marL="457200" indent="-457200">
              <a:buAutoNum type="arabicPeriod"/>
            </a:pPr>
            <a:r>
              <a:rPr lang="en-US" sz="3600" dirty="0" smtClean="0"/>
              <a:t>Muhammad Yusuf </a:t>
            </a:r>
            <a:r>
              <a:rPr lang="en-US" sz="3600" dirty="0" err="1" smtClean="0"/>
              <a:t>Shafwan</a:t>
            </a:r>
            <a:r>
              <a:rPr lang="en-US" sz="3600" dirty="0" smtClean="0"/>
              <a:t> (22205013)</a:t>
            </a:r>
          </a:p>
          <a:p>
            <a:pPr marL="457200" indent="-457200">
              <a:buAutoNum type="arabicPeriod"/>
            </a:pPr>
            <a:r>
              <a:rPr lang="en-US" sz="3600" dirty="0" smtClean="0"/>
              <a:t>Danish </a:t>
            </a:r>
            <a:r>
              <a:rPr lang="en-US" sz="3600" dirty="0" err="1" smtClean="0"/>
              <a:t>Fadlan</a:t>
            </a:r>
            <a:r>
              <a:rPr lang="en-US" sz="3600" dirty="0" smtClean="0"/>
              <a:t> </a:t>
            </a:r>
            <a:r>
              <a:rPr lang="en-US" sz="3600" dirty="0" err="1" smtClean="0"/>
              <a:t>Azam</a:t>
            </a:r>
            <a:r>
              <a:rPr lang="en-US" sz="3600" dirty="0" smtClean="0"/>
              <a:t> (22205043)</a:t>
            </a:r>
          </a:p>
          <a:p>
            <a:pPr marL="457200" indent="-457200">
              <a:buAutoNum type="arabicPeriod"/>
            </a:pPr>
            <a:r>
              <a:rPr lang="en-US" sz="3600" dirty="0" err="1" smtClean="0"/>
              <a:t>Afsani</a:t>
            </a:r>
            <a:r>
              <a:rPr lang="en-US" sz="3600" dirty="0" smtClean="0"/>
              <a:t> </a:t>
            </a:r>
            <a:r>
              <a:rPr lang="en-US" sz="3600" dirty="0" err="1" smtClean="0"/>
              <a:t>Wahyu</a:t>
            </a:r>
            <a:r>
              <a:rPr lang="en-US" sz="3600" dirty="0" smtClean="0"/>
              <a:t> </a:t>
            </a:r>
            <a:r>
              <a:rPr lang="en-US" sz="3600" dirty="0" err="1" smtClean="0"/>
              <a:t>Mawardi</a:t>
            </a:r>
            <a:r>
              <a:rPr lang="en-US" sz="3600" dirty="0" smtClean="0"/>
              <a:t> (22205060)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89" y="294158"/>
            <a:ext cx="10353762" cy="621421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2005 (Perrin, 2015),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internet </a:t>
            </a:r>
            <a:r>
              <a:rPr lang="en-US" dirty="0" err="1"/>
              <a:t>selama</a:t>
            </a:r>
            <a:r>
              <a:rPr lang="en-US" dirty="0"/>
              <a:t> 15 </a:t>
            </a:r>
            <a:r>
              <a:rPr lang="en-US" dirty="0" err="1"/>
              <a:t>tahun</a:t>
            </a:r>
            <a:r>
              <a:rPr lang="en-US" dirty="0"/>
              <a:t>. </a:t>
            </a:r>
            <a:r>
              <a:rPr lang="en-US" dirty="0" err="1"/>
              <a:t>periode</a:t>
            </a:r>
            <a:r>
              <a:rPr lang="en-US" dirty="0"/>
              <a:t> (Perrin </a:t>
            </a:r>
            <a:r>
              <a:rPr lang="en-US" dirty="0" err="1"/>
              <a:t>dan</a:t>
            </a:r>
            <a:r>
              <a:rPr lang="en-US" dirty="0"/>
              <a:t> Duggan, 2015). Orang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membayangkan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longitudinal lain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banyakyang</a:t>
            </a:r>
            <a:r>
              <a:rPr lang="en-US" dirty="0"/>
              <a:t> </a:t>
            </a:r>
            <a:r>
              <a:rPr lang="en-US" dirty="0" err="1"/>
              <a:t>dihabiskan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20 </a:t>
            </a:r>
            <a:r>
              <a:rPr lang="en-US" dirty="0" err="1"/>
              <a:t>tahun</a:t>
            </a:r>
            <a:r>
              <a:rPr lang="en-US" dirty="0"/>
              <a:t>. </a:t>
            </a: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longitudinal di IMK,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smtClean="0"/>
              <a:t>kami. </a:t>
            </a:r>
            <a:r>
              <a:rPr lang="en-US" dirty="0" err="1" smtClean="0"/>
              <a:t>Terlepas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1980-an,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10–15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lulus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yang </a:t>
            </a:r>
            <a:r>
              <a:rPr lang="en-US" dirty="0" err="1"/>
              <a:t>berjudul</a:t>
            </a:r>
            <a:r>
              <a:rPr lang="en-US" dirty="0"/>
              <a:t> "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"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orang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/>
              <a:t>Banyak</a:t>
            </a:r>
            <a:r>
              <a:rPr lang="en-US" dirty="0"/>
              <a:t> orang di </a:t>
            </a:r>
            <a:r>
              <a:rPr lang="en-US" dirty="0" err="1"/>
              <a:t>bidang</a:t>
            </a:r>
            <a:r>
              <a:rPr lang="en-US" dirty="0"/>
              <a:t> IMK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sains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psikologi</a:t>
            </a:r>
            <a:r>
              <a:rPr lang="en-US" dirty="0"/>
              <a:t>, </a:t>
            </a:r>
            <a:r>
              <a:rPr lang="en-US" dirty="0" err="1"/>
              <a:t>sosiologi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IMK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orang,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orang,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</a:t>
            </a:r>
            <a:r>
              <a:rPr lang="en-US" dirty="0" err="1"/>
              <a:t>peneliti</a:t>
            </a:r>
            <a:r>
              <a:rPr lang="en-US" dirty="0"/>
              <a:t> IMK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,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9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0006" y="2142564"/>
            <a:ext cx="10353761" cy="1326321"/>
          </a:xfrm>
        </p:spPr>
        <p:txBody>
          <a:bodyPr/>
          <a:lstStyle/>
          <a:p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89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6188"/>
            <a:ext cx="10353761" cy="7485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lah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(</a:t>
            </a:r>
            <a:r>
              <a:rPr lang="en-US" dirty="0" err="1" smtClean="0"/>
              <a:t>imk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95110"/>
            <a:ext cx="10353762" cy="55418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Bidang</a:t>
            </a:r>
            <a:r>
              <a:rPr lang="en-US" dirty="0"/>
              <a:t> IMK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sosiologi</a:t>
            </a:r>
            <a:r>
              <a:rPr lang="en-US" dirty="0"/>
              <a:t>, </a:t>
            </a:r>
            <a:r>
              <a:rPr lang="en-US" dirty="0" err="1"/>
              <a:t>psikologi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rehabilitasi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orang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“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IMK?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?”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yakin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bacaan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lphaLcPeriod"/>
            </a:pP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/>
              <a:t>Empiris</a:t>
            </a:r>
            <a:r>
              <a:rPr lang="en-US" dirty="0"/>
              <a:t>: Data </a:t>
            </a:r>
            <a:r>
              <a:rPr lang="en-US" dirty="0" err="1"/>
              <a:t>kualitatif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yang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, </a:t>
            </a:r>
            <a:r>
              <a:rPr lang="en-US" dirty="0" err="1" smtClean="0"/>
              <a:t>Ekperimenta</a:t>
            </a:r>
            <a:r>
              <a:rPr lang="en-US" dirty="0" smtClean="0"/>
              <a:t>,  Survey,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,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Sensor,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Etnografi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457200" indent="-457200">
              <a:buAutoNum type="alphaLcPeriod"/>
            </a:pP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Artefak</a:t>
            </a:r>
            <a:r>
              <a:rPr lang="en-US" dirty="0"/>
              <a:t>: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artefak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, toolkit,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, mock-up, </a:t>
            </a:r>
            <a:r>
              <a:rPr lang="en-US" dirty="0" err="1"/>
              <a:t>dan</a:t>
            </a:r>
            <a:r>
              <a:rPr lang="en-US" dirty="0"/>
              <a:t> “</a:t>
            </a:r>
            <a:r>
              <a:rPr lang="en-US" dirty="0" err="1"/>
              <a:t>visi</a:t>
            </a:r>
            <a:r>
              <a:rPr lang="en-US" dirty="0"/>
              <a:t>”. </a:t>
            </a:r>
            <a:r>
              <a:rPr lang="en-US" dirty="0" err="1"/>
              <a:t>Artefak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empiris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IMK,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IMK,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smtClean="0"/>
              <a:t>IMK.</a:t>
            </a:r>
          </a:p>
        </p:txBody>
      </p:sp>
    </p:spTree>
    <p:extLst>
      <p:ext uri="{BB962C8B-B14F-4D97-AF65-F5344CB8AC3E}">
        <p14:creationId xmlns:p14="http://schemas.microsoft.com/office/powerpoint/2010/main" val="26828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689" y="672352"/>
            <a:ext cx="10353762" cy="54460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c. 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/>
              <a:t>Metodologis</a:t>
            </a:r>
            <a:r>
              <a:rPr lang="en-US" dirty="0"/>
              <a:t>: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memengaruhi</a:t>
            </a:r>
            <a:r>
              <a:rPr lang="en-US" dirty="0"/>
              <a:t> proses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metric </a:t>
            </a:r>
            <a:r>
              <a:rPr lang="en-US" dirty="0" err="1"/>
              <a:t>atau</a:t>
            </a:r>
            <a:r>
              <a:rPr lang="en-US" dirty="0"/>
              <a:t> instrument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dirty="0"/>
              <a:t>. 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/>
              <a:t>Teoritis</a:t>
            </a:r>
            <a:r>
              <a:rPr lang="en-US" dirty="0"/>
              <a:t>: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model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predektif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model </a:t>
            </a:r>
            <a:r>
              <a:rPr lang="en-US" dirty="0" err="1"/>
              <a:t>koseptual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e. </a:t>
            </a:r>
            <a:r>
              <a:rPr lang="en-US" dirty="0" smtClean="0"/>
              <a:t>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/>
              <a:t>Set Data: </a:t>
            </a:r>
            <a:r>
              <a:rPr lang="en-US" dirty="0" err="1"/>
              <a:t>Kontribusi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korpus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repository </a:t>
            </a:r>
            <a:r>
              <a:rPr lang="en-US" dirty="0" err="1"/>
              <a:t>tugas</a:t>
            </a:r>
            <a:r>
              <a:rPr lang="en-US" dirty="0"/>
              <a:t> benchmark,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aktual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f. </a:t>
            </a:r>
            <a:r>
              <a:rPr lang="en-US" dirty="0" smtClean="0"/>
              <a:t> 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/>
              <a:t>Opini</a:t>
            </a:r>
            <a:r>
              <a:rPr lang="en-US" dirty="0"/>
              <a:t>: </a:t>
            </a:r>
            <a:r>
              <a:rPr lang="en-US" dirty="0" err="1"/>
              <a:t>Tulisan</a:t>
            </a:r>
            <a:r>
              <a:rPr lang="en-US" dirty="0"/>
              <a:t> yang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meyakinkan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,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kontribuasi</a:t>
            </a:r>
            <a:r>
              <a:rPr lang="en-US" dirty="0"/>
              <a:t> lain yang </a:t>
            </a:r>
            <a:r>
              <a:rPr lang="en-US" dirty="0" err="1"/>
              <a:t>disebutkan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menginformasikan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membujuk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900" y="1517841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IMK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empiris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artefak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empiris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potensial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empiris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konferensi</a:t>
            </a:r>
            <a:r>
              <a:rPr lang="en-US" dirty="0"/>
              <a:t> IMK 2016, </a:t>
            </a:r>
            <a:r>
              <a:rPr lang="en-US" dirty="0" err="1"/>
              <a:t>Wobbrock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Kientz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70% </a:t>
            </a:r>
            <a:r>
              <a:rPr lang="en-US" dirty="0" err="1"/>
              <a:t>makalah</a:t>
            </a:r>
            <a:r>
              <a:rPr lang="en-US" dirty="0"/>
              <a:t> yang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empiris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empiris</a:t>
            </a:r>
            <a:r>
              <a:rPr lang="en-US" dirty="0"/>
              <a:t> orang, </a:t>
            </a:r>
            <a:r>
              <a:rPr lang="en-US" dirty="0" err="1"/>
              <a:t>dan</a:t>
            </a:r>
            <a:r>
              <a:rPr lang="en-US" dirty="0"/>
              <a:t> 28,4%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artefak</a:t>
            </a:r>
            <a:r>
              <a:rPr lang="en-US" dirty="0"/>
              <a:t> /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segingga</a:t>
            </a:r>
            <a:r>
              <a:rPr lang="en-US" dirty="0"/>
              <a:t> </a:t>
            </a:r>
            <a:r>
              <a:rPr lang="en-US" dirty="0" err="1"/>
              <a:t>persentasenya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100%).</a:t>
            </a:r>
          </a:p>
        </p:txBody>
      </p:sp>
    </p:spTree>
    <p:extLst>
      <p:ext uri="{BB962C8B-B14F-4D97-AF65-F5344CB8AC3E}">
        <p14:creationId xmlns:p14="http://schemas.microsoft.com/office/powerpoint/2010/main" val="125917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689" y="2236695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fi-FI" dirty="0"/>
              <a:t>apa aja perubahan topik penelitian interaksi manusia komputer dan era 1980 sampai saat 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8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901" y="240369"/>
            <a:ext cx="10353762" cy="64831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Penelitian</a:t>
            </a:r>
            <a:r>
              <a:rPr lang="en-US" dirty="0"/>
              <a:t> IMK </a:t>
            </a:r>
            <a:r>
              <a:rPr lang="en-US" dirty="0" err="1"/>
              <a:t>asli</a:t>
            </a:r>
            <a:r>
              <a:rPr lang="en-US" dirty="0"/>
              <a:t> di </a:t>
            </a:r>
            <a:r>
              <a:rPr lang="en-US" dirty="0" err="1"/>
              <a:t>tahun</a:t>
            </a:r>
            <a:r>
              <a:rPr lang="en-US" dirty="0"/>
              <a:t> 1980-an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orang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program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),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kata, database,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pemenlitian</a:t>
            </a:r>
            <a:r>
              <a:rPr lang="en-US" dirty="0"/>
              <a:t> IMK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pertengahan</a:t>
            </a:r>
            <a:r>
              <a:rPr lang="en-US" dirty="0"/>
              <a:t> 1990-an, </a:t>
            </a:r>
            <a:r>
              <a:rPr lang="en-US" dirty="0" err="1"/>
              <a:t>karena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web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web, email,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groupware,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paying IMK,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.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Liu et al. (2014)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topic </a:t>
            </a:r>
            <a:r>
              <a:rPr lang="en-US" dirty="0" err="1"/>
              <a:t>penelitian</a:t>
            </a:r>
            <a:r>
              <a:rPr lang="en-US" dirty="0"/>
              <a:t> IMK,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1994-2003,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2004- 2013,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portable </a:t>
            </a:r>
            <a:r>
              <a:rPr lang="en-US" dirty="0" err="1"/>
              <a:t>komputasi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tablet </a:t>
            </a:r>
            <a:r>
              <a:rPr lang="en-US" dirty="0" err="1"/>
              <a:t>dan</a:t>
            </a:r>
            <a:r>
              <a:rPr lang="en-US" dirty="0"/>
              <a:t> smartphone). </a:t>
            </a:r>
          </a:p>
        </p:txBody>
      </p:sp>
    </p:spTree>
    <p:extLst>
      <p:ext uri="{BB962C8B-B14F-4D97-AF65-F5344CB8AC3E}">
        <p14:creationId xmlns:p14="http://schemas.microsoft.com/office/powerpoint/2010/main" val="17924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60" y="173134"/>
            <a:ext cx="10353762" cy="528637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2010-an (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penerbitan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statisik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focus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, </a:t>
            </a:r>
            <a:r>
              <a:rPr lang="en-US" dirty="0" err="1"/>
              <a:t>koneksi</a:t>
            </a:r>
            <a:r>
              <a:rPr lang="en-US" dirty="0"/>
              <a:t>, </a:t>
            </a:r>
            <a:r>
              <a:rPr lang="en-US" dirty="0" err="1"/>
              <a:t>emosi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(</a:t>
            </a:r>
            <a:r>
              <a:rPr lang="en-US" dirty="0" err="1"/>
              <a:t>meskioun</a:t>
            </a:r>
            <a:r>
              <a:rPr lang="en-US" dirty="0"/>
              <a:t>,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1980-an, </a:t>
            </a: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Fokusnya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orang </a:t>
            </a:r>
            <a:r>
              <a:rPr lang="en-US" dirty="0" err="1"/>
              <a:t>menyukai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tesebut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topic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, </a:t>
            </a:r>
            <a:r>
              <a:rPr lang="en-US" dirty="0" err="1"/>
              <a:t>layar</a:t>
            </a:r>
            <a:r>
              <a:rPr lang="en-US" dirty="0"/>
              <a:t>, </a:t>
            </a:r>
            <a:r>
              <a:rPr lang="en-US" dirty="0" err="1"/>
              <a:t>multitouchm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, sensor,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</a:t>
            </a:r>
            <a:r>
              <a:rPr lang="en-US" dirty="0" err="1"/>
              <a:t>dandapat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, </a:t>
            </a:r>
            <a:r>
              <a:rPr lang="en-US" dirty="0" err="1"/>
              <a:t>keberlanjutan</a:t>
            </a:r>
            <a:r>
              <a:rPr lang="en-US" dirty="0"/>
              <a:t>, data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komputasi</a:t>
            </a:r>
            <a:r>
              <a:rPr lang="en-US" dirty="0"/>
              <a:t> social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, </a:t>
            </a:r>
            <a:r>
              <a:rPr lang="en-US" dirty="0" err="1"/>
              <a:t>aksesibilitas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topic </a:t>
            </a:r>
            <a:r>
              <a:rPr lang="en-US" dirty="0" err="1"/>
              <a:t>lainnya</a:t>
            </a:r>
            <a:r>
              <a:rPr lang="en-US" dirty="0"/>
              <a:t> (Liu et al, 2014). </a:t>
            </a:r>
          </a:p>
        </p:txBody>
      </p:sp>
    </p:spTree>
    <p:extLst>
      <p:ext uri="{BB962C8B-B14F-4D97-AF65-F5344CB8AC3E}">
        <p14:creationId xmlns:p14="http://schemas.microsoft.com/office/powerpoint/2010/main" val="26190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325" y="2330823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computer (</a:t>
            </a:r>
            <a:r>
              <a:rPr lang="en-US" dirty="0" err="1" smtClean="0"/>
              <a:t>imk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6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48" y="468969"/>
            <a:ext cx="10353762" cy="61200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,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berjalannya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pelacakan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, sensor, drone, electromyography (EMG) </a:t>
            </a:r>
            <a:r>
              <a:rPr lang="en-US" dirty="0" err="1"/>
              <a:t>wajah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electroencephalography (EEG)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,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membelinya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 smtClean="0"/>
              <a:t>sepenuhnya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yang </a:t>
            </a:r>
            <a:r>
              <a:rPr lang="en-US" dirty="0" err="1"/>
              <a:t>lalu</a:t>
            </a:r>
            <a:r>
              <a:rPr lang="en-US" dirty="0"/>
              <a:t>,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kutipan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Google </a:t>
            </a:r>
            <a:r>
              <a:rPr lang="en-US" dirty="0" err="1"/>
              <a:t>Cendekia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IMK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longitudinal di IMK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dekade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Kraut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,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15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internet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psikologis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trennya</a:t>
            </a:r>
            <a:r>
              <a:rPr lang="en-US" dirty="0"/>
              <a:t>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(Kraut </a:t>
            </a:r>
            <a:r>
              <a:rPr lang="en-US" dirty="0" err="1"/>
              <a:t>dan</a:t>
            </a:r>
            <a:r>
              <a:rPr lang="en-US" dirty="0"/>
              <a:t> Burke, 2015). Ada </a:t>
            </a:r>
            <a:r>
              <a:rPr lang="en-US" dirty="0" err="1"/>
              <a:t>penelitian</a:t>
            </a:r>
            <a:r>
              <a:rPr lang="en-US" dirty="0"/>
              <a:t> longitudinal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juga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65% orang </a:t>
            </a:r>
            <a:r>
              <a:rPr lang="en-US" dirty="0" err="1"/>
              <a:t>dewasa</a:t>
            </a:r>
            <a:r>
              <a:rPr lang="en-US" dirty="0"/>
              <a:t> Amerika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jejaring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17129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123</TotalTime>
  <Words>1137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  Tugas imk  </vt:lpstr>
      <vt:lpstr>1. Cari lah jenis kontribusi penelitian interaksi manusia dan komputer (imk)</vt:lpstr>
      <vt:lpstr>PowerPoint Presentation</vt:lpstr>
      <vt:lpstr>PowerPoint Presentation</vt:lpstr>
      <vt:lpstr>2. apa aja perubahan topik penelitian interaksi manusia komputer dan era 1980 sampai saat ini</vt:lpstr>
      <vt:lpstr>PowerPoint Presentation</vt:lpstr>
      <vt:lpstr>PowerPoint Presentation</vt:lpstr>
      <vt:lpstr>3. Cari perubahan metode penelitian interaksi manusia computer (imk) dari waktu ke waktu</vt:lpstr>
      <vt:lpstr>PowerPoint Presentation</vt:lpstr>
      <vt:lpstr>PowerPoint Presentation</vt:lpstr>
      <vt:lpstr>selesai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imk</dc:title>
  <dc:creator>galihap</dc:creator>
  <cp:lastModifiedBy>galihap</cp:lastModifiedBy>
  <cp:revision>9</cp:revision>
  <dcterms:created xsi:type="dcterms:W3CDTF">2022-09-20T09:50:22Z</dcterms:created>
  <dcterms:modified xsi:type="dcterms:W3CDTF">2022-09-20T13:07:57Z</dcterms:modified>
</cp:coreProperties>
</file>