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1"/>
  </p:notesMasterIdLst>
  <p:sldIdLst>
    <p:sldId id="256" r:id="rId2"/>
    <p:sldId id="261" r:id="rId3"/>
    <p:sldId id="295" r:id="rId4"/>
    <p:sldId id="296" r:id="rId5"/>
    <p:sldId id="298" r:id="rId6"/>
    <p:sldId id="297" r:id="rId7"/>
    <p:sldId id="306" r:id="rId8"/>
    <p:sldId id="299" r:id="rId9"/>
    <p:sldId id="303" r:id="rId10"/>
    <p:sldId id="301" r:id="rId11"/>
    <p:sldId id="304" r:id="rId12"/>
    <p:sldId id="305" r:id="rId13"/>
    <p:sldId id="290" r:id="rId14"/>
    <p:sldId id="283" r:id="rId15"/>
    <p:sldId id="291" r:id="rId16"/>
    <p:sldId id="286" r:id="rId17"/>
    <p:sldId id="293" r:id="rId18"/>
    <p:sldId id="294" r:id="rId19"/>
    <p:sldId id="280" r:id="rId20"/>
  </p:sldIdLst>
  <p:sldSz cx="9144000" cy="5143500" type="screen16x9"/>
  <p:notesSz cx="6858000" cy="9144000"/>
  <p:embeddedFontLst>
    <p:embeddedFont>
      <p:font typeface="Varela Round" panose="020B0604020202020204" charset="-79"/>
      <p:regular r:id="rId22"/>
    </p:embeddedFont>
    <p:embeddedFont>
      <p:font typeface="Coiny" panose="020B0604020202020204" charset="0"/>
      <p:regular r:id="rId23"/>
    </p:embeddedFont>
    <p:embeddedFont>
      <p:font typeface="Baskerville Old Face" panose="02020602080505020303" pitchFamily="18" charset="0"/>
      <p:regular r:id="rId24"/>
    </p:embeddedFont>
    <p:embeddedFont>
      <p:font typeface="Cambria Math" panose="02040503050406030204" pitchFamily="18" charset="0"/>
      <p:regular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Arial Narrow" panose="020B06060202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E3F7E8-894E-47D8-8CEB-4A70EA471DFC}">
  <a:tblStyle styleId="{6EE3F7E8-894E-47D8-8CEB-4A70EA471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312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72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9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6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84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6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51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63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97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9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0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5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29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80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f673a954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f673a954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8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324250" y="3573275"/>
            <a:ext cx="4495500" cy="3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/>
          <p:nvPr/>
        </p:nvSpPr>
        <p:spPr>
          <a:xfrm rot="578972" flipH="1">
            <a:off x="5936772" y="-932511"/>
            <a:ext cx="4409924" cy="185998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-339434" y="-461767"/>
            <a:ext cx="7071508" cy="153026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004933">
            <a:off x="5046177" y="4214325"/>
            <a:ext cx="4662772" cy="1966630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-889126" y="4225050"/>
            <a:ext cx="6838262" cy="147979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330184" flipH="1">
            <a:off x="259866" y="915712"/>
            <a:ext cx="399553" cy="817985"/>
            <a:chOff x="8473789" y="874651"/>
            <a:chExt cx="399550" cy="817978"/>
          </a:xfrm>
        </p:grpSpPr>
        <p:sp>
          <p:nvSpPr>
            <p:cNvPr id="45" name="Google Shape;45;p2"/>
            <p:cNvSpPr/>
            <p:nvPr/>
          </p:nvSpPr>
          <p:spPr>
            <a:xfrm rot="820637">
              <a:off x="8507118" y="909443"/>
              <a:ext cx="332890" cy="321763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720927" y="1509755"/>
              <a:ext cx="146324" cy="182875"/>
              <a:chOff x="5803200" y="3023808"/>
              <a:chExt cx="96775" cy="1179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521" name="Google Shape;521;p1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>
            <a:off x="6797494" y="3317229"/>
            <a:ext cx="2052662" cy="1740490"/>
            <a:chOff x="6797494" y="3317229"/>
            <a:chExt cx="2052662" cy="1740490"/>
          </a:xfrm>
        </p:grpSpPr>
        <p:grpSp>
          <p:nvGrpSpPr>
            <p:cNvPr id="551" name="Google Shape;551;p14"/>
            <p:cNvGrpSpPr/>
            <p:nvPr/>
          </p:nvGrpSpPr>
          <p:grpSpPr>
            <a:xfrm rot="522135">
              <a:off x="7827794" y="3378074"/>
              <a:ext cx="916287" cy="1471960"/>
              <a:chOff x="2207125" y="4466025"/>
              <a:chExt cx="340875" cy="547575"/>
            </a:xfrm>
          </p:grpSpPr>
          <p:sp>
            <p:nvSpPr>
              <p:cNvPr id="552" name="Google Shape;552;p14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4"/>
            <p:cNvSpPr/>
            <p:nvPr/>
          </p:nvSpPr>
          <p:spPr>
            <a:xfrm rot="-1265933">
              <a:off x="6858731" y="4502423"/>
              <a:ext cx="629134" cy="45739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456269" y="342392"/>
            <a:ext cx="513894" cy="792011"/>
            <a:chOff x="456269" y="342392"/>
            <a:chExt cx="513894" cy="792011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456269" y="951529"/>
              <a:ext cx="155450" cy="182875"/>
              <a:chOff x="5803200" y="3023808"/>
              <a:chExt cx="96775" cy="117900"/>
            </a:xfrm>
          </p:grpSpPr>
          <p:sp>
            <p:nvSpPr>
              <p:cNvPr id="561" name="Google Shape;561;p14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4"/>
            <p:cNvSpPr/>
            <p:nvPr/>
          </p:nvSpPr>
          <p:spPr>
            <a:xfrm rot="1261609">
              <a:off x="583763" y="392155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14"/>
          <p:cNvSpPr/>
          <p:nvPr/>
        </p:nvSpPr>
        <p:spPr>
          <a:xfrm rot="357481">
            <a:off x="6012585" y="-329428"/>
            <a:ext cx="3373481" cy="795076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rot="364931">
            <a:off x="-1607117" y="3934387"/>
            <a:ext cx="4640788" cy="1593664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3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966" name="Google Shape;966;p2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23"/>
          <p:cNvSpPr/>
          <p:nvPr/>
        </p:nvSpPr>
        <p:spPr>
          <a:xfrm rot="800467">
            <a:off x="8342227" y="3724630"/>
            <a:ext cx="353298" cy="32956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3"/>
          <p:cNvSpPr/>
          <p:nvPr/>
        </p:nvSpPr>
        <p:spPr>
          <a:xfrm rot="10800000" flipH="1">
            <a:off x="-544895" y="-462830"/>
            <a:ext cx="6067772" cy="1313060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3"/>
          <p:cNvSpPr/>
          <p:nvPr/>
        </p:nvSpPr>
        <p:spPr>
          <a:xfrm rot="-398671">
            <a:off x="3474211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title"/>
          </p:nvPr>
        </p:nvSpPr>
        <p:spPr>
          <a:xfrm>
            <a:off x="1151750" y="2354625"/>
            <a:ext cx="4142400" cy="12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sp>
        <p:nvSpPr>
          <p:cNvPr id="998" name="Google Shape;998;p23"/>
          <p:cNvSpPr txBox="1">
            <a:spLocks noGrp="1"/>
          </p:cNvSpPr>
          <p:nvPr>
            <p:ph type="title" idx="2" hasCustomPrompt="1"/>
          </p:nvPr>
        </p:nvSpPr>
        <p:spPr>
          <a:xfrm>
            <a:off x="1151750" y="1234913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60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23"/>
          <p:cNvSpPr txBox="1">
            <a:spLocks noGrp="1"/>
          </p:cNvSpPr>
          <p:nvPr>
            <p:ph type="subTitle" idx="1"/>
          </p:nvPr>
        </p:nvSpPr>
        <p:spPr>
          <a:xfrm>
            <a:off x="1151750" y="3726788"/>
            <a:ext cx="4371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8632036" y="2900618"/>
            <a:ext cx="148046" cy="182875"/>
            <a:chOff x="5803200" y="3023808"/>
            <a:chExt cx="96775" cy="117900"/>
          </a:xfrm>
        </p:grpSpPr>
        <p:sp>
          <p:nvSpPr>
            <p:cNvPr id="1001" name="Google Shape;1001;p23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4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06" name="Google Shape;1006;p2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24"/>
          <p:cNvSpPr txBox="1">
            <a:spLocks noGrp="1"/>
          </p:cNvSpPr>
          <p:nvPr>
            <p:ph type="title"/>
          </p:nvPr>
        </p:nvSpPr>
        <p:spPr>
          <a:xfrm>
            <a:off x="2546100" y="2650525"/>
            <a:ext cx="54057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title" idx="2" hasCustomPrompt="1"/>
          </p:nvPr>
        </p:nvSpPr>
        <p:spPr>
          <a:xfrm>
            <a:off x="6863853" y="1644638"/>
            <a:ext cx="10242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36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24"/>
          <p:cNvSpPr txBox="1">
            <a:spLocks noGrp="1"/>
          </p:cNvSpPr>
          <p:nvPr>
            <p:ph type="subTitle" idx="1"/>
          </p:nvPr>
        </p:nvSpPr>
        <p:spPr>
          <a:xfrm>
            <a:off x="3379775" y="3395050"/>
            <a:ext cx="4572000" cy="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4"/>
          <p:cNvSpPr/>
          <p:nvPr/>
        </p:nvSpPr>
        <p:spPr>
          <a:xfrm rot="-10457028" flipH="1">
            <a:off x="3408680" y="-462854"/>
            <a:ext cx="6067882" cy="131308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398671" flipH="1">
            <a:off x="-656039" y="4176759"/>
            <a:ext cx="6201950" cy="13420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8018275" y="3668307"/>
            <a:ext cx="941860" cy="961868"/>
            <a:chOff x="8018275" y="3668307"/>
            <a:chExt cx="941860" cy="961868"/>
          </a:xfrm>
        </p:grpSpPr>
        <p:sp>
          <p:nvSpPr>
            <p:cNvPr id="1040" name="Google Shape;1040;p24"/>
            <p:cNvSpPr/>
            <p:nvPr/>
          </p:nvSpPr>
          <p:spPr>
            <a:xfrm rot="-1296409" flipH="1">
              <a:off x="8427160" y="3745230"/>
              <a:ext cx="485086" cy="35266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8018275" y="4300600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044" name="Google Shape;1044;p2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25"/>
          <p:cNvSpPr txBox="1">
            <a:spLocks noGrp="1"/>
          </p:cNvSpPr>
          <p:nvPr>
            <p:ph type="title"/>
          </p:nvPr>
        </p:nvSpPr>
        <p:spPr>
          <a:xfrm>
            <a:off x="5126175" y="3116375"/>
            <a:ext cx="33045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subTitle" idx="1"/>
          </p:nvPr>
        </p:nvSpPr>
        <p:spPr>
          <a:xfrm>
            <a:off x="2174725" y="1635325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4" name="Google Shape;1074;p25"/>
          <p:cNvSpPr/>
          <p:nvPr/>
        </p:nvSpPr>
        <p:spPr>
          <a:xfrm rot="310662">
            <a:off x="-2814277" y="3742245"/>
            <a:ext cx="6398368" cy="2197117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 rot="-10678803" flipH="1">
            <a:off x="3569609" y="-480229"/>
            <a:ext cx="6161530" cy="133334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25"/>
          <p:cNvGrpSpPr/>
          <p:nvPr/>
        </p:nvGrpSpPr>
        <p:grpSpPr>
          <a:xfrm>
            <a:off x="7710350" y="4040938"/>
            <a:ext cx="1161619" cy="732412"/>
            <a:chOff x="7710350" y="4040938"/>
            <a:chExt cx="1161619" cy="732412"/>
          </a:xfrm>
        </p:grpSpPr>
        <p:sp>
          <p:nvSpPr>
            <p:cNvPr id="1077" name="Google Shape;1077;p25"/>
            <p:cNvSpPr/>
            <p:nvPr/>
          </p:nvSpPr>
          <p:spPr>
            <a:xfrm>
              <a:off x="7710350" y="4443775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 rot="-1405867" flipH="1">
              <a:off x="8423451" y="4109577"/>
              <a:ext cx="406518" cy="29554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383145" y="191020"/>
            <a:ext cx="790475" cy="348481"/>
            <a:chOff x="383145" y="191020"/>
            <a:chExt cx="790475" cy="348481"/>
          </a:xfrm>
        </p:grpSpPr>
        <p:sp>
          <p:nvSpPr>
            <p:cNvPr id="1080" name="Google Shape;1080;p25"/>
            <p:cNvSpPr/>
            <p:nvPr/>
          </p:nvSpPr>
          <p:spPr>
            <a:xfrm>
              <a:off x="383145" y="191020"/>
              <a:ext cx="178685" cy="178128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rgbClr val="193E4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1" name="Google Shape;1081;p25"/>
            <p:cNvGrpSpPr/>
            <p:nvPr/>
          </p:nvGrpSpPr>
          <p:grpSpPr>
            <a:xfrm rot="1343489">
              <a:off x="969332" y="307477"/>
              <a:ext cx="171269" cy="207218"/>
              <a:chOff x="7090888" y="538575"/>
              <a:chExt cx="83100" cy="100550"/>
            </a:xfrm>
          </p:grpSpPr>
          <p:sp>
            <p:nvSpPr>
              <p:cNvPr id="1082" name="Google Shape;1082;p25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40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768" name="Google Shape;1768;p4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4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4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4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4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4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4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4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4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4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4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4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4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4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4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4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4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4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4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4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4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4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4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4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4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4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4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4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6" name="Google Shape;1796;p40"/>
          <p:cNvSpPr/>
          <p:nvPr/>
        </p:nvSpPr>
        <p:spPr>
          <a:xfrm rot="1112497">
            <a:off x="6286754" y="-490104"/>
            <a:ext cx="2865538" cy="1600554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0"/>
          <p:cNvSpPr/>
          <p:nvPr/>
        </p:nvSpPr>
        <p:spPr>
          <a:xfrm rot="231362" flipH="1">
            <a:off x="-656753" y="4384562"/>
            <a:ext cx="5437618" cy="1176695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0"/>
          <p:cNvSpPr/>
          <p:nvPr/>
        </p:nvSpPr>
        <p:spPr>
          <a:xfrm rot="1261609">
            <a:off x="235001" y="31756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9" name="Google Shape;1799;p40"/>
          <p:cNvGrpSpPr/>
          <p:nvPr/>
        </p:nvGrpSpPr>
        <p:grpSpPr>
          <a:xfrm>
            <a:off x="8680298" y="3979638"/>
            <a:ext cx="146306" cy="182880"/>
            <a:chOff x="614225" y="3986300"/>
            <a:chExt cx="83100" cy="100550"/>
          </a:xfrm>
        </p:grpSpPr>
        <p:sp>
          <p:nvSpPr>
            <p:cNvPr id="1800" name="Google Shape;1800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3" name="Google Shape;1803;p40"/>
          <p:cNvSpPr/>
          <p:nvPr/>
        </p:nvSpPr>
        <p:spPr>
          <a:xfrm rot="7193559">
            <a:off x="254901" y="4031130"/>
            <a:ext cx="298730" cy="311003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40"/>
          <p:cNvSpPr/>
          <p:nvPr/>
        </p:nvSpPr>
        <p:spPr>
          <a:xfrm rot="-866542">
            <a:off x="8348083" y="4500157"/>
            <a:ext cx="296480" cy="324098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40"/>
          <p:cNvGrpSpPr/>
          <p:nvPr/>
        </p:nvGrpSpPr>
        <p:grpSpPr>
          <a:xfrm rot="4078699">
            <a:off x="7794687" y="566645"/>
            <a:ext cx="1272130" cy="538667"/>
            <a:chOff x="-3231900" y="3360938"/>
            <a:chExt cx="1272325" cy="538750"/>
          </a:xfrm>
        </p:grpSpPr>
        <p:sp>
          <p:nvSpPr>
            <p:cNvPr id="1806" name="Google Shape;1806;p40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40"/>
          <p:cNvGrpSpPr/>
          <p:nvPr/>
        </p:nvGrpSpPr>
        <p:grpSpPr>
          <a:xfrm>
            <a:off x="7942573" y="1003113"/>
            <a:ext cx="146306" cy="182880"/>
            <a:chOff x="614225" y="3986300"/>
            <a:chExt cx="83100" cy="100550"/>
          </a:xfrm>
        </p:grpSpPr>
        <p:sp>
          <p:nvSpPr>
            <p:cNvPr id="1821" name="Google Shape;1821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41"/>
          <p:cNvGrpSpPr/>
          <p:nvPr/>
        </p:nvGrpSpPr>
        <p:grpSpPr>
          <a:xfrm>
            <a:off x="600" y="0"/>
            <a:ext cx="9142800" cy="5143500"/>
            <a:chOff x="10900" y="0"/>
            <a:chExt cx="9142800" cy="5143500"/>
          </a:xfrm>
        </p:grpSpPr>
        <p:cxnSp>
          <p:nvCxnSpPr>
            <p:cNvPr id="1826" name="Google Shape;1826;p4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4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4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4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4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4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4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4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4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4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4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4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4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4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4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4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4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4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4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4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4" name="Google Shape;1854;p41"/>
          <p:cNvSpPr/>
          <p:nvPr/>
        </p:nvSpPr>
        <p:spPr>
          <a:xfrm rot="-513265" flipH="1">
            <a:off x="-106793" y="-362755"/>
            <a:ext cx="4000580" cy="942874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1"/>
          <p:cNvSpPr/>
          <p:nvPr/>
        </p:nvSpPr>
        <p:spPr>
          <a:xfrm rot="-156162" flipH="1">
            <a:off x="4685197" y="3949179"/>
            <a:ext cx="5572561" cy="191363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6" name="Google Shape;1856;p41"/>
          <p:cNvGrpSpPr/>
          <p:nvPr/>
        </p:nvGrpSpPr>
        <p:grpSpPr>
          <a:xfrm flipH="1">
            <a:off x="7765899" y="3229905"/>
            <a:ext cx="1102100" cy="1192413"/>
            <a:chOff x="5653500" y="3414700"/>
            <a:chExt cx="749575" cy="811000"/>
          </a:xfrm>
        </p:grpSpPr>
        <p:sp>
          <p:nvSpPr>
            <p:cNvPr id="1857" name="Google Shape;1857;p41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41"/>
          <p:cNvSpPr/>
          <p:nvPr/>
        </p:nvSpPr>
        <p:spPr>
          <a:xfrm rot="1624412">
            <a:off x="228253" y="4074804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454779" y="4608186"/>
            <a:ext cx="195418" cy="229893"/>
            <a:chOff x="5803200" y="3023808"/>
            <a:chExt cx="96775" cy="117900"/>
          </a:xfrm>
        </p:grpSpPr>
        <p:sp>
          <p:nvSpPr>
            <p:cNvPr id="1876" name="Google Shape;1876;p41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41"/>
          <p:cNvSpPr/>
          <p:nvPr/>
        </p:nvSpPr>
        <p:spPr>
          <a:xfrm rot="-1624412" flipH="1">
            <a:off x="8714616" y="2791329"/>
            <a:ext cx="379905" cy="27619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1"/>
          <p:cNvSpPr/>
          <p:nvPr/>
        </p:nvSpPr>
        <p:spPr>
          <a:xfrm rot="1261609">
            <a:off x="8542826" y="316443"/>
            <a:ext cx="338545" cy="329571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9" r:id="rId4"/>
    <p:sldLayoutId id="2147483670" r:id="rId5"/>
    <p:sldLayoutId id="2147483671" r:id="rId6"/>
    <p:sldLayoutId id="2147483686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6777174" y="3081168"/>
            <a:ext cx="1773371" cy="1758751"/>
            <a:chOff x="6974624" y="3249293"/>
            <a:chExt cx="1773371" cy="1758751"/>
          </a:xfrm>
        </p:grpSpPr>
        <p:grpSp>
          <p:nvGrpSpPr>
            <p:cNvPr id="1893" name="Google Shape;1893;p45"/>
            <p:cNvGrpSpPr/>
            <p:nvPr/>
          </p:nvGrpSpPr>
          <p:grpSpPr>
            <a:xfrm>
              <a:off x="7771559" y="3249293"/>
              <a:ext cx="976436" cy="1568474"/>
              <a:chOff x="2207125" y="4466025"/>
              <a:chExt cx="340875" cy="547575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0" name="Google Shape;1900;p45"/>
            <p:cNvSpPr/>
            <p:nvPr/>
          </p:nvSpPr>
          <p:spPr>
            <a:xfrm rot="-469139">
              <a:off x="7004756" y="4475655"/>
              <a:ext cx="672522" cy="48891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720000" y="1570325"/>
            <a:ext cx="7704000" cy="173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4000" b="1" dirty="0" err="1" smtClean="0">
                <a:solidFill>
                  <a:schemeClr val="tx1"/>
                </a:solidFill>
              </a:rPr>
              <a:t>Galih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Anggoro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Prasetya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smtClean="0">
                <a:solidFill>
                  <a:schemeClr val="tx1"/>
                </a:solidFill>
              </a:rPr>
              <a:t>22205018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err="1" smtClean="0">
                <a:solidFill>
                  <a:schemeClr val="tx1"/>
                </a:solidFill>
              </a:rPr>
              <a:t>Teknik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Informatika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ctrTitle"/>
          </p:nvPr>
        </p:nvSpPr>
        <p:spPr>
          <a:xfrm>
            <a:off x="6225918" y="827925"/>
            <a:ext cx="1991700" cy="617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200" b="1" dirty="0" smtClean="0"/>
              <a:t>KALKULUS</a:t>
            </a:r>
            <a:endParaRPr sz="2200" b="1" dirty="0"/>
          </a:p>
        </p:txBody>
      </p:sp>
      <p:sp>
        <p:nvSpPr>
          <p:cNvPr id="1903" name="Google Shape;1903;p45"/>
          <p:cNvSpPr/>
          <p:nvPr/>
        </p:nvSpPr>
        <p:spPr>
          <a:xfrm rot="1079393">
            <a:off x="680273" y="3916421"/>
            <a:ext cx="896203" cy="4245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3-1</a:t>
            </a:r>
          </a:p>
        </p:txBody>
      </p:sp>
      <p:sp>
        <p:nvSpPr>
          <p:cNvPr id="1904" name="Google Shape;1904;p45"/>
          <p:cNvSpPr/>
          <p:nvPr/>
        </p:nvSpPr>
        <p:spPr>
          <a:xfrm rot="-455413">
            <a:off x="8250959" y="849166"/>
            <a:ext cx="539466" cy="540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 err="1" smtClean="0">
                <a:latin typeface="+mn-lt"/>
              </a:rPr>
              <a:t>Jawaban</a:t>
            </a:r>
            <a:r>
              <a:rPr lang="en-ID" sz="2500" dirty="0" smtClean="0">
                <a:latin typeface="+mn-lt"/>
              </a:rPr>
              <a:t> </a:t>
            </a:r>
            <a:r>
              <a:rPr lang="en-ID" sz="2500" dirty="0" err="1" smtClean="0">
                <a:latin typeface="+mn-lt"/>
              </a:rPr>
              <a:t>Trigonometri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9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957" y="880857"/>
            <a:ext cx="42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955" y="839562"/>
            <a:ext cx="4492977" cy="441405"/>
          </a:xfrm>
        </p:spPr>
        <p:txBody>
          <a:bodyPr>
            <a:noAutofit/>
          </a:bodyPr>
          <a:lstStyle/>
          <a:p>
            <a:pPr algn="l"/>
            <a:r>
              <a:rPr lang="en-US" sz="1700" b="0" dirty="0" smtClean="0">
                <a:latin typeface="+mn-lt"/>
              </a:rPr>
              <a:t>1 + 1 + 2 sin x cos y + 2 sin y cos x = 13 / 4</a:t>
            </a:r>
            <a:endParaRPr lang="en-US" sz="1700" b="0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65956" y="1322262"/>
            <a:ext cx="3962400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2 + 2 </a:t>
            </a:r>
            <a:r>
              <a:rPr lang="en-US" sz="1700" b="0" dirty="0" err="1" smtClean="0">
                <a:latin typeface="+mn-lt"/>
              </a:rPr>
              <a:t>sinx</a:t>
            </a:r>
            <a:r>
              <a:rPr lang="en-US" sz="1700" b="0" dirty="0" smtClean="0">
                <a:latin typeface="+mn-lt"/>
              </a:rPr>
              <a:t> cos y + 2 sin y cos x = 13 / 4</a:t>
            </a:r>
            <a:endParaRPr lang="en-US" sz="1700" b="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5954" y="2592462"/>
            <a:ext cx="5362223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2 (</a:t>
            </a:r>
            <a:r>
              <a:rPr lang="en-US" sz="1700" b="0" dirty="0" err="1" smtClean="0">
                <a:latin typeface="+mn-lt"/>
              </a:rPr>
              <a:t>sinx</a:t>
            </a:r>
            <a:r>
              <a:rPr lang="en-US" sz="1700" b="0" dirty="0" smtClean="0">
                <a:latin typeface="+mn-lt"/>
              </a:rPr>
              <a:t> cos y + 2 sin y cos x) = 5 / 4</a:t>
            </a:r>
            <a:endParaRPr lang="en-US" sz="1700" b="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5955" y="1957362"/>
            <a:ext cx="3962400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2 </a:t>
            </a:r>
            <a:r>
              <a:rPr lang="en-US" sz="1700" b="0" dirty="0" err="1" smtClean="0">
                <a:latin typeface="+mn-lt"/>
              </a:rPr>
              <a:t>sinx</a:t>
            </a:r>
            <a:r>
              <a:rPr lang="en-US" sz="1700" b="0" dirty="0" smtClean="0">
                <a:latin typeface="+mn-lt"/>
              </a:rPr>
              <a:t> cos y + 2 sin y cos x = 13 / 4 - 2</a:t>
            </a:r>
            <a:endParaRPr lang="en-US" sz="1700" b="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65953" y="3227562"/>
            <a:ext cx="6841876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Sin x cos y + sin y cos x = 5 / 8 -&gt; sin y cos b + cos x sin b = sin(2+b) </a:t>
            </a:r>
            <a:endParaRPr lang="en-US" sz="1700" b="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65953" y="3710262"/>
            <a:ext cx="5362223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700" b="0" dirty="0" smtClean="0">
                <a:latin typeface="+mn-lt"/>
              </a:rPr>
              <a:t>Sin (x + y) = 5 / 8</a:t>
            </a:r>
            <a:endParaRPr lang="en-US" sz="17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957" y="880857"/>
            <a:ext cx="42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65953" y="342604"/>
                <a:ext cx="4492977" cy="441405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700" b="0" dirty="0" smtClean="0">
                    <a:latin typeface="+mn-lt"/>
                  </a:rPr>
                  <a:t>pqr</a:t>
                </a:r>
                <a:endParaRPr lang="en-US" sz="17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65953" y="342604"/>
                <a:ext cx="4492977" cy="441405"/>
              </a:xfrm>
              <a:blipFill rotWithShape="0"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1365955" y="832433"/>
            <a:ext cx="3962400" cy="4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800" b="0" dirty="0" smtClean="0">
                <a:latin typeface="+mn-lt"/>
              </a:rPr>
              <a:t>As</a:t>
            </a:r>
            <a:r>
              <a:rPr lang="en-US" sz="1800" b="0" baseline="30000" dirty="0" smtClean="0">
                <a:latin typeface="+mn-lt"/>
              </a:rPr>
              <a:t>2</a:t>
            </a:r>
            <a:r>
              <a:rPr lang="en-US" sz="1800" b="0" dirty="0" smtClean="0">
                <a:latin typeface="+mn-lt"/>
              </a:rPr>
              <a:t> = pq2 – 2pq cos p</a:t>
            </a:r>
            <a:endParaRPr lang="en-US" sz="18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365952" y="2226995"/>
                <a:ext cx="5362223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700" b="0" dirty="0" smtClean="0">
                    <a:latin typeface="+mn-lt"/>
                  </a:rPr>
                  <a:t>QS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</m:oMath>
                </a14:m>
                <a:r>
                  <a:rPr lang="en-US" sz="1700" b="0" dirty="0" smtClean="0">
                    <a:latin typeface="+mn-lt"/>
                  </a:rPr>
                  <a:t> = 8</a:t>
                </a:r>
                <a:endParaRPr lang="en-US" sz="17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2" y="2226995"/>
                <a:ext cx="5362223" cy="441405"/>
              </a:xfrm>
              <a:prstGeom prst="rect">
                <a:avLst/>
              </a:prstGeom>
              <a:blipFill rotWithShape="0">
                <a:blip r:embed="rId4"/>
                <a:stretch>
                  <a:fillRect l="-682" b="-8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365953" y="1315133"/>
                <a:ext cx="3962400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700" b="0" dirty="0" smtClean="0">
                    <a:latin typeface="+mn-lt"/>
                  </a:rPr>
                  <a:t>8</a:t>
                </a:r>
                <a:r>
                  <a:rPr lang="en-US" sz="1700" b="0" baseline="30000" dirty="0" smtClean="0">
                    <a:latin typeface="+mn-lt"/>
                  </a:rPr>
                  <a:t>2</a:t>
                </a:r>
                <a:r>
                  <a:rPr lang="en-US" sz="1700" b="0" dirty="0" smtClean="0">
                    <a:latin typeface="+mn-lt"/>
                  </a:rPr>
                  <a:t> + (8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700" b="0" dirty="0" smtClean="0">
                    <a:latin typeface="+mn-lt"/>
                  </a:rPr>
                  <a:t>)</a:t>
                </a:r>
                <a:r>
                  <a:rPr lang="en-US" sz="1700" b="0" baseline="30000" dirty="0" smtClean="0">
                    <a:latin typeface="+mn-lt"/>
                  </a:rPr>
                  <a:t>2</a:t>
                </a:r>
                <a:r>
                  <a:rPr lang="en-US" sz="1700" b="0" dirty="0" smtClean="0">
                    <a:latin typeface="+mn-lt"/>
                  </a:rPr>
                  <a:t> – 2 (8)(8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700" b="0" dirty="0" smtClean="0">
                    <a:latin typeface="+mn-lt"/>
                  </a:rPr>
                  <a:t>) cos 45</a:t>
                </a:r>
                <a:endParaRPr lang="en-US" sz="17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3" y="1315133"/>
                <a:ext cx="3962400" cy="441405"/>
              </a:xfrm>
              <a:prstGeom prst="rect">
                <a:avLst/>
              </a:prstGeom>
              <a:blipFill rotWithShape="0">
                <a:blip r:embed="rId5"/>
                <a:stretch>
                  <a:fillRect l="-923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365952" y="2735472"/>
                <a:ext cx="6841876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𝑄𝑆</m:t>
                        </m:r>
                      </m:num>
                      <m:den>
                        <m:func>
                          <m:func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7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unc>
                          <m:func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den>
                    </m:f>
                  </m:oMath>
                </a14:m>
                <a:endParaRPr lang="en-US" sz="17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2" y="2735472"/>
                <a:ext cx="6841876" cy="441405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1365953" y="1771064"/>
                <a:ext cx="3962400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800" b="0" dirty="0" smtClean="0">
                    <a:latin typeface="+mn-lt"/>
                  </a:rPr>
                  <a:t>= 64 + 128 – 16 (8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sz="18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3" y="1771064"/>
                <a:ext cx="3962400" cy="441405"/>
              </a:xfrm>
              <a:prstGeom prst="rect">
                <a:avLst/>
              </a:prstGeom>
              <a:blipFill rotWithShape="0">
                <a:blip r:embed="rId7"/>
                <a:stretch>
                  <a:fillRect l="-1231" t="-4167" b="-180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1365952" y="3214050"/>
                <a:ext cx="6841876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func>
                          <m:func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7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num>
                      <m:den>
                        <m:func>
                          <m:func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</m:func>
                      </m:den>
                    </m:f>
                  </m:oMath>
                </a14:m>
                <a:endParaRPr lang="en-US" sz="17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2" y="3214050"/>
                <a:ext cx="6841876" cy="441405"/>
              </a:xfrm>
              <a:prstGeom prst="rect">
                <a:avLst/>
              </a:prstGeom>
              <a:blipFill rotWithShape="0">
                <a:blip r:embed="rId8"/>
                <a:stretch>
                  <a:fillRect b="-8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365952" y="3801485"/>
                <a:ext cx="6841876" cy="44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7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num>
                      <m:den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rad>
                          </m:den>
                        </m:f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𝑗𝑎𝑑𝑖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</m:oMath>
                </a14:m>
                <a:endParaRPr lang="en-US" sz="17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2" y="3801485"/>
                <a:ext cx="6841876" cy="441405"/>
              </a:xfrm>
              <a:prstGeom prst="rect">
                <a:avLst/>
              </a:prstGeom>
              <a:blipFill rotWithShape="0">
                <a:blip r:embed="rId9"/>
                <a:stretch>
                  <a:fillRect t="-9722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11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858" y="1454703"/>
            <a:ext cx="6255900" cy="1364700"/>
          </a:xfrm>
        </p:spPr>
        <p:txBody>
          <a:bodyPr/>
          <a:lstStyle/>
          <a:p>
            <a:pPr algn="ctr"/>
            <a:r>
              <a:rPr lang="en-US" sz="2800" b="1" dirty="0"/>
              <a:t>SOAL PERTAKSAMAAN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53911" y="470483"/>
                <a:ext cx="6203244" cy="319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2400" indent="0">
                  <a:buNone/>
                </a:pPr>
                <a:endParaRPr lang="en-US" dirty="0"/>
              </a:p>
              <a:p>
                <a:pPr marL="152400" indent="0">
                  <a:buNone/>
                </a:pPr>
                <a:endParaRPr lang="en-US" sz="1800" dirty="0"/>
              </a:p>
              <a:p>
                <a:pPr marL="152400"/>
                <a:r>
                  <a:rPr lang="en-US" sz="1800" dirty="0" smtClean="0"/>
                  <a:t>3. </a:t>
                </a:r>
                <a:r>
                  <a:rPr lang="en-US" sz="1800" dirty="0" err="1" smtClean="0"/>
                  <a:t>Nilai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X yang </a:t>
                </a:r>
                <a:r>
                  <a:rPr lang="en-US" sz="1800" dirty="0" err="1"/>
                  <a:t>memenuhi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pertidaksamaan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/>
                  <a:t> 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6,5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/>
                  <a:t>  (x + 1) + 125 &lt; 0      ,X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800" dirty="0"/>
              </a:p>
              <a:p>
                <a:pPr marL="152400" indent="0">
                  <a:buNone/>
                </a:pPr>
                <a:r>
                  <a:rPr lang="en-US" sz="1800" dirty="0"/>
                  <a:t>        </a:t>
                </a:r>
                <a:r>
                  <a:rPr lang="en-US" sz="1800" b="1" dirty="0" err="1"/>
                  <a:t>Buatlah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grafiknya</a:t>
                </a:r>
                <a:endParaRPr lang="en-US" sz="1800" b="1" dirty="0"/>
              </a:p>
              <a:p>
                <a:pPr marL="152400" indent="0">
                  <a:buNone/>
                </a:pPr>
                <a:endParaRPr lang="en-US" sz="1800" dirty="0"/>
              </a:p>
              <a:p>
                <a:pPr marL="152400" indent="0">
                  <a:buNone/>
                </a:pPr>
                <a:r>
                  <a:rPr lang="en-US" sz="1800" dirty="0"/>
                  <a:t>4</a:t>
                </a:r>
                <a:r>
                  <a:rPr lang="en-US" sz="1800" dirty="0" smtClean="0"/>
                  <a:t>. </a:t>
                </a:r>
                <a:r>
                  <a:rPr lang="en-US" sz="1800" dirty="0" err="1"/>
                  <a:t>Pertidaksamaan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+7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dipenuhi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oleh</a:t>
                </a:r>
                <a:r>
                  <a:rPr lang="en-US" sz="1800" dirty="0" smtClean="0"/>
                  <a:t>...</a:t>
                </a:r>
              </a:p>
              <a:p>
                <a:pPr marL="152400" indent="0">
                  <a:buNone/>
                </a:pPr>
                <a:endParaRPr lang="en-US" sz="1800" dirty="0"/>
              </a:p>
              <a:p>
                <a:pPr marL="152400"/>
                <a:r>
                  <a:rPr lang="en-US" sz="1800" dirty="0" smtClean="0"/>
                  <a:t>5. </a:t>
                </a:r>
                <a:r>
                  <a:rPr lang="en-US" sz="1800" dirty="0" err="1"/>
                  <a:t>Himpunan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penyelesaian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pertidaksamaan</a:t>
                </a:r>
                <a:r>
                  <a:rPr lang="en-US" sz="1800" dirty="0"/>
                  <a:t> 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 + 4x + 5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0  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…</a:t>
                </a:r>
              </a:p>
              <a:p>
                <a:pPr marL="15240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1" y="470483"/>
                <a:ext cx="6203244" cy="31939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63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858" y="1454703"/>
            <a:ext cx="6255900" cy="1364700"/>
          </a:xfrm>
        </p:spPr>
        <p:txBody>
          <a:bodyPr/>
          <a:lstStyle/>
          <a:p>
            <a:pPr algn="ctr"/>
            <a:r>
              <a:rPr lang="en-US" b="1" dirty="0"/>
              <a:t>JAWABAN PERTAKSAMAAN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3629" y="3847011"/>
            <a:ext cx="2317114" cy="482700"/>
          </a:xfrm>
        </p:spPr>
        <p:txBody>
          <a:bodyPr>
            <a:noAutofit/>
          </a:bodyPr>
          <a:lstStyle/>
          <a:p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HP= {1 &lt; x &lt; 2}</a:t>
            </a:r>
            <a:b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1500" b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Jawaban</a:t>
            </a:r>
            <a:r>
              <a:rPr lang="en-US" sz="15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= A</a:t>
            </a:r>
            <a:br>
              <a:rPr lang="en-US" sz="15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endParaRPr lang="en-US" sz="15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881063" y="588963"/>
                <a:ext cx="8262937" cy="4233862"/>
              </a:xfrm>
            </p:spPr>
            <p:txBody>
              <a:bodyPr/>
              <a:lstStyle/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sz="1800" b="1" dirty="0"/>
                  <a:t>3</a:t>
                </a:r>
                <a:r>
                  <a:rPr lang="en-US" sz="1600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ar-AE" sz="160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sz="1600" dirty="0"/>
                  <a:t> + 125 &lt; 0</a:t>
                </a:r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ar-AE" sz="16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ar-AE" sz="16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sz="1600" dirty="0"/>
                  <a:t> + 125 &lt; 0</a:t>
                </a:r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ar-AE" sz="16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ar-AE" sz="1600" dirty="0"/>
                  <a:t> + 125 &lt; 0</a:t>
                </a:r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:r>
                  <a:rPr lang="en-US" sz="1600" dirty="0" err="1"/>
                  <a:t>Misal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ar-AE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maka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dirty="0"/>
              </a:p>
              <a:p>
                <a:pPr marL="0" lvl="0" indent="0">
                  <a:buNone/>
                </a:pPr>
                <a:r>
                  <a:rPr lang="en-US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- 30</a:t>
                </a:r>
                <a:r>
                  <a:rPr lang="en-US" sz="1600" dirty="0"/>
                  <a:t>p + 125 =0</a:t>
                </a:r>
              </a:p>
              <a:p>
                <a:pPr marL="0" lvl="0" indent="0">
                  <a:buNone/>
                </a:pPr>
                <a:r>
                  <a:rPr lang="en-US" sz="1600" dirty="0"/>
                  <a:t>   (p-25) (p-5) = 5</a:t>
                </a:r>
              </a:p>
              <a:p>
                <a:pPr marL="0" lvl="0" indent="0">
                  <a:buNone/>
                </a:pPr>
                <a:r>
                  <a:rPr lang="en-US" sz="1600" dirty="0" err="1"/>
                  <a:t>Untuk</a:t>
                </a:r>
                <a:r>
                  <a:rPr lang="en-US" sz="1600" dirty="0"/>
                  <a:t> p = 25,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nilai</a:t>
                </a:r>
                <a:r>
                  <a:rPr lang="en-US" sz="1600" dirty="0"/>
                  <a:t> x :</a:t>
                </a:r>
              </a:p>
              <a:p>
                <a:pPr marL="0" lvl="0" indent="0">
                  <a:buNone/>
                </a:pPr>
                <a:r>
                  <a:rPr lang="en-US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ar-A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ar-AE" sz="1600" dirty="0"/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:r>
                  <a:rPr lang="en-US" sz="1600" dirty="0"/>
                  <a:t>x = 1</a:t>
                </a:r>
              </a:p>
              <a:p>
                <a:pPr marL="0" lvl="0" indent="0">
                  <a:buNone/>
                </a:pPr>
                <a:r>
                  <a:rPr lang="en-US" sz="1600" dirty="0" err="1" smtClean="0"/>
                  <a:t>Untuk</a:t>
                </a:r>
                <a:r>
                  <a:rPr lang="en-US" sz="1600" dirty="0" smtClean="0"/>
                  <a:t> p = 5, </a:t>
                </a:r>
                <a:r>
                  <a:rPr lang="en-US" sz="1600" dirty="0" err="1" smtClean="0"/>
                  <a:t>maka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nilai</a:t>
                </a:r>
                <a:r>
                  <a:rPr lang="en-US" sz="1600" dirty="0" smtClean="0"/>
                  <a:t> x:</a:t>
                </a:r>
              </a:p>
              <a:p>
                <a:pPr marL="0" lvl="0" indent="0">
                  <a:buNone/>
                </a:pPr>
                <a:r>
                  <a:rPr lang="en-US" sz="1600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ar-AE" sz="1600" dirty="0"/>
                  <a:t> = 5</a:t>
                </a:r>
              </a:p>
              <a:p>
                <a:pPr marL="0" lvl="0" indent="0">
                  <a:buNone/>
                </a:pPr>
                <a:r>
                  <a:rPr lang="ar-AE" sz="1600" dirty="0"/>
                  <a:t>   </a:t>
                </a:r>
                <a:r>
                  <a:rPr lang="en-US" sz="1600" dirty="0"/>
                  <a:t>x = 1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81063" y="588963"/>
                <a:ext cx="8262937" cy="4233862"/>
              </a:xfrm>
              <a:blipFill rotWithShape="0">
                <a:blip r:embed="rId3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AC3DA2-096F-08F4-6EA9-4AE62E6FC579}"/>
              </a:ext>
            </a:extLst>
          </p:cNvPr>
          <p:cNvSpPr/>
          <p:nvPr/>
        </p:nvSpPr>
        <p:spPr>
          <a:xfrm>
            <a:off x="6038720" y="2305784"/>
            <a:ext cx="84942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D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C9A7756-335A-2A0C-1D2B-34E82669D057}"/>
              </a:ext>
            </a:extLst>
          </p:cNvPr>
          <p:cNvCxnSpPr/>
          <p:nvPr/>
        </p:nvCxnSpPr>
        <p:spPr>
          <a:xfrm>
            <a:off x="5217685" y="2729382"/>
            <a:ext cx="2491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32625" y="2349735"/>
            <a:ext cx="26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8306" y="2349735"/>
            <a:ext cx="1863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                   +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9596" y="276301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27974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20000" y="548640"/>
                <a:ext cx="7704000" cy="2161903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4.</a:t>
                </a:r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+7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+7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-1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= </m:t>
                    </m:r>
                    <m:f>
                      <m:fPr>
                        <m:ctrlP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+7 −</m:t>
                        </m:r>
                        <m:d>
                          <m:dPr>
                            <m:ctrlPr>
                              <a:rPr lang="en-US" sz="1800" b="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     * x + 8=0        * x-1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8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8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          x = -8             x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en-US" sz="1800" b="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000" y="548640"/>
                <a:ext cx="7704000" cy="2161903"/>
              </a:xfrm>
              <a:blipFill rotWithShape="0"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26216" y="2648598"/>
                <a:ext cx="24492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 smtClean="0">
                    <a:ln w="0"/>
                    <a:solidFill>
                      <a:schemeClr val="accent4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Hp = {-8</a:t>
                </a:r>
                <a14:m>
                  <m:oMath xmlns:m="http://schemas.openxmlformats.org/officeDocument/2006/math">
                    <m:r>
                      <a:rPr lang="en-US" sz="1800" i="1">
                        <a:ln w="0"/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n w="0"/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n w="0"/>
                        <a:solidFill>
                          <a:schemeClr val="accent4">
                            <a:lumMod val="1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20}</m:t>
                    </m:r>
                  </m:oMath>
                </a14:m>
                <a:endParaRPr lang="en-US" sz="1800" dirty="0">
                  <a:ln w="0"/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16" y="2648598"/>
                <a:ext cx="244928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475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13EFFE-841E-0490-8183-A03B056172FC}"/>
              </a:ext>
            </a:extLst>
          </p:cNvPr>
          <p:cNvCxnSpPr/>
          <p:nvPr/>
        </p:nvCxnSpPr>
        <p:spPr>
          <a:xfrm>
            <a:off x="5442101" y="1736570"/>
            <a:ext cx="22615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EF4B3D8-FE62-B7B9-EDE3-D96EF6C9F058}"/>
              </a:ext>
            </a:extLst>
          </p:cNvPr>
          <p:cNvSpPr/>
          <p:nvPr/>
        </p:nvSpPr>
        <p:spPr>
          <a:xfrm>
            <a:off x="6106127" y="1213724"/>
            <a:ext cx="824593" cy="411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5442101" y="1244517"/>
            <a:ext cx="206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            -           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6246" y="1788834"/>
            <a:ext cx="2261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-8                         1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23491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720000" y="548639"/>
                <a:ext cx="7704000" cy="2442917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5.</a:t>
                </a:r>
                <a:r>
                  <a:rPr lang="en-US" sz="1800" dirty="0" smtClean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+ 4x + 5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6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-4x - 5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1600" b="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  (- 5) (x + 1)</a:t>
                </a:r>
                <a:b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</a:b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X = 5  </a:t>
                </a:r>
                <a:r>
                  <a:rPr lang="en-US" sz="1600" dirty="0" err="1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atau</a:t>
                </a: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 x = -1 </a:t>
                </a:r>
                <a:b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</a:b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/>
                </a:r>
                <a:b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</a:br>
                <a:r>
                  <a:rPr lang="en-US" sz="1600" dirty="0" err="1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Jadi</a:t>
                </a:r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, x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≥5</m:t>
                    </m:r>
                  </m:oMath>
                </a14:m>
                <a: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/>
                </a:r>
                <a:br>
                  <a:rPr lang="en-US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</a:br>
                <a:endParaRPr lang="en-US" sz="1600" b="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000" y="548639"/>
                <a:ext cx="7704000" cy="2442917"/>
              </a:xfrm>
              <a:blipFill rotWithShape="0"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58060" y="1048811"/>
            <a:ext cx="25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+++++                +++++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E97BD1-5253-BF65-D8EA-EDE45CCB53C3}"/>
              </a:ext>
            </a:extLst>
          </p:cNvPr>
          <p:cNvCxnSpPr/>
          <p:nvPr/>
        </p:nvCxnSpPr>
        <p:spPr>
          <a:xfrm>
            <a:off x="4026198" y="1418143"/>
            <a:ext cx="34208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74777" y="1479698"/>
            <a:ext cx="16453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-1    0        5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BE07C3-E83A-189C-DC36-1A45DDD2135F}"/>
              </a:ext>
            </a:extLst>
          </p:cNvPr>
          <p:cNvCxnSpPr/>
          <p:nvPr/>
        </p:nvCxnSpPr>
        <p:spPr>
          <a:xfrm>
            <a:off x="4572000" y="954245"/>
            <a:ext cx="7429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BE07C3-E83A-189C-DC36-1A45DDD2135F}"/>
              </a:ext>
            </a:extLst>
          </p:cNvPr>
          <p:cNvCxnSpPr/>
          <p:nvPr/>
        </p:nvCxnSpPr>
        <p:spPr>
          <a:xfrm>
            <a:off x="5314950" y="954245"/>
            <a:ext cx="0" cy="4638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BE07C3-E83A-189C-DC36-1A45DDD2135F}"/>
              </a:ext>
            </a:extLst>
          </p:cNvPr>
          <p:cNvCxnSpPr/>
          <p:nvPr/>
        </p:nvCxnSpPr>
        <p:spPr>
          <a:xfrm>
            <a:off x="6262007" y="954245"/>
            <a:ext cx="0" cy="4638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BE07C3-E83A-189C-DC36-1A45DDD2135F}"/>
              </a:ext>
            </a:extLst>
          </p:cNvPr>
          <p:cNvCxnSpPr/>
          <p:nvPr/>
        </p:nvCxnSpPr>
        <p:spPr>
          <a:xfrm>
            <a:off x="6248602" y="954245"/>
            <a:ext cx="7429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BE07C3-E83A-189C-DC36-1A45DDD2135F}"/>
              </a:ext>
            </a:extLst>
          </p:cNvPr>
          <p:cNvCxnSpPr/>
          <p:nvPr/>
        </p:nvCxnSpPr>
        <p:spPr>
          <a:xfrm flipH="1">
            <a:off x="5422265" y="896411"/>
            <a:ext cx="269266" cy="5217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BE07C3-E83A-189C-DC36-1A45DDD2135F}"/>
              </a:ext>
            </a:extLst>
          </p:cNvPr>
          <p:cNvCxnSpPr/>
          <p:nvPr/>
        </p:nvCxnSpPr>
        <p:spPr>
          <a:xfrm flipH="1">
            <a:off x="5627275" y="894592"/>
            <a:ext cx="269266" cy="5217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BE07C3-E83A-189C-DC36-1A45DDD2135F}"/>
              </a:ext>
            </a:extLst>
          </p:cNvPr>
          <p:cNvCxnSpPr/>
          <p:nvPr/>
        </p:nvCxnSpPr>
        <p:spPr>
          <a:xfrm flipH="1">
            <a:off x="5836780" y="881538"/>
            <a:ext cx="269266" cy="5217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69"/>
          <p:cNvSpPr txBox="1">
            <a:spLocks noGrp="1"/>
          </p:cNvSpPr>
          <p:nvPr>
            <p:ph type="title"/>
          </p:nvPr>
        </p:nvSpPr>
        <p:spPr>
          <a:xfrm>
            <a:off x="676457" y="21488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selesai</a:t>
            </a:r>
            <a:endParaRPr sz="4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265005" y="1342139"/>
            <a:ext cx="6255900" cy="13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3200" b="1" dirty="0" err="1" smtClean="0"/>
              <a:t>Kalkulus</a:t>
            </a:r>
            <a:endParaRPr sz="3200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40739" y="2720732"/>
            <a:ext cx="1965518" cy="1750708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845748" y="753659"/>
            <a:ext cx="501151" cy="5011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1485900"/>
            <a:ext cx="7702550" cy="5683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77"/>
                <a:cs typeface="Calibri Light"/>
              </a:rPr>
              <a:t>SOAL 1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807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210B17-1878-022F-EB20-84713ACCE809}"/>
              </a:ext>
            </a:extLst>
          </p:cNvPr>
          <p:cNvSpPr txBox="1"/>
          <p:nvPr/>
        </p:nvSpPr>
        <p:spPr>
          <a:xfrm>
            <a:off x="925286" y="374946"/>
            <a:ext cx="6139542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Sebuah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benda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bergerak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sepanjang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garis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lurus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dengan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panjang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lintasan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s meter pada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waktu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t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detik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didefinisikan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dengan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persamaan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s = 5 +12t – t³.</a:t>
            </a:r>
          </a:p>
          <a:p>
            <a:pPr algn="just">
              <a:lnSpc>
                <a:spcPct val="150000"/>
              </a:lnSpc>
            </a:pP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a.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Tentukan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rumus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kecepatan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saat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t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detik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b.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Tentukan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t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jika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kecepatan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sesaatnya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nol.</a:t>
            </a:r>
          </a:p>
          <a:p>
            <a:pPr algn="just">
              <a:lnSpc>
                <a:spcPct val="150000"/>
              </a:lnSpc>
            </a:pP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c.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Tentukan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percepatan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benda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pada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saat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t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detik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d.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Hitunglah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jarak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dan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kecepatan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sesaat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jika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sz="1800" b="0" i="0" dirty="0" err="1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percepatannya</a:t>
            </a:r>
            <a:r>
              <a:rPr lang="en-ID" sz="1800" b="0" i="0" dirty="0">
                <a:solidFill>
                  <a:srgbClr val="2C3E50"/>
                </a:solidFill>
                <a:effectLst/>
                <a:latin typeface="Arial Narrow" panose="020B0606020202030204" pitchFamily="34" charset="0"/>
              </a:rPr>
              <a:t> nol.</a:t>
            </a:r>
          </a:p>
        </p:txBody>
      </p:sp>
    </p:spTree>
    <p:extLst>
      <p:ext uri="{BB962C8B-B14F-4D97-AF65-F5344CB8AC3E}">
        <p14:creationId xmlns:p14="http://schemas.microsoft.com/office/powerpoint/2010/main" val="15688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dirty="0" err="1" smtClean="0">
                <a:latin typeface="+mn-lt"/>
              </a:rPr>
              <a:t>Jawaban</a:t>
            </a:r>
            <a:r>
              <a:rPr lang="en-ID" sz="2500" dirty="0" smtClean="0">
                <a:latin typeface="+mn-lt"/>
              </a:rPr>
              <a:t> </a:t>
            </a:r>
            <a:r>
              <a:rPr lang="en-ID" sz="2500" dirty="0" err="1" smtClean="0">
                <a:latin typeface="+mn-lt"/>
              </a:rPr>
              <a:t>Soal</a:t>
            </a:r>
            <a:r>
              <a:rPr lang="en-ID" sz="2500" dirty="0" smtClean="0">
                <a:latin typeface="+mn-lt"/>
              </a:rPr>
              <a:t> 1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2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890" y="0"/>
            <a:ext cx="3061778" cy="614116"/>
          </a:xfrm>
        </p:spPr>
        <p:txBody>
          <a:bodyPr>
            <a:normAutofit/>
          </a:bodyPr>
          <a:lstStyle/>
          <a:p>
            <a:r>
              <a:rPr lang="en-US" sz="1800" b="0" dirty="0" smtClean="0">
                <a:latin typeface="+mn-lt"/>
              </a:rPr>
              <a:t>S = 5 + 12t – t</a:t>
            </a:r>
            <a:r>
              <a:rPr lang="en-US" sz="1800" b="0" baseline="30000" dirty="0" smtClean="0">
                <a:latin typeface="+mn-lt"/>
              </a:rPr>
              <a:t>3</a:t>
            </a:r>
            <a:endParaRPr lang="en-US" sz="1800" b="0" baseline="300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itle 2"/>
              <p:cNvSpPr txBox="1">
                <a:spLocks/>
              </p:cNvSpPr>
              <p:nvPr/>
            </p:nvSpPr>
            <p:spPr>
              <a:xfrm>
                <a:off x="778935" y="605085"/>
                <a:ext cx="8365065" cy="57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2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US" sz="1800" b="0" dirty="0" smtClean="0">
                    <a:latin typeface="+mn-lt"/>
                  </a:rPr>
                  <a:t>Kecepatan </a:t>
                </a:r>
                <a:r>
                  <a:rPr lang="en-US" sz="1800" b="0" dirty="0" err="1" smtClean="0">
                    <a:latin typeface="+mn-lt"/>
                  </a:rPr>
                  <a:t>sesaat</a:t>
                </a:r>
                <a:r>
                  <a:rPr lang="en-US" sz="1800" b="0" dirty="0" smtClean="0">
                    <a:latin typeface="+mn-lt"/>
                  </a:rPr>
                  <a:t> = 12 </a:t>
                </a:r>
                <a:r>
                  <a:rPr lang="en-US" sz="1800" b="0" dirty="0">
                    <a:latin typeface="+mn-lt"/>
                  </a:rPr>
                  <a:t>-</a:t>
                </a:r>
                <a:r>
                  <a:rPr lang="en-US" sz="1800" b="0" dirty="0" smtClean="0">
                    <a:latin typeface="+mn-lt"/>
                  </a:rPr>
                  <a:t> 3t </a:t>
                </a:r>
                <a:r>
                  <a:rPr lang="en-US" sz="1800" b="0" dirty="0">
                    <a:latin typeface="+mn-lt"/>
                  </a:rPr>
                  <a:t>=</a:t>
                </a:r>
                <a:r>
                  <a:rPr lang="en-US" sz="1800" b="0" dirty="0" smtClean="0">
                    <a:latin typeface="+mn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8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𝑑𝑒𝑡𝑖𝑘</m:t>
                    </m:r>
                  </m:oMath>
                </a14:m>
                <a:r>
                  <a:rPr lang="en-US" sz="1800" b="0" baseline="30000" dirty="0" smtClean="0">
                    <a:latin typeface="+mn-lt"/>
                  </a:rPr>
                  <a:t> </a:t>
                </a:r>
                <a:endParaRPr lang="en-US" sz="1800" b="0" baseline="30000" dirty="0">
                  <a:latin typeface="+mn-lt"/>
                </a:endParaRPr>
              </a:p>
            </p:txBody>
          </p:sp>
        </mc:Choice>
        <mc:Fallback>
          <p:sp>
            <p:nvSpPr>
              <p:cNvPr id="18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5" y="605085"/>
                <a:ext cx="8365065" cy="575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itle 2"/>
              <p:cNvSpPr txBox="1">
                <a:spLocks/>
              </p:cNvSpPr>
              <p:nvPr/>
            </p:nvSpPr>
            <p:spPr>
              <a:xfrm>
                <a:off x="400757" y="1621083"/>
                <a:ext cx="8805332" cy="57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US" sz="1800" b="0" dirty="0" smtClean="0">
                    <a:latin typeface="+mn-lt"/>
                  </a:rPr>
                  <a:t>Percepatan 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num>
                          <m:den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 smtClean="0">
                    <a:latin typeface="+mn-lt"/>
                  </a:rPr>
                  <a:t>. = -6t (</a:t>
                </a:r>
                <a:r>
                  <a:rPr lang="en-US" sz="1800" b="0" dirty="0" err="1" smtClean="0">
                    <a:latin typeface="+mn-lt"/>
                  </a:rPr>
                  <a:t>turunan</a:t>
                </a:r>
                <a:r>
                  <a:rPr lang="en-US" sz="1800" b="0" dirty="0" smtClean="0">
                    <a:latin typeface="+mn-lt"/>
                  </a:rPr>
                  <a:t> </a:t>
                </a:r>
                <a:r>
                  <a:rPr lang="en-US" sz="1800" b="0" dirty="0" err="1" smtClean="0">
                    <a:latin typeface="+mn-lt"/>
                  </a:rPr>
                  <a:t>kedua</a:t>
                </a:r>
                <a:r>
                  <a:rPr lang="en-US" sz="1800" b="0" dirty="0" smtClean="0">
                    <a:latin typeface="+mn-lt"/>
                  </a:rPr>
                  <a:t> </a:t>
                </a:r>
                <a:r>
                  <a:rPr lang="en-US" sz="1800" b="0" dirty="0" err="1" smtClean="0">
                    <a:latin typeface="+mn-lt"/>
                  </a:rPr>
                  <a:t>dari</a:t>
                </a:r>
                <a:r>
                  <a:rPr lang="en-US" sz="1800" b="0" dirty="0" smtClean="0">
                    <a:latin typeface="+mn-lt"/>
                  </a:rPr>
                  <a:t> s </a:t>
                </a:r>
                <a:r>
                  <a:rPr lang="en-US" sz="1800" b="0" dirty="0" err="1" smtClean="0">
                    <a:latin typeface="+mn-lt"/>
                  </a:rPr>
                  <a:t>terhadap</a:t>
                </a:r>
                <a:r>
                  <a:rPr lang="en-US" sz="1800" b="0" dirty="0" smtClean="0">
                    <a:latin typeface="+mn-lt"/>
                  </a:rPr>
                  <a:t> t)</a:t>
                </a:r>
                <a:endParaRPr lang="en-US" sz="1800" b="0" baseline="30000" dirty="0">
                  <a:latin typeface="+mn-lt"/>
                </a:endParaRPr>
              </a:p>
            </p:txBody>
          </p:sp>
        </mc:Choice>
        <mc:Fallback>
          <p:sp>
            <p:nvSpPr>
              <p:cNvPr id="19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7" y="1621083"/>
                <a:ext cx="8805332" cy="575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2"/>
          <p:cNvSpPr txBox="1">
            <a:spLocks/>
          </p:cNvSpPr>
          <p:nvPr/>
        </p:nvSpPr>
        <p:spPr>
          <a:xfrm>
            <a:off x="536224" y="1130017"/>
            <a:ext cx="5700888" cy="57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z="1800" b="0" dirty="0" err="1" smtClean="0">
                <a:latin typeface="+mn-lt"/>
              </a:rPr>
              <a:t>Jadi</a:t>
            </a:r>
            <a:r>
              <a:rPr lang="en-US" sz="1800" b="0" dirty="0" smtClean="0">
                <a:latin typeface="+mn-lt"/>
              </a:rPr>
              <a:t>, </a:t>
            </a:r>
            <a:r>
              <a:rPr lang="en-US" sz="1800" b="0" dirty="0" err="1" smtClean="0">
                <a:latin typeface="+mn-lt"/>
              </a:rPr>
              <a:t>kecepatan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 err="1" smtClean="0">
                <a:latin typeface="+mn-lt"/>
              </a:rPr>
              <a:t>sesaatnya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 err="1" smtClean="0">
                <a:latin typeface="+mn-lt"/>
              </a:rPr>
              <a:t>nol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 err="1" smtClean="0">
                <a:latin typeface="+mn-lt"/>
              </a:rPr>
              <a:t>setelah</a:t>
            </a:r>
            <a:r>
              <a:rPr lang="en-US" sz="1800" b="0" dirty="0" smtClean="0">
                <a:latin typeface="+mn-lt"/>
              </a:rPr>
              <a:t> 2 </a:t>
            </a:r>
            <a:r>
              <a:rPr lang="en-US" sz="1800" b="0" dirty="0" err="1" smtClean="0">
                <a:latin typeface="+mn-lt"/>
              </a:rPr>
              <a:t>detik</a:t>
            </a:r>
            <a:r>
              <a:rPr lang="en-US" sz="1800" b="0" dirty="0" smtClean="0">
                <a:latin typeface="+mn-lt"/>
              </a:rPr>
              <a:t>.</a:t>
            </a:r>
            <a:endParaRPr lang="en-US" sz="1800" b="0" baseline="300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itle 2"/>
              <p:cNvSpPr txBox="1">
                <a:spLocks/>
              </p:cNvSpPr>
              <p:nvPr/>
            </p:nvSpPr>
            <p:spPr>
              <a:xfrm>
                <a:off x="400757" y="2187784"/>
                <a:ext cx="4639733" cy="57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US" sz="1800" b="0" dirty="0" smtClean="0">
                    <a:latin typeface="+mn-lt"/>
                  </a:rPr>
                  <a:t>A = -6t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𝑑𝑒𝑡𝑖𝑘</m:t>
                    </m:r>
                  </m:oMath>
                </a14:m>
                <a:endParaRPr lang="en-US" sz="1800" b="0" baseline="30000" dirty="0">
                  <a:latin typeface="+mn-lt"/>
                </a:endParaRPr>
              </a:p>
            </p:txBody>
          </p:sp>
        </mc:Choice>
        <mc:Fallback>
          <p:sp>
            <p:nvSpPr>
              <p:cNvPr id="23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7" y="2187784"/>
                <a:ext cx="4639733" cy="575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2"/>
          <p:cNvSpPr txBox="1">
            <a:spLocks/>
          </p:cNvSpPr>
          <p:nvPr/>
        </p:nvSpPr>
        <p:spPr>
          <a:xfrm>
            <a:off x="-533398" y="2763516"/>
            <a:ext cx="7840132" cy="57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z="1800" b="0" dirty="0" err="1" smtClean="0">
                <a:latin typeface="+mn-lt"/>
              </a:rPr>
              <a:t>Jarak</a:t>
            </a:r>
            <a:r>
              <a:rPr lang="en-US" sz="1800" b="0" dirty="0" smtClean="0">
                <a:latin typeface="+mn-lt"/>
              </a:rPr>
              <a:t> s = 5 + 12t –t</a:t>
            </a:r>
            <a:r>
              <a:rPr lang="en-US" sz="1800" b="0" baseline="30000" dirty="0" smtClean="0">
                <a:latin typeface="+mn-lt"/>
              </a:rPr>
              <a:t>3</a:t>
            </a:r>
            <a:r>
              <a:rPr lang="en-US" sz="1800" b="0" dirty="0" smtClean="0">
                <a:latin typeface="+mn-lt"/>
              </a:rPr>
              <a:t> = 5 + 12.0 – 0</a:t>
            </a:r>
            <a:r>
              <a:rPr lang="en-US" sz="1800" b="0" baseline="30000" dirty="0" smtClean="0">
                <a:latin typeface="+mn-lt"/>
              </a:rPr>
              <a:t>3</a:t>
            </a:r>
            <a:r>
              <a:rPr lang="en-US" sz="1800" b="0" dirty="0" smtClean="0">
                <a:latin typeface="+mn-lt"/>
              </a:rPr>
              <a:t> = 5 meter </a:t>
            </a:r>
            <a:endParaRPr lang="en-US" sz="1800" b="0" baseline="300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itle 2"/>
              <p:cNvSpPr txBox="1">
                <a:spLocks/>
              </p:cNvSpPr>
              <p:nvPr/>
            </p:nvSpPr>
            <p:spPr>
              <a:xfrm>
                <a:off x="0" y="3339248"/>
                <a:ext cx="7312380" cy="57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r>
                  <a:rPr lang="en-US" sz="1800" b="0" dirty="0" smtClean="0">
                    <a:latin typeface="+mn-lt"/>
                  </a:rPr>
                  <a:t>Kecepatan </a:t>
                </a:r>
                <a:r>
                  <a:rPr lang="en-US" sz="1800" b="0" dirty="0" err="1" smtClean="0">
                    <a:latin typeface="+mn-lt"/>
                  </a:rPr>
                  <a:t>sesaat</a:t>
                </a:r>
                <a:r>
                  <a:rPr lang="en-US" sz="1800" b="0" dirty="0" smtClean="0">
                    <a:latin typeface="+mn-lt"/>
                  </a:rPr>
                  <a:t> = v = 12 – 3t</a:t>
                </a:r>
                <a:r>
                  <a:rPr lang="en-US" sz="1800" b="0" baseline="30000" dirty="0" smtClean="0">
                    <a:latin typeface="+mn-lt"/>
                  </a:rPr>
                  <a:t>3</a:t>
                </a:r>
                <a:r>
                  <a:rPr lang="en-US" sz="1800" b="0" dirty="0" smtClean="0">
                    <a:latin typeface="+mn-lt"/>
                  </a:rPr>
                  <a:t>= 12 – 3.0</a:t>
                </a:r>
                <a:r>
                  <a:rPr lang="en-US" sz="1800" b="0" baseline="30000" dirty="0" smtClean="0">
                    <a:latin typeface="+mn-lt"/>
                  </a:rPr>
                  <a:t>2</a:t>
                </a:r>
                <a:r>
                  <a:rPr lang="en-US" sz="18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b="0" dirty="0" smtClean="0">
                    <a:latin typeface="+mn-lt"/>
                  </a:rPr>
                  <a:t>  </a:t>
                </a:r>
                <a:endParaRPr lang="en-US" sz="1800" b="0" baseline="30000" dirty="0">
                  <a:latin typeface="+mn-lt"/>
                </a:endParaRPr>
              </a:p>
            </p:txBody>
          </p:sp>
        </mc:Choice>
        <mc:Fallback>
          <p:sp>
            <p:nvSpPr>
              <p:cNvPr id="26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9248"/>
                <a:ext cx="7312380" cy="575732"/>
              </a:xfrm>
              <a:prstGeom prst="rect">
                <a:avLst/>
              </a:prstGeom>
              <a:blipFill rotWithShape="0">
                <a:blip r:embed="rId6"/>
                <a:stretch>
                  <a:fillRect t="-55319" b="-989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937714" y="450668"/>
                <a:ext cx="7704000" cy="4827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1900" b="0" dirty="0" smtClean="0">
                    <a:latin typeface="+mn-lt"/>
                  </a:rPr>
                  <a:t>2</a:t>
                </a:r>
                <a:r>
                  <a:rPr lang="en-US" sz="1500" b="0" dirty="0" smtClean="0">
                    <a:latin typeface="+mn-lt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→0</m:t>
                        </m:r>
                      </m:den>
                    </m:f>
                  </m:oMath>
                </a14:m>
                <a:r>
                  <a:rPr lang="en-US" sz="19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9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37714" y="450668"/>
                <a:ext cx="7704000" cy="482700"/>
              </a:xfrm>
              <a:blipFill rotWithShape="0">
                <a:blip r:embed="rId3"/>
                <a:stretch>
                  <a:fillRect l="-554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2"/>
              <p:cNvSpPr txBox="1">
                <a:spLocks/>
              </p:cNvSpPr>
              <p:nvPr/>
            </p:nvSpPr>
            <p:spPr>
              <a:xfrm>
                <a:off x="937714" y="1169125"/>
                <a:ext cx="77040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8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200" b="1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oiny"/>
                  <a:buNone/>
                  <a:defRPr sz="3600" b="0" i="0" u="none" strike="noStrike" cap="none">
                    <a:solidFill>
                      <a:schemeClr val="dk1"/>
                    </a:solidFill>
                    <a:latin typeface="Coiny"/>
                    <a:ea typeface="Coiny"/>
                    <a:cs typeface="Coiny"/>
                    <a:sym typeface="Coiny"/>
                  </a:defRPr>
                </a:lvl9pPr>
              </a:lstStyle>
              <a:p>
                <a:pPr algn="l"/>
                <a:r>
                  <a:rPr lang="en-US" sz="15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→0</m:t>
                        </m:r>
                      </m:den>
                    </m:f>
                  </m:oMath>
                </a14:m>
                <a:r>
                  <a:rPr lang="en-US" sz="1900" b="0" dirty="0" smtClean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b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900" b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9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1169125"/>
                <a:ext cx="7704000" cy="4827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2"/>
          <p:cNvSpPr txBox="1">
            <a:spLocks/>
          </p:cNvSpPr>
          <p:nvPr/>
        </p:nvSpPr>
        <p:spPr>
          <a:xfrm>
            <a:off x="937714" y="1778725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200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1500" b="0" dirty="0" smtClean="0">
                <a:latin typeface="+mn-lt"/>
              </a:rPr>
              <a:t>- Sin (0 + a) + sin (0 - a) = - 2 sin (a)</a:t>
            </a:r>
            <a:endParaRPr lang="en-US" sz="15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6F70953B-2142-3747-C636-131F676BF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85384"/>
            <a:ext cx="7702550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+mn-lt"/>
              </a:rPr>
              <a:t>SOAL TRIGONOMETRI</a:t>
            </a:r>
            <a:endParaRPr lang="en-ID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27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957" y="88085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B2AA335-9A3C-2B87-56F3-C0053BA6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57" y="845438"/>
            <a:ext cx="6386376" cy="470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4957" y="135180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8E19D3A-5BE0-5DFF-0C93-437A0A60D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957" y="1351805"/>
            <a:ext cx="2908586" cy="15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tics Subject for Elementary - 1st Grade: Probability by Slidesgo">
  <a:themeElements>
    <a:clrScheme name="Simple Light">
      <a:dk1>
        <a:srgbClr val="193E43"/>
      </a:dk1>
      <a:lt1>
        <a:srgbClr val="69BBB9"/>
      </a:lt1>
      <a:dk2>
        <a:srgbClr val="4BC6D6"/>
      </a:dk2>
      <a:lt2>
        <a:srgbClr val="E81B22"/>
      </a:lt2>
      <a:accent1>
        <a:srgbClr val="FF91BC"/>
      </a:accent1>
      <a:accent2>
        <a:srgbClr val="F5865B"/>
      </a:accent2>
      <a:accent3>
        <a:srgbClr val="FFD95C"/>
      </a:accent3>
      <a:accent4>
        <a:srgbClr val="EFEFEF"/>
      </a:accent4>
      <a:accent5>
        <a:srgbClr val="FFFFFF"/>
      </a:accent5>
      <a:accent6>
        <a:srgbClr val="FFFFFF"/>
      </a:accent6>
      <a:hlink>
        <a:srgbClr val="193E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371</Words>
  <Application>Microsoft Office PowerPoint</Application>
  <PresentationFormat>On-screen Show (16:9)</PresentationFormat>
  <Paragraphs>79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Varela Round</vt:lpstr>
      <vt:lpstr>Coiny</vt:lpstr>
      <vt:lpstr>Baskerville Old Face</vt:lpstr>
      <vt:lpstr>Cambria Math</vt:lpstr>
      <vt:lpstr>Calibri Light</vt:lpstr>
      <vt:lpstr>Arial</vt:lpstr>
      <vt:lpstr>Arial Narrow</vt:lpstr>
      <vt:lpstr>Mathematics Subject for Elementary - 1st Grade: Probability by Slidesgo</vt:lpstr>
      <vt:lpstr>Galih Anggoro Prasetya 22205018 Teknik Informatika</vt:lpstr>
      <vt:lpstr>PowerPoint Presentation</vt:lpstr>
      <vt:lpstr>SOAL 1</vt:lpstr>
      <vt:lpstr>PowerPoint Presentation</vt:lpstr>
      <vt:lpstr>Jawaban Soal 1</vt:lpstr>
      <vt:lpstr>S = 5 + 12t – t3</vt:lpstr>
      <vt:lpstr>2. lim/(x →0) = (-sin⁡〖(x+a)+sin⁡(x-a)〗)/1</vt:lpstr>
      <vt:lpstr>SOAL TRIGONOMETRI</vt:lpstr>
      <vt:lpstr>PowerPoint Presentation</vt:lpstr>
      <vt:lpstr>Jawaban Trigonometri</vt:lpstr>
      <vt:lpstr>1 + 1 + 2 sin x cos y + 2 sin y cos x = 13 / 4</vt:lpstr>
      <vt:lpstr>∆pqr</vt:lpstr>
      <vt:lpstr>PowerPoint Presentation</vt:lpstr>
      <vt:lpstr>PowerPoint Presentation</vt:lpstr>
      <vt:lpstr>PowerPoint Presentation</vt:lpstr>
      <vt:lpstr>HP= {1 &lt; x &lt; 2} Jawaban = A </vt:lpstr>
      <vt:lpstr>4. = (2x+7)/(x-1)  ≤1       =(2x+7)/(x-1) -1 ≤0  =  (2x+7 -(x-1))/(x-1)≤0                                   = (x+8)/(x-1) ≤0          * x + 8=0        * x-1 ≠0               x = -8             x≠</vt:lpstr>
      <vt:lpstr>5. x^2 + 4x + 5 ≤0     x^2 -4x - 5≥0    (- 5) (x + 1) X = 5  atau x = -1   Jadi, x ≤-1 x ≥5 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Galih Anggoro Prasetya 22205018 Teknik Informatika</dc:title>
  <dc:creator>galihap</dc:creator>
  <cp:lastModifiedBy>galihap</cp:lastModifiedBy>
  <cp:revision>59</cp:revision>
  <dcterms:modified xsi:type="dcterms:W3CDTF">2022-11-17T15:42:04Z</dcterms:modified>
</cp:coreProperties>
</file>