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0"/>
  </p:notesMasterIdLst>
  <p:sldIdLst>
    <p:sldId id="260" r:id="rId2"/>
    <p:sldId id="258" r:id="rId3"/>
    <p:sldId id="261" r:id="rId4"/>
    <p:sldId id="259" r:id="rId5"/>
    <p:sldId id="340" r:id="rId6"/>
    <p:sldId id="341" r:id="rId7"/>
    <p:sldId id="271" r:id="rId8"/>
    <p:sldId id="256" r:id="rId9"/>
  </p:sldIdLst>
  <p:sldSz cx="9144000" cy="5143500" type="screen16x9"/>
  <p:notesSz cx="6858000" cy="9144000"/>
  <p:embeddedFontLst>
    <p:embeddedFont>
      <p:font typeface="Aldrich" panose="020B0604020202020204" charset="0"/>
      <p:regular r:id="rId11"/>
    </p:embeddedFont>
    <p:embeddedFont>
      <p:font typeface="Bai Jamjuree" panose="020B0604020202020204" charset="-34"/>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224735-11E9-4B47-8C43-EB16ACE9E38B}">
  <a:tblStyle styleId="{75224735-11E9-4B47-8C43-EB16ACE9E3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 name="Google Shape;26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13e9dbcaf0c_0_2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13e9dbcaf0c_0_2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13e9dbcaf0c_0_2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13e9dbcaf0c_0_2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7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13e9dbcaf0c_0_2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13e9dbcaf0c_0_2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33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13e9dbcaf0c_0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13e9dbcaf0c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03" name="Google Shape;603;p14"/>
          <p:cNvSpPr txBox="1">
            <a:spLocks noGrp="1"/>
          </p:cNvSpPr>
          <p:nvPr>
            <p:ph type="title" hasCustomPrompt="1"/>
          </p:nvPr>
        </p:nvSpPr>
        <p:spPr>
          <a:xfrm>
            <a:off x="2167181" y="1194994"/>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4" name="Google Shape;604;p14"/>
          <p:cNvSpPr txBox="1">
            <a:spLocks noGrp="1"/>
          </p:cNvSpPr>
          <p:nvPr>
            <p:ph type="subTitle" idx="1"/>
          </p:nvPr>
        </p:nvSpPr>
        <p:spPr>
          <a:xfrm>
            <a:off x="2988905" y="1244525"/>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5" name="Google Shape;605;p14"/>
          <p:cNvSpPr txBox="1">
            <a:spLocks noGrp="1"/>
          </p:cNvSpPr>
          <p:nvPr>
            <p:ph type="subTitle" idx="2"/>
          </p:nvPr>
        </p:nvSpPr>
        <p:spPr>
          <a:xfrm>
            <a:off x="2988888" y="1599134"/>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6" name="Google Shape;606;p14"/>
          <p:cNvSpPr txBox="1">
            <a:spLocks noGrp="1"/>
          </p:cNvSpPr>
          <p:nvPr>
            <p:ph type="title" idx="3" hasCustomPrompt="1"/>
          </p:nvPr>
        </p:nvSpPr>
        <p:spPr>
          <a:xfrm>
            <a:off x="2167181" y="208980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7" name="Google Shape;607;p14"/>
          <p:cNvSpPr txBox="1">
            <a:spLocks noGrp="1"/>
          </p:cNvSpPr>
          <p:nvPr>
            <p:ph type="subTitle" idx="4"/>
          </p:nvPr>
        </p:nvSpPr>
        <p:spPr>
          <a:xfrm>
            <a:off x="2988905" y="2139342"/>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14"/>
          <p:cNvSpPr txBox="1">
            <a:spLocks noGrp="1"/>
          </p:cNvSpPr>
          <p:nvPr>
            <p:ph type="subTitle" idx="5"/>
          </p:nvPr>
        </p:nvSpPr>
        <p:spPr>
          <a:xfrm>
            <a:off x="2988888" y="2493949"/>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14"/>
          <p:cNvSpPr txBox="1">
            <a:spLocks noGrp="1"/>
          </p:cNvSpPr>
          <p:nvPr>
            <p:ph type="title" idx="6" hasCustomPrompt="1"/>
          </p:nvPr>
        </p:nvSpPr>
        <p:spPr>
          <a:xfrm>
            <a:off x="2167181" y="2984623"/>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0" name="Google Shape;610;p14"/>
          <p:cNvSpPr txBox="1">
            <a:spLocks noGrp="1"/>
          </p:cNvSpPr>
          <p:nvPr>
            <p:ph type="subTitle" idx="7"/>
          </p:nvPr>
        </p:nvSpPr>
        <p:spPr>
          <a:xfrm>
            <a:off x="2988905" y="3034159"/>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1" name="Google Shape;611;p14"/>
          <p:cNvSpPr txBox="1">
            <a:spLocks noGrp="1"/>
          </p:cNvSpPr>
          <p:nvPr>
            <p:ph type="subTitle" idx="8"/>
          </p:nvPr>
        </p:nvSpPr>
        <p:spPr>
          <a:xfrm>
            <a:off x="2988888" y="3388763"/>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14"/>
          <p:cNvSpPr txBox="1">
            <a:spLocks noGrp="1"/>
          </p:cNvSpPr>
          <p:nvPr>
            <p:ph type="title" idx="9" hasCustomPrompt="1"/>
          </p:nvPr>
        </p:nvSpPr>
        <p:spPr>
          <a:xfrm>
            <a:off x="2167181" y="387943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3" name="Google Shape;613;p14"/>
          <p:cNvSpPr txBox="1">
            <a:spLocks noGrp="1"/>
          </p:cNvSpPr>
          <p:nvPr>
            <p:ph type="subTitle" idx="13"/>
          </p:nvPr>
        </p:nvSpPr>
        <p:spPr>
          <a:xfrm>
            <a:off x="2988905" y="3928977"/>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4" name="Google Shape;614;p14"/>
          <p:cNvSpPr txBox="1">
            <a:spLocks noGrp="1"/>
          </p:cNvSpPr>
          <p:nvPr>
            <p:ph type="subTitle" idx="14"/>
          </p:nvPr>
        </p:nvSpPr>
        <p:spPr>
          <a:xfrm>
            <a:off x="2988888" y="4283578"/>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5" name="Google Shape;615;p14"/>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6" name="Google Shape;616;p14"/>
          <p:cNvSpPr txBox="1">
            <a:spLocks noGrp="1"/>
          </p:cNvSpPr>
          <p:nvPr>
            <p:ph type="title" idx="16"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7" name="Google Shape;617;p14"/>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925" name="Google Shape;1925;p40"/>
          <p:cNvSpPr txBox="1">
            <a:spLocks noGrp="1"/>
          </p:cNvSpPr>
          <p:nvPr>
            <p:ph type="title"/>
          </p:nvPr>
        </p:nvSpPr>
        <p:spPr>
          <a:xfrm>
            <a:off x="6119944" y="1739251"/>
            <a:ext cx="2308800" cy="942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926" name="Google Shape;1926;p40"/>
          <p:cNvSpPr txBox="1">
            <a:spLocks noGrp="1"/>
          </p:cNvSpPr>
          <p:nvPr>
            <p:ph type="subTitle" idx="1"/>
          </p:nvPr>
        </p:nvSpPr>
        <p:spPr>
          <a:xfrm>
            <a:off x="6119925" y="2841000"/>
            <a:ext cx="2308800" cy="73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27" name="Google Shape;1927;p40"/>
          <p:cNvGrpSpPr/>
          <p:nvPr/>
        </p:nvGrpSpPr>
        <p:grpSpPr>
          <a:xfrm rot="10800000" flipH="1">
            <a:off x="628764" y="4605178"/>
            <a:ext cx="2019176" cy="2019176"/>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rot="10800000" flipH="1">
            <a:off x="6387690" y="3917547"/>
            <a:ext cx="1965289" cy="517060"/>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3" name="Google Shape;1993;p40"/>
          <p:cNvPicPr preferRelativeResize="0"/>
          <p:nvPr/>
        </p:nvPicPr>
        <p:blipFill rotWithShape="1">
          <a:blip r:embed="rId3">
            <a:alphaModFix/>
          </a:blip>
          <a:srcRect t="1770" r="4580" b="-1770"/>
          <a:stretch/>
        </p:blipFill>
        <p:spPr>
          <a:xfrm>
            <a:off x="-319850" y="-1224475"/>
            <a:ext cx="9691050" cy="2681250"/>
          </a:xfrm>
          <a:prstGeom prst="rect">
            <a:avLst/>
          </a:prstGeom>
          <a:noFill/>
          <a:ln>
            <a:noFill/>
          </a:ln>
        </p:spPr>
      </p:pic>
      <p:grpSp>
        <p:nvGrpSpPr>
          <p:cNvPr id="1994" name="Google Shape;1994;p40"/>
          <p:cNvGrpSpPr/>
          <p:nvPr/>
        </p:nvGrpSpPr>
        <p:grpSpPr>
          <a:xfrm rot="5400000" flipH="1">
            <a:off x="1693743" y="359223"/>
            <a:ext cx="357454" cy="956304"/>
            <a:chOff x="357713" y="600975"/>
            <a:chExt cx="357454" cy="956304"/>
          </a:xfrm>
        </p:grpSpPr>
        <p:sp>
          <p:nvSpPr>
            <p:cNvPr id="1995" name="Google Shape;1995;p4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0" r:id="rId5"/>
    <p:sldLayoutId id="2147483684" r:id="rId6"/>
    <p:sldLayoutId id="2147483686" r:id="rId7"/>
    <p:sldLayoutId id="2147483697" r:id="rId8"/>
    <p:sldLayoutId id="2147483698" r:id="rId9"/>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5"/>
        <p:cNvGrpSpPr/>
        <p:nvPr/>
      </p:nvGrpSpPr>
      <p:grpSpPr>
        <a:xfrm>
          <a:off x="0" y="0"/>
          <a:ext cx="0" cy="0"/>
          <a:chOff x="0" y="0"/>
          <a:chExt cx="0" cy="0"/>
        </a:xfrm>
      </p:grpSpPr>
      <p:sp>
        <p:nvSpPr>
          <p:cNvPr id="2686" name="Google Shape;2686;p62"/>
          <p:cNvSpPr txBox="1">
            <a:spLocks noGrp="1"/>
          </p:cNvSpPr>
          <p:nvPr>
            <p:ph type="title"/>
          </p:nvPr>
        </p:nvSpPr>
        <p:spPr>
          <a:xfrm>
            <a:off x="888385" y="2674428"/>
            <a:ext cx="5492831" cy="628546"/>
          </a:xfrm>
          <a:prstGeom prst="rect">
            <a:avLst/>
          </a:prstGeom>
        </p:spPr>
        <p:txBody>
          <a:bodyPr spcFirstLastPara="1" wrap="square" lIns="91425" tIns="0" rIns="91425" bIns="91425" anchor="t" anchorCtr="0">
            <a:noAutofit/>
          </a:bodyPr>
          <a:lstStyle/>
          <a:p>
            <a:pPr lvl="0"/>
            <a:r>
              <a:rPr lang="en-US" sz="4400" dirty="0">
                <a:solidFill>
                  <a:schemeClr val="accent1">
                    <a:lumMod val="20000"/>
                    <a:lumOff val="80000"/>
                  </a:schemeClr>
                </a:solidFill>
              </a:rPr>
              <a:t>Salary Prediction</a:t>
            </a:r>
            <a:endParaRPr sz="4400" dirty="0">
              <a:solidFill>
                <a:schemeClr val="accent1">
                  <a:lumMod val="20000"/>
                  <a:lumOff val="80000"/>
                </a:schemeClr>
              </a:solidFill>
            </a:endParaRPr>
          </a:p>
        </p:txBody>
      </p:sp>
      <p:pic>
        <p:nvPicPr>
          <p:cNvPr id="2688" name="Google Shape;2688;p62"/>
          <p:cNvPicPr preferRelativeResize="0"/>
          <p:nvPr/>
        </p:nvPicPr>
        <p:blipFill>
          <a:blip r:embed="rId3">
            <a:alphaModFix/>
          </a:blip>
          <a:stretch>
            <a:fillRect/>
          </a:stretch>
        </p:blipFill>
        <p:spPr>
          <a:xfrm rot="15853071">
            <a:off x="6057968" y="160453"/>
            <a:ext cx="4256400" cy="3107163"/>
          </a:xfrm>
          <a:prstGeom prst="rect">
            <a:avLst/>
          </a:prstGeom>
          <a:noFill/>
          <a:ln>
            <a:noFill/>
          </a:ln>
        </p:spPr>
      </p:pic>
      <p:sp>
        <p:nvSpPr>
          <p:cNvPr id="2689" name="Google Shape;2689;p62"/>
          <p:cNvSpPr/>
          <p:nvPr/>
        </p:nvSpPr>
        <p:spPr>
          <a:xfrm>
            <a:off x="5084152" y="4524537"/>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62">
            <a:hlinkClick r:id="" action="ppaction://hlinkshowjump?jump=previousslide"/>
          </p:cNvPr>
          <p:cNvSpPr/>
          <p:nvPr/>
        </p:nvSpPr>
        <p:spPr>
          <a:xfrm rot="10800000">
            <a:off x="8271239" y="4657138"/>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2">
            <a:hlinkClick r:id="" action="ppaction://hlinkshowjump?jump=nextslide"/>
          </p:cNvPr>
          <p:cNvSpPr/>
          <p:nvPr/>
        </p:nvSpPr>
        <p:spPr>
          <a:xfrm flipH="1">
            <a:off x="888385" y="4657141"/>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86;p62">
            <a:extLst>
              <a:ext uri="{FF2B5EF4-FFF2-40B4-BE49-F238E27FC236}">
                <a16:creationId xmlns:a16="http://schemas.microsoft.com/office/drawing/2014/main" id="{4D9F22B9-6FEE-4ABA-945E-8AAC9D8A56E3}"/>
              </a:ext>
            </a:extLst>
          </p:cNvPr>
          <p:cNvSpPr txBox="1">
            <a:spLocks/>
          </p:cNvSpPr>
          <p:nvPr/>
        </p:nvSpPr>
        <p:spPr>
          <a:xfrm>
            <a:off x="896612" y="1795328"/>
            <a:ext cx="3163115" cy="90273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r>
              <a:rPr lang="en-US" sz="6600" b="1" dirty="0">
                <a:solidFill>
                  <a:srgbClr val="E3E9ED"/>
                </a:solidFill>
              </a:rPr>
              <a:t>AI/ML</a:t>
            </a:r>
          </a:p>
        </p:txBody>
      </p:sp>
      <p:grpSp>
        <p:nvGrpSpPr>
          <p:cNvPr id="16" name="Google Shape;14927;p133">
            <a:extLst>
              <a:ext uri="{FF2B5EF4-FFF2-40B4-BE49-F238E27FC236}">
                <a16:creationId xmlns:a16="http://schemas.microsoft.com/office/drawing/2014/main" id="{5FA81011-0A3A-4AA9-AD69-50758AA2B6B0}"/>
              </a:ext>
            </a:extLst>
          </p:cNvPr>
          <p:cNvGrpSpPr/>
          <p:nvPr/>
        </p:nvGrpSpPr>
        <p:grpSpPr>
          <a:xfrm>
            <a:off x="3153881" y="1869575"/>
            <a:ext cx="1299548" cy="539296"/>
            <a:chOff x="5159450" y="1919950"/>
            <a:chExt cx="1541050" cy="862500"/>
          </a:xfrm>
        </p:grpSpPr>
        <p:sp>
          <p:nvSpPr>
            <p:cNvPr id="17" name="Google Shape;14928;p133">
              <a:extLst>
                <a:ext uri="{FF2B5EF4-FFF2-40B4-BE49-F238E27FC236}">
                  <a16:creationId xmlns:a16="http://schemas.microsoft.com/office/drawing/2014/main" id="{07C92B37-9900-4BA7-9579-6C79033CBB9C}"/>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18" name="Google Shape;14929;p133">
              <a:extLst>
                <a:ext uri="{FF2B5EF4-FFF2-40B4-BE49-F238E27FC236}">
                  <a16:creationId xmlns:a16="http://schemas.microsoft.com/office/drawing/2014/main" id="{28F6D854-5ED1-4065-93D6-51D2703CA31F}"/>
                </a:ext>
              </a:extLst>
            </p:cNvPr>
            <p:cNvGrpSpPr/>
            <p:nvPr/>
          </p:nvGrpSpPr>
          <p:grpSpPr>
            <a:xfrm>
              <a:off x="5159450" y="1919950"/>
              <a:ext cx="1541050" cy="862500"/>
              <a:chOff x="5159450" y="1919950"/>
              <a:chExt cx="1541050" cy="862500"/>
            </a:xfrm>
          </p:grpSpPr>
          <p:cxnSp>
            <p:nvCxnSpPr>
              <p:cNvPr id="19" name="Google Shape;14930;p133">
                <a:extLst>
                  <a:ext uri="{FF2B5EF4-FFF2-40B4-BE49-F238E27FC236}">
                    <a16:creationId xmlns:a16="http://schemas.microsoft.com/office/drawing/2014/main" id="{CFD4C972-20B4-4BC4-9364-2398A55EB74C}"/>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20" name="Google Shape;14931;p133">
                <a:extLst>
                  <a:ext uri="{FF2B5EF4-FFF2-40B4-BE49-F238E27FC236}">
                    <a16:creationId xmlns:a16="http://schemas.microsoft.com/office/drawing/2014/main" id="{6A88F6A6-E637-42D1-A8FF-68488A8FE5D1}"/>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pic>
        <p:nvPicPr>
          <p:cNvPr id="5" name="Picture 4">
            <a:extLst>
              <a:ext uri="{FF2B5EF4-FFF2-40B4-BE49-F238E27FC236}">
                <a16:creationId xmlns:a16="http://schemas.microsoft.com/office/drawing/2014/main" id="{EA39BE5E-804F-47F1-B9DF-52D7C953CE7B}"/>
              </a:ext>
            </a:extLst>
          </p:cNvPr>
          <p:cNvPicPr>
            <a:picLocks noChangeAspect="1"/>
          </p:cNvPicPr>
          <p:nvPr/>
        </p:nvPicPr>
        <p:blipFill>
          <a:blip r:embed="rId4"/>
          <a:stretch>
            <a:fillRect/>
          </a:stretch>
        </p:blipFill>
        <p:spPr>
          <a:xfrm>
            <a:off x="391465" y="440913"/>
            <a:ext cx="1020278" cy="308873"/>
          </a:xfrm>
          <a:prstGeom prst="rect">
            <a:avLst/>
          </a:prstGeom>
        </p:spPr>
      </p:pic>
      <p:sp>
        <p:nvSpPr>
          <p:cNvPr id="23" name="Google Shape;2593;p58">
            <a:extLst>
              <a:ext uri="{FF2B5EF4-FFF2-40B4-BE49-F238E27FC236}">
                <a16:creationId xmlns:a16="http://schemas.microsoft.com/office/drawing/2014/main" id="{62E2B976-0396-4900-83A5-00DD9FF68DB8}"/>
              </a:ext>
            </a:extLst>
          </p:cNvPr>
          <p:cNvSpPr/>
          <p:nvPr/>
        </p:nvSpPr>
        <p:spPr>
          <a:xfrm>
            <a:off x="7745685" y="4537516"/>
            <a:ext cx="427624" cy="42214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93;p62">
            <a:hlinkClick r:id="" action="ppaction://hlinkshowjump?jump=nextslide"/>
            <a:extLst>
              <a:ext uri="{FF2B5EF4-FFF2-40B4-BE49-F238E27FC236}">
                <a16:creationId xmlns:a16="http://schemas.microsoft.com/office/drawing/2014/main" id="{8D91C87B-2722-4F32-A04A-AF6F65BE6815}"/>
              </a:ext>
            </a:extLst>
          </p:cNvPr>
          <p:cNvSpPr/>
          <p:nvPr/>
        </p:nvSpPr>
        <p:spPr>
          <a:xfrm flipH="1">
            <a:off x="1141432" y="4657140"/>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92;p58">
            <a:extLst>
              <a:ext uri="{FF2B5EF4-FFF2-40B4-BE49-F238E27FC236}">
                <a16:creationId xmlns:a16="http://schemas.microsoft.com/office/drawing/2014/main" id="{8CF038F6-B5CC-4E73-87F8-7503D357CDFD}"/>
              </a:ext>
            </a:extLst>
          </p:cNvPr>
          <p:cNvSpPr txBox="1">
            <a:spLocks noGrp="1"/>
          </p:cNvSpPr>
          <p:nvPr>
            <p:ph type="subTitle" idx="1"/>
          </p:nvPr>
        </p:nvSpPr>
        <p:spPr>
          <a:xfrm>
            <a:off x="762740" y="4257099"/>
            <a:ext cx="2636481" cy="378000"/>
          </a:xfrm>
          <a:prstGeom prst="rect">
            <a:avLst/>
          </a:prstGeom>
        </p:spPr>
        <p:txBody>
          <a:bodyPr spcFirstLastPara="1" wrap="square" lIns="91425" tIns="0" rIns="91425" bIns="91425" anchor="t" anchorCtr="0">
            <a:noAutofit/>
          </a:bodyPr>
          <a:lstStyle/>
          <a:p>
            <a:pPr marL="0" lvl="0" indent="0">
              <a:buClr>
                <a:schemeClr val="dk1"/>
              </a:buClr>
              <a:buSzPts val="1100"/>
            </a:pPr>
            <a:r>
              <a:rPr lang="en-US" sz="1600" dirty="0">
                <a:solidFill>
                  <a:schemeClr val="bg2">
                    <a:lumMod val="20000"/>
                    <a:lumOff val="80000"/>
                  </a:schemeClr>
                </a:solidFill>
              </a:rPr>
              <a:t>Galih </a:t>
            </a:r>
            <a:r>
              <a:rPr lang="en-US" sz="1600" dirty="0" err="1">
                <a:solidFill>
                  <a:schemeClr val="bg2">
                    <a:lumMod val="20000"/>
                    <a:lumOff val="80000"/>
                  </a:schemeClr>
                </a:solidFill>
              </a:rPr>
              <a:t>Praditya</a:t>
            </a:r>
            <a:r>
              <a:rPr lang="en-US" sz="1600" dirty="0">
                <a:solidFill>
                  <a:schemeClr val="bg2">
                    <a:lumMod val="20000"/>
                    <a:lumOff val="80000"/>
                  </a:schemeClr>
                </a:solidFill>
              </a:rPr>
              <a:t> Kurniawan</a:t>
            </a:r>
            <a:endParaRPr sz="1600" dirty="0">
              <a:solidFill>
                <a:schemeClr val="bg2">
                  <a:lumMod val="20000"/>
                  <a:lumOff val="80000"/>
                </a:schemeClr>
              </a:solidFill>
            </a:endParaRPr>
          </a:p>
        </p:txBody>
      </p:sp>
      <p:sp>
        <p:nvSpPr>
          <p:cNvPr id="26" name="Google Shape;2693;p62">
            <a:hlinkClick r:id="" action="ppaction://hlinkshowjump?jump=nextslide"/>
            <a:extLst>
              <a:ext uri="{FF2B5EF4-FFF2-40B4-BE49-F238E27FC236}">
                <a16:creationId xmlns:a16="http://schemas.microsoft.com/office/drawing/2014/main" id="{175FF288-11EF-4929-98C1-8863803551CB}"/>
              </a:ext>
            </a:extLst>
          </p:cNvPr>
          <p:cNvSpPr/>
          <p:nvPr/>
        </p:nvSpPr>
        <p:spPr>
          <a:xfrm flipH="1">
            <a:off x="1393841" y="4657139"/>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solidFill>
                  <a:schemeClr val="bg2">
                    <a:lumMod val="60000"/>
                    <a:lumOff val="40000"/>
                  </a:schemeClr>
                </a:solidFill>
              </a:rPr>
              <a:t>What is AI/ML?</a:t>
            </a:r>
            <a:endParaRPr dirty="0">
              <a:solidFill>
                <a:schemeClr val="bg2">
                  <a:lumMod val="60000"/>
                  <a:lumOff val="40000"/>
                </a:schemeClr>
              </a:solidFill>
            </a:endParaRPr>
          </a:p>
        </p:txBody>
      </p:sp>
      <p:sp>
        <p:nvSpPr>
          <p:cNvPr id="2621" name="Google Shape;2621;p60"/>
          <p:cNvSpPr txBox="1">
            <a:spLocks noGrp="1"/>
          </p:cNvSpPr>
          <p:nvPr>
            <p:ph type="subTitle" idx="2"/>
          </p:nvPr>
        </p:nvSpPr>
        <p:spPr>
          <a:xfrm>
            <a:off x="777625" y="1485356"/>
            <a:ext cx="7079798" cy="939834"/>
          </a:xfrm>
          <a:prstGeom prst="rect">
            <a:avLst/>
          </a:prstGeom>
        </p:spPr>
        <p:txBody>
          <a:bodyPr spcFirstLastPara="1" wrap="square" lIns="91425" tIns="0" rIns="91425" bIns="91425" anchor="t" anchorCtr="0">
            <a:noAutofit/>
          </a:bodyPr>
          <a:lstStyle/>
          <a:p>
            <a:pPr marL="0" lvl="0" indent="0">
              <a:buClr>
                <a:schemeClr val="dk1"/>
              </a:buClr>
              <a:buSzPts val="1100"/>
            </a:pPr>
            <a:r>
              <a:rPr lang="en-US" dirty="0"/>
              <a:t>is the creation of systems designed to simulate human intelligence and behavior. These systems are capable of performing tasks that typically require human cognitive abilities, such as decision-making, language understanding, and problem-solving. </a:t>
            </a:r>
            <a:endParaRPr dirty="0"/>
          </a:p>
        </p:txBody>
      </p:sp>
      <p:grpSp>
        <p:nvGrpSpPr>
          <p:cNvPr id="2637" name="Google Shape;2637;p60"/>
          <p:cNvGrpSpPr/>
          <p:nvPr/>
        </p:nvGrpSpPr>
        <p:grpSpPr>
          <a:xfrm>
            <a:off x="7824311" y="2449484"/>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Subtitle 36">
            <a:extLst>
              <a:ext uri="{FF2B5EF4-FFF2-40B4-BE49-F238E27FC236}">
                <a16:creationId xmlns:a16="http://schemas.microsoft.com/office/drawing/2014/main" id="{92F62E5A-25A8-47D6-9A07-83C51A20683E}"/>
              </a:ext>
            </a:extLst>
          </p:cNvPr>
          <p:cNvSpPr>
            <a:spLocks noGrp="1"/>
          </p:cNvSpPr>
          <p:nvPr>
            <p:ph type="subTitle" idx="1"/>
          </p:nvPr>
        </p:nvSpPr>
        <p:spPr>
          <a:xfrm>
            <a:off x="587141" y="1105176"/>
            <a:ext cx="3753704" cy="566731"/>
          </a:xfrm>
        </p:spPr>
        <p:txBody>
          <a:bodyPr/>
          <a:lstStyle/>
          <a:p>
            <a:r>
              <a:rPr lang="en-ID" sz="1600" dirty="0">
                <a:solidFill>
                  <a:schemeClr val="bg2">
                    <a:lumMod val="20000"/>
                    <a:lumOff val="80000"/>
                  </a:schemeClr>
                </a:solidFill>
              </a:rPr>
              <a:t>Artificial Intelligence (AI)</a:t>
            </a:r>
          </a:p>
        </p:txBody>
      </p:sp>
      <p:sp>
        <p:nvSpPr>
          <p:cNvPr id="73" name="Google Shape;2621;p60">
            <a:extLst>
              <a:ext uri="{FF2B5EF4-FFF2-40B4-BE49-F238E27FC236}">
                <a16:creationId xmlns:a16="http://schemas.microsoft.com/office/drawing/2014/main" id="{385DAC72-7DD9-41D2-B0F0-B2C82D9F53E6}"/>
              </a:ext>
            </a:extLst>
          </p:cNvPr>
          <p:cNvSpPr txBox="1">
            <a:spLocks/>
          </p:cNvSpPr>
          <p:nvPr/>
        </p:nvSpPr>
        <p:spPr>
          <a:xfrm>
            <a:off x="777624" y="2720210"/>
            <a:ext cx="7079799" cy="209970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buClr>
                <a:schemeClr val="dk1"/>
              </a:buClr>
              <a:buSzPts val="1100"/>
            </a:pPr>
            <a:r>
              <a:rPr lang="en-US" dirty="0"/>
              <a:t>is a subfield of AI that focuses on developing algorithms that can learn patterns from data and make predictions or decisions without being explicitly programmed. ML systems improve their performance over time as they are exposed to more data. </a:t>
            </a:r>
          </a:p>
          <a:p>
            <a:pPr marL="0" indent="0">
              <a:buClr>
                <a:schemeClr val="dk1"/>
              </a:buClr>
              <a:buSzPts val="1100"/>
            </a:pPr>
            <a:r>
              <a:rPr lang="en-US" dirty="0"/>
              <a:t>Type of ML:</a:t>
            </a:r>
          </a:p>
          <a:p>
            <a:pPr marL="0" indent="0">
              <a:buClr>
                <a:schemeClr val="dk1"/>
              </a:buClr>
              <a:buSzPts val="1100"/>
            </a:pPr>
            <a:r>
              <a:rPr lang="en-US" dirty="0"/>
              <a:t>- Supervised Learning: </a:t>
            </a:r>
            <a:r>
              <a:rPr lang="en-ID" dirty="0"/>
              <a:t>Learning from </a:t>
            </a:r>
            <a:r>
              <a:rPr lang="en-ID" dirty="0" err="1"/>
              <a:t>labeled</a:t>
            </a:r>
            <a:r>
              <a:rPr lang="en-ID" dirty="0"/>
              <a:t> data</a:t>
            </a:r>
          </a:p>
          <a:p>
            <a:pPr marL="0" indent="0">
              <a:buClr>
                <a:schemeClr val="dk1"/>
              </a:buClr>
              <a:buSzPts val="1100"/>
            </a:pPr>
            <a:r>
              <a:rPr lang="en-US" dirty="0"/>
              <a:t>- Unsupervised Learning: Identifying patterns in unlabeled data</a:t>
            </a:r>
          </a:p>
          <a:p>
            <a:pPr marL="0" indent="0">
              <a:buClr>
                <a:schemeClr val="dk1"/>
              </a:buClr>
              <a:buSzPts val="1100"/>
            </a:pPr>
            <a:r>
              <a:rPr lang="en-US" dirty="0"/>
              <a:t>- Reinforcement Learning: Learning optimal actions through trial and error</a:t>
            </a:r>
          </a:p>
        </p:txBody>
      </p:sp>
      <p:sp>
        <p:nvSpPr>
          <p:cNvPr id="74" name="Subtitle 36">
            <a:extLst>
              <a:ext uri="{FF2B5EF4-FFF2-40B4-BE49-F238E27FC236}">
                <a16:creationId xmlns:a16="http://schemas.microsoft.com/office/drawing/2014/main" id="{C809FDA8-1D28-4FDD-BC21-8D558E726A6D}"/>
              </a:ext>
            </a:extLst>
          </p:cNvPr>
          <p:cNvSpPr txBox="1">
            <a:spLocks/>
          </p:cNvSpPr>
          <p:nvPr/>
        </p:nvSpPr>
        <p:spPr>
          <a:xfrm>
            <a:off x="587141" y="2340119"/>
            <a:ext cx="3753704" cy="5667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r>
              <a:rPr lang="en-ID" sz="1600" dirty="0">
                <a:solidFill>
                  <a:schemeClr val="bg2">
                    <a:lumMod val="20000"/>
                    <a:lumOff val="80000"/>
                  </a:schemeClr>
                </a:solidFill>
              </a:rPr>
              <a:t>Machine Learning (ML)</a:t>
            </a:r>
          </a:p>
        </p:txBody>
      </p:sp>
      <p:grpSp>
        <p:nvGrpSpPr>
          <p:cNvPr id="17" name="Google Shape;13913;p130">
            <a:extLst>
              <a:ext uri="{FF2B5EF4-FFF2-40B4-BE49-F238E27FC236}">
                <a16:creationId xmlns:a16="http://schemas.microsoft.com/office/drawing/2014/main" id="{0F3C8A09-E67F-467D-AC68-C890F701AF1D}"/>
              </a:ext>
            </a:extLst>
          </p:cNvPr>
          <p:cNvGrpSpPr/>
          <p:nvPr/>
        </p:nvGrpSpPr>
        <p:grpSpPr>
          <a:xfrm>
            <a:off x="7315749" y="278633"/>
            <a:ext cx="1922410" cy="939833"/>
            <a:chOff x="834100" y="3642869"/>
            <a:chExt cx="1259483" cy="628426"/>
          </a:xfrm>
        </p:grpSpPr>
        <p:sp>
          <p:nvSpPr>
            <p:cNvPr id="18" name="Google Shape;13914;p130">
              <a:extLst>
                <a:ext uri="{FF2B5EF4-FFF2-40B4-BE49-F238E27FC236}">
                  <a16:creationId xmlns:a16="http://schemas.microsoft.com/office/drawing/2014/main" id="{4FFEC279-CA50-4DC1-9C55-9418D66B5C64}"/>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915;p130">
              <a:extLst>
                <a:ext uri="{FF2B5EF4-FFF2-40B4-BE49-F238E27FC236}">
                  <a16:creationId xmlns:a16="http://schemas.microsoft.com/office/drawing/2014/main" id="{DD46CCDE-1D7A-4D7A-AF25-9F3C924D78B3}"/>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916;p130">
              <a:extLst>
                <a:ext uri="{FF2B5EF4-FFF2-40B4-BE49-F238E27FC236}">
                  <a16:creationId xmlns:a16="http://schemas.microsoft.com/office/drawing/2014/main" id="{5B182479-AADD-4138-B189-AD0AC49C3061}"/>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917;p130">
              <a:extLst>
                <a:ext uri="{FF2B5EF4-FFF2-40B4-BE49-F238E27FC236}">
                  <a16:creationId xmlns:a16="http://schemas.microsoft.com/office/drawing/2014/main" id="{C87B5501-69FE-4EAA-8690-5105C27987F1}"/>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18;p130">
              <a:extLst>
                <a:ext uri="{FF2B5EF4-FFF2-40B4-BE49-F238E27FC236}">
                  <a16:creationId xmlns:a16="http://schemas.microsoft.com/office/drawing/2014/main" id="{FD16CDF3-49C4-45F3-9BA5-E81A6DC137A7}"/>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919;p130">
              <a:extLst>
                <a:ext uri="{FF2B5EF4-FFF2-40B4-BE49-F238E27FC236}">
                  <a16:creationId xmlns:a16="http://schemas.microsoft.com/office/drawing/2014/main" id="{A72EA9ED-2747-4204-BA00-CFAFA136581B}"/>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920;p130">
              <a:extLst>
                <a:ext uri="{FF2B5EF4-FFF2-40B4-BE49-F238E27FC236}">
                  <a16:creationId xmlns:a16="http://schemas.microsoft.com/office/drawing/2014/main" id="{A623F743-F309-48F9-B38F-425A0B48C9CB}"/>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921;p130">
              <a:extLst>
                <a:ext uri="{FF2B5EF4-FFF2-40B4-BE49-F238E27FC236}">
                  <a16:creationId xmlns:a16="http://schemas.microsoft.com/office/drawing/2014/main" id="{8A509C02-DE8C-4892-B586-428C64269FED}"/>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922;p130">
              <a:extLst>
                <a:ext uri="{FF2B5EF4-FFF2-40B4-BE49-F238E27FC236}">
                  <a16:creationId xmlns:a16="http://schemas.microsoft.com/office/drawing/2014/main" id="{9660FFCB-2AC8-4602-81E7-A660AD937289}"/>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923;p130">
              <a:extLst>
                <a:ext uri="{FF2B5EF4-FFF2-40B4-BE49-F238E27FC236}">
                  <a16:creationId xmlns:a16="http://schemas.microsoft.com/office/drawing/2014/main" id="{135C4635-0BF2-4413-9ACA-CF732F9B4CC4}"/>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24;p130">
              <a:extLst>
                <a:ext uri="{FF2B5EF4-FFF2-40B4-BE49-F238E27FC236}">
                  <a16:creationId xmlns:a16="http://schemas.microsoft.com/office/drawing/2014/main" id="{570F398A-C581-4644-B103-736AAA2CFBD4}"/>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925;p130">
              <a:extLst>
                <a:ext uri="{FF2B5EF4-FFF2-40B4-BE49-F238E27FC236}">
                  <a16:creationId xmlns:a16="http://schemas.microsoft.com/office/drawing/2014/main" id="{31844E62-F118-480C-82C0-48EC6CFB8209}"/>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26;p130">
              <a:extLst>
                <a:ext uri="{FF2B5EF4-FFF2-40B4-BE49-F238E27FC236}">
                  <a16:creationId xmlns:a16="http://schemas.microsoft.com/office/drawing/2014/main" id="{E586472D-6260-4886-84B8-24F6F7754146}"/>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927;p130">
              <a:extLst>
                <a:ext uri="{FF2B5EF4-FFF2-40B4-BE49-F238E27FC236}">
                  <a16:creationId xmlns:a16="http://schemas.microsoft.com/office/drawing/2014/main" id="{621F89FA-8A22-4D11-AF4C-DA90407209E4}"/>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928;p130">
              <a:extLst>
                <a:ext uri="{FF2B5EF4-FFF2-40B4-BE49-F238E27FC236}">
                  <a16:creationId xmlns:a16="http://schemas.microsoft.com/office/drawing/2014/main" id="{18F0F960-F453-4F1F-8076-7104FA48AF32}"/>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929;p130">
              <a:extLst>
                <a:ext uri="{FF2B5EF4-FFF2-40B4-BE49-F238E27FC236}">
                  <a16:creationId xmlns:a16="http://schemas.microsoft.com/office/drawing/2014/main" id="{244D2748-4074-408C-BAA3-F68E0732205B}"/>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930;p130">
              <a:extLst>
                <a:ext uri="{FF2B5EF4-FFF2-40B4-BE49-F238E27FC236}">
                  <a16:creationId xmlns:a16="http://schemas.microsoft.com/office/drawing/2014/main" id="{B43A7E8D-C153-4F5B-A559-F3BD98127E87}"/>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931;p130">
              <a:extLst>
                <a:ext uri="{FF2B5EF4-FFF2-40B4-BE49-F238E27FC236}">
                  <a16:creationId xmlns:a16="http://schemas.microsoft.com/office/drawing/2014/main" id="{A7271FB8-9E50-43E5-B440-07123C8D4276}"/>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32;p130">
              <a:extLst>
                <a:ext uri="{FF2B5EF4-FFF2-40B4-BE49-F238E27FC236}">
                  <a16:creationId xmlns:a16="http://schemas.microsoft.com/office/drawing/2014/main" id="{98E7F9D7-ACE0-4427-881D-B6EED1D49919}"/>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33;p130">
              <a:extLst>
                <a:ext uri="{FF2B5EF4-FFF2-40B4-BE49-F238E27FC236}">
                  <a16:creationId xmlns:a16="http://schemas.microsoft.com/office/drawing/2014/main" id="{B9BAC7BB-8E50-4183-A782-F9EDFDF15850}"/>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34;p130">
              <a:extLst>
                <a:ext uri="{FF2B5EF4-FFF2-40B4-BE49-F238E27FC236}">
                  <a16:creationId xmlns:a16="http://schemas.microsoft.com/office/drawing/2014/main" id="{857A5F32-58FB-490F-BD17-BAD6999169A4}"/>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935;p130">
              <a:extLst>
                <a:ext uri="{FF2B5EF4-FFF2-40B4-BE49-F238E27FC236}">
                  <a16:creationId xmlns:a16="http://schemas.microsoft.com/office/drawing/2014/main" id="{DC1883EE-F003-48DE-9011-3B31EF0F1048}"/>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936;p130">
              <a:extLst>
                <a:ext uri="{FF2B5EF4-FFF2-40B4-BE49-F238E27FC236}">
                  <a16:creationId xmlns:a16="http://schemas.microsoft.com/office/drawing/2014/main" id="{A6AD463B-BE1E-4398-9BF5-275856AF5772}"/>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937;p130">
              <a:extLst>
                <a:ext uri="{FF2B5EF4-FFF2-40B4-BE49-F238E27FC236}">
                  <a16:creationId xmlns:a16="http://schemas.microsoft.com/office/drawing/2014/main" id="{DEEB6CF9-7205-4A56-A4D1-013FF5F3BBA8}"/>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38;p130">
              <a:extLst>
                <a:ext uri="{FF2B5EF4-FFF2-40B4-BE49-F238E27FC236}">
                  <a16:creationId xmlns:a16="http://schemas.microsoft.com/office/drawing/2014/main" id="{AA2B4760-781F-4EA6-8120-1C2ECA93F723}"/>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13939;p130">
              <a:extLst>
                <a:ext uri="{FF2B5EF4-FFF2-40B4-BE49-F238E27FC236}">
                  <a16:creationId xmlns:a16="http://schemas.microsoft.com/office/drawing/2014/main" id="{8708FA0C-2AD6-4FE2-B13B-E0633892CBB6}"/>
                </a:ext>
              </a:extLst>
            </p:cNvPr>
            <p:cNvGrpSpPr/>
            <p:nvPr/>
          </p:nvGrpSpPr>
          <p:grpSpPr>
            <a:xfrm>
              <a:off x="1360364" y="3847835"/>
              <a:ext cx="208119" cy="224359"/>
              <a:chOff x="1360769" y="3847100"/>
              <a:chExt cx="208119" cy="224359"/>
            </a:xfrm>
          </p:grpSpPr>
          <p:sp>
            <p:nvSpPr>
              <p:cNvPr id="59" name="Google Shape;13940;p130">
                <a:extLst>
                  <a:ext uri="{FF2B5EF4-FFF2-40B4-BE49-F238E27FC236}">
                    <a16:creationId xmlns:a16="http://schemas.microsoft.com/office/drawing/2014/main" id="{9101FE96-ABD2-4881-B002-99E0672E21C2}"/>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941;p130">
                <a:extLst>
                  <a:ext uri="{FF2B5EF4-FFF2-40B4-BE49-F238E27FC236}">
                    <a16:creationId xmlns:a16="http://schemas.microsoft.com/office/drawing/2014/main" id="{F072D60A-15D2-4F1B-AD99-8347ACE5BF1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942;p130">
                <a:extLst>
                  <a:ext uri="{FF2B5EF4-FFF2-40B4-BE49-F238E27FC236}">
                    <a16:creationId xmlns:a16="http://schemas.microsoft.com/office/drawing/2014/main" id="{7FBF0B43-2449-40D5-8DBF-EEDA5E8C36BB}"/>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943;p130">
                <a:extLst>
                  <a:ext uri="{FF2B5EF4-FFF2-40B4-BE49-F238E27FC236}">
                    <a16:creationId xmlns:a16="http://schemas.microsoft.com/office/drawing/2014/main" id="{1BCC5BBD-30A7-4050-93A5-7B951D586AAE}"/>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944;p130">
                <a:extLst>
                  <a:ext uri="{FF2B5EF4-FFF2-40B4-BE49-F238E27FC236}">
                    <a16:creationId xmlns:a16="http://schemas.microsoft.com/office/drawing/2014/main" id="{9A7BF715-CDDE-4E92-99D0-90C0A9D8358C}"/>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945;p130">
                <a:extLst>
                  <a:ext uri="{FF2B5EF4-FFF2-40B4-BE49-F238E27FC236}">
                    <a16:creationId xmlns:a16="http://schemas.microsoft.com/office/drawing/2014/main" id="{5F6D1567-5999-48E0-8451-8E2CB7CA4A54}"/>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946;p130">
                <a:extLst>
                  <a:ext uri="{FF2B5EF4-FFF2-40B4-BE49-F238E27FC236}">
                    <a16:creationId xmlns:a16="http://schemas.microsoft.com/office/drawing/2014/main" id="{5EDEA99F-D437-4F0C-8535-18CE37498666}"/>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947;p130">
                <a:extLst>
                  <a:ext uri="{FF2B5EF4-FFF2-40B4-BE49-F238E27FC236}">
                    <a16:creationId xmlns:a16="http://schemas.microsoft.com/office/drawing/2014/main" id="{A39379F5-7D22-499C-8503-33254DB18B26}"/>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948;p130">
                <a:extLst>
                  <a:ext uri="{FF2B5EF4-FFF2-40B4-BE49-F238E27FC236}">
                    <a16:creationId xmlns:a16="http://schemas.microsoft.com/office/drawing/2014/main" id="{D5AD27AA-6BC8-4C33-9407-C27E06F902EB}"/>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949;p130">
                <a:extLst>
                  <a:ext uri="{FF2B5EF4-FFF2-40B4-BE49-F238E27FC236}">
                    <a16:creationId xmlns:a16="http://schemas.microsoft.com/office/drawing/2014/main" id="{8C8625AC-7C05-4D8A-9493-452029F63621}"/>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950;p130">
                <a:extLst>
                  <a:ext uri="{FF2B5EF4-FFF2-40B4-BE49-F238E27FC236}">
                    <a16:creationId xmlns:a16="http://schemas.microsoft.com/office/drawing/2014/main" id="{0E9FACA3-B916-488E-A1D5-B383782EB6A7}"/>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951;p130">
                <a:extLst>
                  <a:ext uri="{FF2B5EF4-FFF2-40B4-BE49-F238E27FC236}">
                    <a16:creationId xmlns:a16="http://schemas.microsoft.com/office/drawing/2014/main" id="{6CFC21AD-5F9C-4E8F-9DF2-2B96EB003667}"/>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952;p130">
                <a:extLst>
                  <a:ext uri="{FF2B5EF4-FFF2-40B4-BE49-F238E27FC236}">
                    <a16:creationId xmlns:a16="http://schemas.microsoft.com/office/drawing/2014/main" id="{5CA2FA68-D393-4B2C-BDA8-FE36CA5ED7C5}"/>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953;p130">
                <a:extLst>
                  <a:ext uri="{FF2B5EF4-FFF2-40B4-BE49-F238E27FC236}">
                    <a16:creationId xmlns:a16="http://schemas.microsoft.com/office/drawing/2014/main" id="{2E90F2FA-B830-4BF1-B599-58873E57931C}"/>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954;p130">
                <a:extLst>
                  <a:ext uri="{FF2B5EF4-FFF2-40B4-BE49-F238E27FC236}">
                    <a16:creationId xmlns:a16="http://schemas.microsoft.com/office/drawing/2014/main" id="{AD2117E6-958D-49B6-9DB6-384D14E5B508}"/>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955;p130">
                <a:extLst>
                  <a:ext uri="{FF2B5EF4-FFF2-40B4-BE49-F238E27FC236}">
                    <a16:creationId xmlns:a16="http://schemas.microsoft.com/office/drawing/2014/main" id="{33A85A7F-094D-4498-B4F6-37E1B766E796}"/>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956;p130">
                <a:extLst>
                  <a:ext uri="{FF2B5EF4-FFF2-40B4-BE49-F238E27FC236}">
                    <a16:creationId xmlns:a16="http://schemas.microsoft.com/office/drawing/2014/main" id="{6A54D37D-C9C0-4847-B930-D45D26D1243C}"/>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957;p130">
                <a:extLst>
                  <a:ext uri="{FF2B5EF4-FFF2-40B4-BE49-F238E27FC236}">
                    <a16:creationId xmlns:a16="http://schemas.microsoft.com/office/drawing/2014/main" id="{4290E1FD-F1F6-436C-ABD7-1414B761485F}"/>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958;p130">
                <a:extLst>
                  <a:ext uri="{FF2B5EF4-FFF2-40B4-BE49-F238E27FC236}">
                    <a16:creationId xmlns:a16="http://schemas.microsoft.com/office/drawing/2014/main" id="{E39572F5-2724-4AD7-8A0C-CC98DE9357EB}"/>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959;p130">
                <a:extLst>
                  <a:ext uri="{FF2B5EF4-FFF2-40B4-BE49-F238E27FC236}">
                    <a16:creationId xmlns:a16="http://schemas.microsoft.com/office/drawing/2014/main" id="{921420FA-EA5F-41EB-9983-2FA2D22E89EC}"/>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13960;p130">
              <a:extLst>
                <a:ext uri="{FF2B5EF4-FFF2-40B4-BE49-F238E27FC236}">
                  <a16:creationId xmlns:a16="http://schemas.microsoft.com/office/drawing/2014/main" id="{88095478-2F32-46F6-8755-BAB3EF63ADDB}"/>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961;p130">
              <a:extLst>
                <a:ext uri="{FF2B5EF4-FFF2-40B4-BE49-F238E27FC236}">
                  <a16:creationId xmlns:a16="http://schemas.microsoft.com/office/drawing/2014/main" id="{ED1CADFA-247F-46E0-82CB-7BE738792F3E}"/>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962;p130">
              <a:extLst>
                <a:ext uri="{FF2B5EF4-FFF2-40B4-BE49-F238E27FC236}">
                  <a16:creationId xmlns:a16="http://schemas.microsoft.com/office/drawing/2014/main" id="{31DFECB3-7A60-45A0-AFB7-228976A756AB}"/>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963;p130">
              <a:extLst>
                <a:ext uri="{FF2B5EF4-FFF2-40B4-BE49-F238E27FC236}">
                  <a16:creationId xmlns:a16="http://schemas.microsoft.com/office/drawing/2014/main" id="{33CFE151-8704-4593-B86C-0425F97DFD97}"/>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964;p130">
              <a:extLst>
                <a:ext uri="{FF2B5EF4-FFF2-40B4-BE49-F238E27FC236}">
                  <a16:creationId xmlns:a16="http://schemas.microsoft.com/office/drawing/2014/main" id="{F69AF298-0C73-4488-822B-5C32AABAE598}"/>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965;p130">
              <a:extLst>
                <a:ext uri="{FF2B5EF4-FFF2-40B4-BE49-F238E27FC236}">
                  <a16:creationId xmlns:a16="http://schemas.microsoft.com/office/drawing/2014/main" id="{B08D593A-915B-4BE4-B3F7-550BECC8C8FF}"/>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966;p130">
              <a:extLst>
                <a:ext uri="{FF2B5EF4-FFF2-40B4-BE49-F238E27FC236}">
                  <a16:creationId xmlns:a16="http://schemas.microsoft.com/office/drawing/2014/main" id="{F9DF36A9-EB7E-4DDA-92B8-D3A44D58C6C9}"/>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967;p130">
              <a:extLst>
                <a:ext uri="{FF2B5EF4-FFF2-40B4-BE49-F238E27FC236}">
                  <a16:creationId xmlns:a16="http://schemas.microsoft.com/office/drawing/2014/main" id="{AF133089-9F5A-4C00-B132-B0D73602288A}"/>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968;p130">
              <a:extLst>
                <a:ext uri="{FF2B5EF4-FFF2-40B4-BE49-F238E27FC236}">
                  <a16:creationId xmlns:a16="http://schemas.microsoft.com/office/drawing/2014/main" id="{E1C7822D-63FC-4F4D-94A6-DA83E688AA0C}"/>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969;p130">
              <a:extLst>
                <a:ext uri="{FF2B5EF4-FFF2-40B4-BE49-F238E27FC236}">
                  <a16:creationId xmlns:a16="http://schemas.microsoft.com/office/drawing/2014/main" id="{6D1D961E-592E-4F59-BCD5-D090EB401E99}"/>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970;p130">
              <a:extLst>
                <a:ext uri="{FF2B5EF4-FFF2-40B4-BE49-F238E27FC236}">
                  <a16:creationId xmlns:a16="http://schemas.microsoft.com/office/drawing/2014/main" id="{DB91AE91-08E0-4DA7-A45D-C7FA8447EC1D}"/>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971;p130">
              <a:extLst>
                <a:ext uri="{FF2B5EF4-FFF2-40B4-BE49-F238E27FC236}">
                  <a16:creationId xmlns:a16="http://schemas.microsoft.com/office/drawing/2014/main" id="{517DB94A-936B-42C1-B32C-5008D279DADD}"/>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972;p130">
              <a:extLst>
                <a:ext uri="{FF2B5EF4-FFF2-40B4-BE49-F238E27FC236}">
                  <a16:creationId xmlns:a16="http://schemas.microsoft.com/office/drawing/2014/main" id="{CF940ABC-B7FC-412E-ACB6-058D7F4AC451}"/>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973;p130">
              <a:extLst>
                <a:ext uri="{FF2B5EF4-FFF2-40B4-BE49-F238E27FC236}">
                  <a16:creationId xmlns:a16="http://schemas.microsoft.com/office/drawing/2014/main" id="{896E5739-540E-4FBF-A2F7-C1B55D4FD023}"/>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2053209" y="1796717"/>
            <a:ext cx="5559075" cy="79892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5000" dirty="0">
                <a:solidFill>
                  <a:schemeClr val="bg2">
                    <a:lumMod val="20000"/>
                    <a:lumOff val="80000"/>
                  </a:schemeClr>
                </a:solidFill>
              </a:rPr>
              <a:t>SALARY</a:t>
            </a:r>
            <a:endParaRPr sz="5000" dirty="0">
              <a:solidFill>
                <a:schemeClr val="tx2">
                  <a:lumMod val="20000"/>
                  <a:lumOff val="80000"/>
                </a:schemeClr>
              </a:solidFill>
            </a:endParaRPr>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1327717" y="2023864"/>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86;p62">
            <a:extLst>
              <a:ext uri="{FF2B5EF4-FFF2-40B4-BE49-F238E27FC236}">
                <a16:creationId xmlns:a16="http://schemas.microsoft.com/office/drawing/2014/main" id="{26F7C5A3-C6EC-4F76-8237-36D2A625495A}"/>
              </a:ext>
            </a:extLst>
          </p:cNvPr>
          <p:cNvSpPr txBox="1">
            <a:spLocks/>
          </p:cNvSpPr>
          <p:nvPr/>
        </p:nvSpPr>
        <p:spPr>
          <a:xfrm>
            <a:off x="2116399" y="3204497"/>
            <a:ext cx="5267935" cy="548365"/>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r>
              <a:rPr lang="en-US" sz="1600" dirty="0">
                <a:solidFill>
                  <a:schemeClr val="accent1">
                    <a:lumMod val="20000"/>
                    <a:lumOff val="80000"/>
                  </a:schemeClr>
                </a:solidFill>
              </a:rPr>
              <a:t>Supervised Learning</a:t>
            </a:r>
          </a:p>
        </p:txBody>
      </p:sp>
      <p:sp>
        <p:nvSpPr>
          <p:cNvPr id="69" name="Google Shape;2698;p63">
            <a:extLst>
              <a:ext uri="{FF2B5EF4-FFF2-40B4-BE49-F238E27FC236}">
                <a16:creationId xmlns:a16="http://schemas.microsoft.com/office/drawing/2014/main" id="{F5295582-40AA-426F-AC24-64AAB120F970}"/>
              </a:ext>
            </a:extLst>
          </p:cNvPr>
          <p:cNvSpPr txBox="1">
            <a:spLocks/>
          </p:cNvSpPr>
          <p:nvPr/>
        </p:nvSpPr>
        <p:spPr>
          <a:xfrm>
            <a:off x="2078700" y="2486694"/>
            <a:ext cx="5559075" cy="75919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pPr algn="l"/>
            <a:r>
              <a:rPr lang="en-ID" sz="5000" dirty="0">
                <a:solidFill>
                  <a:schemeClr val="tx2">
                    <a:lumMod val="20000"/>
                    <a:lumOff val="80000"/>
                  </a:schemeClr>
                </a:solidFill>
              </a:rPr>
              <a:t>PREDICTION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5" name="Google Shape;2655;p61"/>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solidFill>
                  <a:schemeClr val="accent1">
                    <a:lumMod val="20000"/>
                    <a:lumOff val="80000"/>
                  </a:schemeClr>
                </a:solidFill>
              </a:rPr>
              <a:t>Linear Regression</a:t>
            </a:r>
            <a:endParaRPr dirty="0">
              <a:solidFill>
                <a:schemeClr val="accent1">
                  <a:lumMod val="20000"/>
                  <a:lumOff val="80000"/>
                </a:schemeClr>
              </a:solidFill>
            </a:endParaRPr>
          </a:p>
        </p:txBody>
      </p:sp>
      <p:grpSp>
        <p:nvGrpSpPr>
          <p:cNvPr id="2668" name="Google Shape;2668;p61"/>
          <p:cNvGrpSpPr/>
          <p:nvPr/>
        </p:nvGrpSpPr>
        <p:grpSpPr>
          <a:xfrm>
            <a:off x="7635233" y="3899371"/>
            <a:ext cx="793256" cy="182899"/>
            <a:chOff x="2685575" y="2835950"/>
            <a:chExt cx="433000" cy="99825"/>
          </a:xfrm>
        </p:grpSpPr>
        <p:sp>
          <p:nvSpPr>
            <p:cNvPr id="2669" name="Google Shape;2669;p6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61"/>
          <p:cNvSpPr/>
          <p:nvPr/>
        </p:nvSpPr>
        <p:spPr>
          <a:xfrm>
            <a:off x="8818503" y="23208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5" name="Google Shape;2675;p61"/>
          <p:cNvPicPr preferRelativeResize="0"/>
          <p:nvPr/>
        </p:nvPicPr>
        <p:blipFill>
          <a:blip r:embed="rId3">
            <a:alphaModFix/>
          </a:blip>
          <a:stretch>
            <a:fillRect/>
          </a:stretch>
        </p:blipFill>
        <p:spPr>
          <a:xfrm>
            <a:off x="6279427" y="-1358450"/>
            <a:ext cx="2527512" cy="2681250"/>
          </a:xfrm>
          <a:prstGeom prst="rect">
            <a:avLst/>
          </a:prstGeom>
          <a:noFill/>
          <a:ln>
            <a:noFill/>
          </a:ln>
        </p:spPr>
      </p:pic>
      <p:sp>
        <p:nvSpPr>
          <p:cNvPr id="2677" name="Google Shape;2677;p6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1">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Picture 26">
            <a:extLst>
              <a:ext uri="{FF2B5EF4-FFF2-40B4-BE49-F238E27FC236}">
                <a16:creationId xmlns:a16="http://schemas.microsoft.com/office/drawing/2014/main" id="{478AE9EE-9628-417C-A763-850A1C7DB681}"/>
              </a:ext>
            </a:extLst>
          </p:cNvPr>
          <p:cNvPicPr>
            <a:picLocks noChangeAspect="1"/>
          </p:cNvPicPr>
          <p:nvPr/>
        </p:nvPicPr>
        <p:blipFill>
          <a:blip r:embed="rId5"/>
          <a:stretch>
            <a:fillRect/>
          </a:stretch>
        </p:blipFill>
        <p:spPr>
          <a:xfrm>
            <a:off x="865692" y="1153851"/>
            <a:ext cx="5228531" cy="3318279"/>
          </a:xfrm>
          <a:prstGeom prst="rect">
            <a:avLst/>
          </a:prstGeom>
        </p:spPr>
      </p:pic>
      <p:sp>
        <p:nvSpPr>
          <p:cNvPr id="61" name="TextBox 60">
            <a:extLst>
              <a:ext uri="{FF2B5EF4-FFF2-40B4-BE49-F238E27FC236}">
                <a16:creationId xmlns:a16="http://schemas.microsoft.com/office/drawing/2014/main" id="{7BADA8E2-FA06-40B6-BA5C-CD126399410B}"/>
              </a:ext>
            </a:extLst>
          </p:cNvPr>
          <p:cNvSpPr txBox="1"/>
          <p:nvPr/>
        </p:nvSpPr>
        <p:spPr>
          <a:xfrm>
            <a:off x="6279427" y="2862322"/>
            <a:ext cx="2231043" cy="246221"/>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Mean Squared Error (MSE)</a:t>
            </a:r>
          </a:p>
        </p:txBody>
      </p:sp>
      <p:sp>
        <p:nvSpPr>
          <p:cNvPr id="62" name="TextBox 61">
            <a:extLst>
              <a:ext uri="{FF2B5EF4-FFF2-40B4-BE49-F238E27FC236}">
                <a16:creationId xmlns:a16="http://schemas.microsoft.com/office/drawing/2014/main" id="{1AA97CCA-F7FF-42BA-987F-EFDA7A2842D3}"/>
              </a:ext>
            </a:extLst>
          </p:cNvPr>
          <p:cNvSpPr txBox="1"/>
          <p:nvPr/>
        </p:nvSpPr>
        <p:spPr>
          <a:xfrm>
            <a:off x="6290991" y="3056832"/>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Train : </a:t>
            </a:r>
            <a:r>
              <a:rPr lang="en-ID" sz="1100" b="0" i="0" dirty="0">
                <a:solidFill>
                  <a:srgbClr val="E3E3E3"/>
                </a:solidFill>
                <a:effectLst/>
                <a:latin typeface="Courier New" panose="02070309020205020404" pitchFamily="49" charset="0"/>
              </a:rPr>
              <a:t>107699.85</a:t>
            </a:r>
            <a:endParaRPr lang="en-US" sz="1000" dirty="0">
              <a:solidFill>
                <a:schemeClr val="lt1"/>
              </a:solidFill>
              <a:latin typeface="Bai Jamjuree"/>
              <a:ea typeface="Bai Jamjuree"/>
              <a:cs typeface="Bai Jamjuree"/>
              <a:sym typeface="Bai Jamjuree"/>
            </a:endParaRPr>
          </a:p>
        </p:txBody>
      </p:sp>
      <p:sp>
        <p:nvSpPr>
          <p:cNvPr id="66" name="TextBox 65">
            <a:extLst>
              <a:ext uri="{FF2B5EF4-FFF2-40B4-BE49-F238E27FC236}">
                <a16:creationId xmlns:a16="http://schemas.microsoft.com/office/drawing/2014/main" id="{6FE29065-B595-4E10-9602-C6ED58F1FEC3}"/>
              </a:ext>
            </a:extLst>
          </p:cNvPr>
          <p:cNvSpPr txBox="1"/>
          <p:nvPr/>
        </p:nvSpPr>
        <p:spPr>
          <a:xfrm>
            <a:off x="6290991" y="3239110"/>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Test : </a:t>
            </a:r>
            <a:r>
              <a:rPr lang="en-ID" sz="1100" b="0" i="0" dirty="0">
                <a:solidFill>
                  <a:srgbClr val="E3E3E3"/>
                </a:solidFill>
                <a:effectLst/>
                <a:latin typeface="Courier New" panose="02070309020205020404" pitchFamily="49" charset="0"/>
              </a:rPr>
              <a:t>128111.12</a:t>
            </a:r>
            <a:endParaRPr lang="en-US" sz="1000" dirty="0">
              <a:solidFill>
                <a:schemeClr val="lt1"/>
              </a:solidFill>
              <a:latin typeface="Bai Jamjuree"/>
              <a:ea typeface="Bai Jamjuree"/>
              <a:cs typeface="Bai Jamjuree"/>
              <a:sym typeface="Bai Jamjuree"/>
            </a:endParaRPr>
          </a:p>
        </p:txBody>
      </p:sp>
      <p:sp>
        <p:nvSpPr>
          <p:cNvPr id="68" name="TextBox 67">
            <a:extLst>
              <a:ext uri="{FF2B5EF4-FFF2-40B4-BE49-F238E27FC236}">
                <a16:creationId xmlns:a16="http://schemas.microsoft.com/office/drawing/2014/main" id="{282B944E-C76C-422E-B5DD-BF7E3ABCFF7A}"/>
              </a:ext>
            </a:extLst>
          </p:cNvPr>
          <p:cNvSpPr txBox="1"/>
          <p:nvPr/>
        </p:nvSpPr>
        <p:spPr>
          <a:xfrm>
            <a:off x="6290991" y="4054441"/>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Train : </a:t>
            </a:r>
            <a:r>
              <a:rPr lang="en-ID" sz="1100" b="0" i="0" dirty="0">
                <a:solidFill>
                  <a:srgbClr val="E3E3E3"/>
                </a:solidFill>
                <a:effectLst/>
                <a:latin typeface="Courier New" panose="02070309020205020404" pitchFamily="49" charset="0"/>
              </a:rPr>
              <a:t>0.77</a:t>
            </a:r>
            <a:endParaRPr lang="en-US" sz="1100" dirty="0">
              <a:solidFill>
                <a:schemeClr val="lt1"/>
              </a:solidFill>
              <a:latin typeface="Bai Jamjuree"/>
              <a:ea typeface="Bai Jamjuree"/>
              <a:cs typeface="Bai Jamjuree"/>
              <a:sym typeface="Bai Jamjuree"/>
            </a:endParaRPr>
          </a:p>
        </p:txBody>
      </p:sp>
      <p:sp>
        <p:nvSpPr>
          <p:cNvPr id="69" name="TextBox 68">
            <a:extLst>
              <a:ext uri="{FF2B5EF4-FFF2-40B4-BE49-F238E27FC236}">
                <a16:creationId xmlns:a16="http://schemas.microsoft.com/office/drawing/2014/main" id="{A428862B-93FA-48EF-BC2E-C816118BA3D4}"/>
              </a:ext>
            </a:extLst>
          </p:cNvPr>
          <p:cNvSpPr txBox="1"/>
          <p:nvPr/>
        </p:nvSpPr>
        <p:spPr>
          <a:xfrm>
            <a:off x="6290991" y="3853290"/>
            <a:ext cx="2231043" cy="246221"/>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R^2 Score</a:t>
            </a:r>
          </a:p>
        </p:txBody>
      </p:sp>
      <p:sp>
        <p:nvSpPr>
          <p:cNvPr id="70" name="TextBox 69">
            <a:extLst>
              <a:ext uri="{FF2B5EF4-FFF2-40B4-BE49-F238E27FC236}">
                <a16:creationId xmlns:a16="http://schemas.microsoft.com/office/drawing/2014/main" id="{8527816B-AF10-4CC7-87D0-4A86DC0D450A}"/>
              </a:ext>
            </a:extLst>
          </p:cNvPr>
          <p:cNvSpPr txBox="1"/>
          <p:nvPr/>
        </p:nvSpPr>
        <p:spPr>
          <a:xfrm>
            <a:off x="6290991" y="3403264"/>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Gap : </a:t>
            </a:r>
            <a:r>
              <a:rPr lang="en-ID" sz="1100" b="0" i="0" dirty="0">
                <a:solidFill>
                  <a:srgbClr val="E3E3E3"/>
                </a:solidFill>
                <a:effectLst/>
                <a:latin typeface="Courier New" panose="02070309020205020404" pitchFamily="49" charset="0"/>
              </a:rPr>
              <a:t>20411.27</a:t>
            </a:r>
            <a:endParaRPr lang="en-US" sz="1000" dirty="0">
              <a:solidFill>
                <a:schemeClr val="lt1"/>
              </a:solidFill>
              <a:latin typeface="Bai Jamjuree"/>
              <a:ea typeface="Bai Jamjuree"/>
              <a:cs typeface="Bai Jamjuree"/>
              <a:sym typeface="Bai Jamjuree"/>
            </a:endParaRPr>
          </a:p>
        </p:txBody>
      </p:sp>
      <p:sp>
        <p:nvSpPr>
          <p:cNvPr id="71" name="TextBox 70">
            <a:extLst>
              <a:ext uri="{FF2B5EF4-FFF2-40B4-BE49-F238E27FC236}">
                <a16:creationId xmlns:a16="http://schemas.microsoft.com/office/drawing/2014/main" id="{83C098F0-EFD5-4FA6-B990-7A04C31A2922}"/>
              </a:ext>
            </a:extLst>
          </p:cNvPr>
          <p:cNvSpPr txBox="1"/>
          <p:nvPr/>
        </p:nvSpPr>
        <p:spPr>
          <a:xfrm>
            <a:off x="6290991" y="4210520"/>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Test : </a:t>
            </a:r>
            <a:r>
              <a:rPr lang="en-ID" sz="1100" b="0" i="0" dirty="0">
                <a:solidFill>
                  <a:srgbClr val="E3E3E3"/>
                </a:solidFill>
                <a:effectLst/>
                <a:latin typeface="Courier New" panose="02070309020205020404" pitchFamily="49" charset="0"/>
              </a:rPr>
              <a:t>0.63</a:t>
            </a:r>
            <a:endParaRPr lang="en-US" sz="1000" dirty="0">
              <a:solidFill>
                <a:schemeClr val="lt1"/>
              </a:solidFill>
              <a:latin typeface="Bai Jamjuree"/>
              <a:ea typeface="Bai Jamjuree"/>
              <a:cs typeface="Bai Jamjuree"/>
              <a:sym typeface="Bai Jamjure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5" name="Google Shape;2655;p61"/>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p>
            <a:pPr lvl="0"/>
            <a:r>
              <a:rPr lang="en" dirty="0">
                <a:solidFill>
                  <a:schemeClr val="accent1">
                    <a:lumMod val="20000"/>
                    <a:lumOff val="80000"/>
                  </a:schemeClr>
                </a:solidFill>
              </a:rPr>
              <a:t>Decision Tree </a:t>
            </a:r>
            <a:r>
              <a:rPr lang="en-ID" dirty="0">
                <a:solidFill>
                  <a:schemeClr val="accent1">
                    <a:lumMod val="20000"/>
                    <a:lumOff val="80000"/>
                  </a:schemeClr>
                </a:solidFill>
              </a:rPr>
              <a:t>Regressor</a:t>
            </a:r>
            <a:endParaRPr dirty="0">
              <a:solidFill>
                <a:schemeClr val="accent1">
                  <a:lumMod val="20000"/>
                  <a:lumOff val="80000"/>
                </a:schemeClr>
              </a:solidFill>
            </a:endParaRPr>
          </a:p>
        </p:txBody>
      </p:sp>
      <p:grpSp>
        <p:nvGrpSpPr>
          <p:cNvPr id="2668" name="Google Shape;2668;p61"/>
          <p:cNvGrpSpPr/>
          <p:nvPr/>
        </p:nvGrpSpPr>
        <p:grpSpPr>
          <a:xfrm>
            <a:off x="7635233" y="3899371"/>
            <a:ext cx="793256" cy="182899"/>
            <a:chOff x="2685575" y="2835950"/>
            <a:chExt cx="433000" cy="99825"/>
          </a:xfrm>
        </p:grpSpPr>
        <p:sp>
          <p:nvSpPr>
            <p:cNvPr id="2669" name="Google Shape;2669;p6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61"/>
          <p:cNvSpPr/>
          <p:nvPr/>
        </p:nvSpPr>
        <p:spPr>
          <a:xfrm>
            <a:off x="8818503" y="23208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5" name="Google Shape;2675;p61"/>
          <p:cNvPicPr preferRelativeResize="0"/>
          <p:nvPr/>
        </p:nvPicPr>
        <p:blipFill>
          <a:blip r:embed="rId3">
            <a:alphaModFix/>
          </a:blip>
          <a:stretch>
            <a:fillRect/>
          </a:stretch>
        </p:blipFill>
        <p:spPr>
          <a:xfrm>
            <a:off x="6279427" y="-1358450"/>
            <a:ext cx="2527512" cy="2681250"/>
          </a:xfrm>
          <a:prstGeom prst="rect">
            <a:avLst/>
          </a:prstGeom>
          <a:noFill/>
          <a:ln>
            <a:noFill/>
          </a:ln>
        </p:spPr>
      </p:pic>
      <p:sp>
        <p:nvSpPr>
          <p:cNvPr id="2677" name="Google Shape;2677;p6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1">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Picture 26">
            <a:extLst>
              <a:ext uri="{FF2B5EF4-FFF2-40B4-BE49-F238E27FC236}">
                <a16:creationId xmlns:a16="http://schemas.microsoft.com/office/drawing/2014/main" id="{478AE9EE-9628-417C-A763-850A1C7DB681}"/>
              </a:ext>
            </a:extLst>
          </p:cNvPr>
          <p:cNvPicPr>
            <a:picLocks noChangeAspect="1"/>
          </p:cNvPicPr>
          <p:nvPr/>
        </p:nvPicPr>
        <p:blipFill>
          <a:blip r:embed="rId5"/>
          <a:srcRect/>
          <a:stretch/>
        </p:blipFill>
        <p:spPr>
          <a:xfrm>
            <a:off x="874329" y="1153851"/>
            <a:ext cx="5211257" cy="3318279"/>
          </a:xfrm>
          <a:prstGeom prst="rect">
            <a:avLst/>
          </a:prstGeom>
        </p:spPr>
      </p:pic>
      <p:sp>
        <p:nvSpPr>
          <p:cNvPr id="61" name="TextBox 60">
            <a:extLst>
              <a:ext uri="{FF2B5EF4-FFF2-40B4-BE49-F238E27FC236}">
                <a16:creationId xmlns:a16="http://schemas.microsoft.com/office/drawing/2014/main" id="{7BADA8E2-FA06-40B6-BA5C-CD126399410B}"/>
              </a:ext>
            </a:extLst>
          </p:cNvPr>
          <p:cNvSpPr txBox="1"/>
          <p:nvPr/>
        </p:nvSpPr>
        <p:spPr>
          <a:xfrm>
            <a:off x="6279427" y="2862322"/>
            <a:ext cx="2231043" cy="246221"/>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Mean Squared Error (MSE)</a:t>
            </a:r>
          </a:p>
        </p:txBody>
      </p:sp>
      <p:sp>
        <p:nvSpPr>
          <p:cNvPr id="62" name="TextBox 61">
            <a:extLst>
              <a:ext uri="{FF2B5EF4-FFF2-40B4-BE49-F238E27FC236}">
                <a16:creationId xmlns:a16="http://schemas.microsoft.com/office/drawing/2014/main" id="{1AA97CCA-F7FF-42BA-987F-EFDA7A2842D3}"/>
              </a:ext>
            </a:extLst>
          </p:cNvPr>
          <p:cNvSpPr txBox="1"/>
          <p:nvPr/>
        </p:nvSpPr>
        <p:spPr>
          <a:xfrm>
            <a:off x="6290991" y="3056832"/>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Train : </a:t>
            </a:r>
            <a:r>
              <a:rPr lang="en-ID" sz="1100" b="0" i="0" dirty="0">
                <a:solidFill>
                  <a:srgbClr val="E3E3E3"/>
                </a:solidFill>
                <a:effectLst/>
                <a:latin typeface="Courier New" panose="02070309020205020404" pitchFamily="49" charset="0"/>
              </a:rPr>
              <a:t>88.12</a:t>
            </a:r>
            <a:endParaRPr lang="en-US" sz="1000" dirty="0">
              <a:solidFill>
                <a:schemeClr val="lt1"/>
              </a:solidFill>
              <a:latin typeface="Bai Jamjuree"/>
              <a:ea typeface="Bai Jamjuree"/>
              <a:cs typeface="Bai Jamjuree"/>
              <a:sym typeface="Bai Jamjuree"/>
            </a:endParaRPr>
          </a:p>
        </p:txBody>
      </p:sp>
      <p:sp>
        <p:nvSpPr>
          <p:cNvPr id="66" name="TextBox 65">
            <a:extLst>
              <a:ext uri="{FF2B5EF4-FFF2-40B4-BE49-F238E27FC236}">
                <a16:creationId xmlns:a16="http://schemas.microsoft.com/office/drawing/2014/main" id="{6FE29065-B595-4E10-9602-C6ED58F1FEC3}"/>
              </a:ext>
            </a:extLst>
          </p:cNvPr>
          <p:cNvSpPr txBox="1"/>
          <p:nvPr/>
        </p:nvSpPr>
        <p:spPr>
          <a:xfrm>
            <a:off x="6290991" y="3239110"/>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Test : </a:t>
            </a:r>
            <a:r>
              <a:rPr lang="en-ID" sz="1100" b="0" i="0" dirty="0">
                <a:solidFill>
                  <a:srgbClr val="E3E3E3"/>
                </a:solidFill>
                <a:effectLst/>
                <a:latin typeface="Courier New" panose="02070309020205020404" pitchFamily="49" charset="0"/>
              </a:rPr>
              <a:t>23627.99</a:t>
            </a:r>
            <a:endParaRPr lang="en-US" sz="1000" dirty="0">
              <a:solidFill>
                <a:schemeClr val="lt1"/>
              </a:solidFill>
              <a:latin typeface="Bai Jamjuree"/>
              <a:ea typeface="Bai Jamjuree"/>
              <a:cs typeface="Bai Jamjuree"/>
              <a:sym typeface="Bai Jamjuree"/>
            </a:endParaRPr>
          </a:p>
        </p:txBody>
      </p:sp>
      <p:sp>
        <p:nvSpPr>
          <p:cNvPr id="68" name="TextBox 67">
            <a:extLst>
              <a:ext uri="{FF2B5EF4-FFF2-40B4-BE49-F238E27FC236}">
                <a16:creationId xmlns:a16="http://schemas.microsoft.com/office/drawing/2014/main" id="{282B944E-C76C-422E-B5DD-BF7E3ABCFF7A}"/>
              </a:ext>
            </a:extLst>
          </p:cNvPr>
          <p:cNvSpPr txBox="1"/>
          <p:nvPr/>
        </p:nvSpPr>
        <p:spPr>
          <a:xfrm>
            <a:off x="6290991" y="4054441"/>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Train : </a:t>
            </a:r>
            <a:r>
              <a:rPr lang="en-ID" sz="1100" b="0" i="0" dirty="0">
                <a:solidFill>
                  <a:srgbClr val="E3E3E3"/>
                </a:solidFill>
                <a:effectLst/>
                <a:latin typeface="Courier New" panose="02070309020205020404" pitchFamily="49" charset="0"/>
              </a:rPr>
              <a:t>1.00</a:t>
            </a:r>
            <a:endParaRPr lang="en-US" sz="1100" dirty="0">
              <a:solidFill>
                <a:schemeClr val="lt1"/>
              </a:solidFill>
              <a:latin typeface="Bai Jamjuree"/>
              <a:ea typeface="Bai Jamjuree"/>
              <a:cs typeface="Bai Jamjuree"/>
              <a:sym typeface="Bai Jamjuree"/>
            </a:endParaRPr>
          </a:p>
        </p:txBody>
      </p:sp>
      <p:sp>
        <p:nvSpPr>
          <p:cNvPr id="69" name="TextBox 68">
            <a:extLst>
              <a:ext uri="{FF2B5EF4-FFF2-40B4-BE49-F238E27FC236}">
                <a16:creationId xmlns:a16="http://schemas.microsoft.com/office/drawing/2014/main" id="{A428862B-93FA-48EF-BC2E-C816118BA3D4}"/>
              </a:ext>
            </a:extLst>
          </p:cNvPr>
          <p:cNvSpPr txBox="1"/>
          <p:nvPr/>
        </p:nvSpPr>
        <p:spPr>
          <a:xfrm>
            <a:off x="6290991" y="3853290"/>
            <a:ext cx="2231043" cy="246221"/>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R^2 Score</a:t>
            </a:r>
          </a:p>
        </p:txBody>
      </p:sp>
      <p:sp>
        <p:nvSpPr>
          <p:cNvPr id="70" name="TextBox 69">
            <a:extLst>
              <a:ext uri="{FF2B5EF4-FFF2-40B4-BE49-F238E27FC236}">
                <a16:creationId xmlns:a16="http://schemas.microsoft.com/office/drawing/2014/main" id="{8527816B-AF10-4CC7-87D0-4A86DC0D450A}"/>
              </a:ext>
            </a:extLst>
          </p:cNvPr>
          <p:cNvSpPr txBox="1"/>
          <p:nvPr/>
        </p:nvSpPr>
        <p:spPr>
          <a:xfrm>
            <a:off x="6290991" y="3403264"/>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Gap : </a:t>
            </a:r>
            <a:r>
              <a:rPr lang="en-ID" sz="1100" b="0" i="0" dirty="0">
                <a:solidFill>
                  <a:srgbClr val="E3E3E3"/>
                </a:solidFill>
                <a:effectLst/>
                <a:latin typeface="Courier New" panose="02070309020205020404" pitchFamily="49" charset="0"/>
              </a:rPr>
              <a:t>23539.87</a:t>
            </a:r>
            <a:endParaRPr lang="en-US" sz="1000" dirty="0">
              <a:solidFill>
                <a:schemeClr val="lt1"/>
              </a:solidFill>
              <a:latin typeface="Bai Jamjuree"/>
              <a:ea typeface="Bai Jamjuree"/>
              <a:cs typeface="Bai Jamjuree"/>
              <a:sym typeface="Bai Jamjuree"/>
            </a:endParaRPr>
          </a:p>
        </p:txBody>
      </p:sp>
      <p:sp>
        <p:nvSpPr>
          <p:cNvPr id="71" name="TextBox 70">
            <a:extLst>
              <a:ext uri="{FF2B5EF4-FFF2-40B4-BE49-F238E27FC236}">
                <a16:creationId xmlns:a16="http://schemas.microsoft.com/office/drawing/2014/main" id="{83C098F0-EFD5-4FA6-B990-7A04C31A2922}"/>
              </a:ext>
            </a:extLst>
          </p:cNvPr>
          <p:cNvSpPr txBox="1"/>
          <p:nvPr/>
        </p:nvSpPr>
        <p:spPr>
          <a:xfrm>
            <a:off x="6290991" y="4210520"/>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Test : </a:t>
            </a:r>
            <a:r>
              <a:rPr lang="en-ID" sz="1100" dirty="0">
                <a:solidFill>
                  <a:srgbClr val="E3E3E3"/>
                </a:solidFill>
                <a:latin typeface="Courier New" panose="02070309020205020404" pitchFamily="49" charset="0"/>
                <a:ea typeface="Bai Jamjuree"/>
                <a:cs typeface="Bai Jamjuree"/>
                <a:sym typeface="Bai Jamjuree"/>
              </a:rPr>
              <a:t>0.93</a:t>
            </a:r>
            <a:endParaRPr lang="en-US" sz="1000" dirty="0">
              <a:solidFill>
                <a:schemeClr val="lt1"/>
              </a:solidFill>
              <a:latin typeface="Bai Jamjuree"/>
              <a:ea typeface="Bai Jamjuree"/>
              <a:cs typeface="Bai Jamjuree"/>
              <a:sym typeface="Bai Jamjuree"/>
            </a:endParaRPr>
          </a:p>
        </p:txBody>
      </p:sp>
    </p:spTree>
    <p:extLst>
      <p:ext uri="{BB962C8B-B14F-4D97-AF65-F5344CB8AC3E}">
        <p14:creationId xmlns:p14="http://schemas.microsoft.com/office/powerpoint/2010/main" val="4641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5" name="Google Shape;2655;p61"/>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p>
            <a:pPr lvl="0"/>
            <a:r>
              <a:rPr lang="en" dirty="0">
                <a:solidFill>
                  <a:schemeClr val="accent1">
                    <a:lumMod val="20000"/>
                    <a:lumOff val="80000"/>
                  </a:schemeClr>
                </a:solidFill>
              </a:rPr>
              <a:t>Random Forest </a:t>
            </a:r>
            <a:r>
              <a:rPr lang="en-ID" dirty="0">
                <a:solidFill>
                  <a:schemeClr val="accent1">
                    <a:lumMod val="20000"/>
                    <a:lumOff val="80000"/>
                  </a:schemeClr>
                </a:solidFill>
              </a:rPr>
              <a:t>Regressor</a:t>
            </a:r>
            <a:endParaRPr dirty="0">
              <a:solidFill>
                <a:schemeClr val="accent1">
                  <a:lumMod val="20000"/>
                  <a:lumOff val="80000"/>
                </a:schemeClr>
              </a:solidFill>
            </a:endParaRPr>
          </a:p>
        </p:txBody>
      </p:sp>
      <p:grpSp>
        <p:nvGrpSpPr>
          <p:cNvPr id="2668" name="Google Shape;2668;p61"/>
          <p:cNvGrpSpPr/>
          <p:nvPr/>
        </p:nvGrpSpPr>
        <p:grpSpPr>
          <a:xfrm>
            <a:off x="7635233" y="3899371"/>
            <a:ext cx="793256" cy="182899"/>
            <a:chOff x="2685575" y="2835950"/>
            <a:chExt cx="433000" cy="99825"/>
          </a:xfrm>
        </p:grpSpPr>
        <p:sp>
          <p:nvSpPr>
            <p:cNvPr id="2669" name="Google Shape;2669;p6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61"/>
          <p:cNvSpPr/>
          <p:nvPr/>
        </p:nvSpPr>
        <p:spPr>
          <a:xfrm>
            <a:off x="8818503" y="23208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5" name="Google Shape;2675;p61"/>
          <p:cNvPicPr preferRelativeResize="0"/>
          <p:nvPr/>
        </p:nvPicPr>
        <p:blipFill>
          <a:blip r:embed="rId3">
            <a:alphaModFix/>
          </a:blip>
          <a:stretch>
            <a:fillRect/>
          </a:stretch>
        </p:blipFill>
        <p:spPr>
          <a:xfrm>
            <a:off x="6279427" y="-1358450"/>
            <a:ext cx="2527512" cy="2681250"/>
          </a:xfrm>
          <a:prstGeom prst="rect">
            <a:avLst/>
          </a:prstGeom>
          <a:noFill/>
          <a:ln>
            <a:noFill/>
          </a:ln>
        </p:spPr>
      </p:pic>
      <p:sp>
        <p:nvSpPr>
          <p:cNvPr id="2677" name="Google Shape;2677;p6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1">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Picture 26">
            <a:extLst>
              <a:ext uri="{FF2B5EF4-FFF2-40B4-BE49-F238E27FC236}">
                <a16:creationId xmlns:a16="http://schemas.microsoft.com/office/drawing/2014/main" id="{478AE9EE-9628-417C-A763-850A1C7DB681}"/>
              </a:ext>
            </a:extLst>
          </p:cNvPr>
          <p:cNvPicPr>
            <a:picLocks noChangeAspect="1"/>
          </p:cNvPicPr>
          <p:nvPr/>
        </p:nvPicPr>
        <p:blipFill>
          <a:blip r:embed="rId5"/>
          <a:srcRect/>
          <a:stretch/>
        </p:blipFill>
        <p:spPr>
          <a:xfrm>
            <a:off x="880046" y="1153851"/>
            <a:ext cx="5199823" cy="3318279"/>
          </a:xfrm>
          <a:prstGeom prst="rect">
            <a:avLst/>
          </a:prstGeom>
        </p:spPr>
      </p:pic>
      <p:sp>
        <p:nvSpPr>
          <p:cNvPr id="61" name="TextBox 60">
            <a:extLst>
              <a:ext uri="{FF2B5EF4-FFF2-40B4-BE49-F238E27FC236}">
                <a16:creationId xmlns:a16="http://schemas.microsoft.com/office/drawing/2014/main" id="{7BADA8E2-FA06-40B6-BA5C-CD126399410B}"/>
              </a:ext>
            </a:extLst>
          </p:cNvPr>
          <p:cNvSpPr txBox="1"/>
          <p:nvPr/>
        </p:nvSpPr>
        <p:spPr>
          <a:xfrm>
            <a:off x="6279427" y="2862322"/>
            <a:ext cx="2231043" cy="246221"/>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Mean Squared Error (MSE)</a:t>
            </a:r>
          </a:p>
        </p:txBody>
      </p:sp>
      <p:sp>
        <p:nvSpPr>
          <p:cNvPr id="62" name="TextBox 61">
            <a:extLst>
              <a:ext uri="{FF2B5EF4-FFF2-40B4-BE49-F238E27FC236}">
                <a16:creationId xmlns:a16="http://schemas.microsoft.com/office/drawing/2014/main" id="{1AA97CCA-F7FF-42BA-987F-EFDA7A2842D3}"/>
              </a:ext>
            </a:extLst>
          </p:cNvPr>
          <p:cNvSpPr txBox="1"/>
          <p:nvPr/>
        </p:nvSpPr>
        <p:spPr>
          <a:xfrm>
            <a:off x="6290991" y="3056832"/>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Train : </a:t>
            </a:r>
            <a:r>
              <a:rPr lang="en-ID" sz="1100" b="0" i="0" dirty="0">
                <a:solidFill>
                  <a:srgbClr val="E3E3E3"/>
                </a:solidFill>
                <a:effectLst/>
                <a:latin typeface="Courier New" panose="02070309020205020404" pitchFamily="49" charset="0"/>
              </a:rPr>
              <a:t>4600.48</a:t>
            </a:r>
            <a:endParaRPr lang="en-US" sz="1000" dirty="0">
              <a:solidFill>
                <a:schemeClr val="lt1"/>
              </a:solidFill>
              <a:latin typeface="Bai Jamjuree"/>
              <a:ea typeface="Bai Jamjuree"/>
              <a:cs typeface="Bai Jamjuree"/>
              <a:sym typeface="Bai Jamjuree"/>
            </a:endParaRPr>
          </a:p>
        </p:txBody>
      </p:sp>
      <p:sp>
        <p:nvSpPr>
          <p:cNvPr id="66" name="TextBox 65">
            <a:extLst>
              <a:ext uri="{FF2B5EF4-FFF2-40B4-BE49-F238E27FC236}">
                <a16:creationId xmlns:a16="http://schemas.microsoft.com/office/drawing/2014/main" id="{6FE29065-B595-4E10-9602-C6ED58F1FEC3}"/>
              </a:ext>
            </a:extLst>
          </p:cNvPr>
          <p:cNvSpPr txBox="1"/>
          <p:nvPr/>
        </p:nvSpPr>
        <p:spPr>
          <a:xfrm>
            <a:off x="6290991" y="3239110"/>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Test : </a:t>
            </a:r>
            <a:r>
              <a:rPr lang="en-ID" sz="1100" b="0" i="0" dirty="0">
                <a:solidFill>
                  <a:srgbClr val="E3E3E3"/>
                </a:solidFill>
                <a:effectLst/>
                <a:latin typeface="Courier New" panose="02070309020205020404" pitchFamily="49" charset="0"/>
              </a:rPr>
              <a:t>20113.40</a:t>
            </a:r>
            <a:endParaRPr lang="en-US" sz="1000" dirty="0">
              <a:solidFill>
                <a:schemeClr val="lt1"/>
              </a:solidFill>
              <a:latin typeface="Bai Jamjuree"/>
              <a:ea typeface="Bai Jamjuree"/>
              <a:cs typeface="Bai Jamjuree"/>
              <a:sym typeface="Bai Jamjuree"/>
            </a:endParaRPr>
          </a:p>
        </p:txBody>
      </p:sp>
      <p:sp>
        <p:nvSpPr>
          <p:cNvPr id="68" name="TextBox 67">
            <a:extLst>
              <a:ext uri="{FF2B5EF4-FFF2-40B4-BE49-F238E27FC236}">
                <a16:creationId xmlns:a16="http://schemas.microsoft.com/office/drawing/2014/main" id="{282B944E-C76C-422E-B5DD-BF7E3ABCFF7A}"/>
              </a:ext>
            </a:extLst>
          </p:cNvPr>
          <p:cNvSpPr txBox="1"/>
          <p:nvPr/>
        </p:nvSpPr>
        <p:spPr>
          <a:xfrm>
            <a:off x="6290991" y="4054441"/>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Train : </a:t>
            </a:r>
            <a:r>
              <a:rPr lang="en-ID" sz="1100" dirty="0">
                <a:solidFill>
                  <a:srgbClr val="E3E3E3"/>
                </a:solidFill>
                <a:latin typeface="Courier New" panose="02070309020205020404" pitchFamily="49" charset="0"/>
                <a:ea typeface="Bai Jamjuree"/>
                <a:cs typeface="Bai Jamjuree"/>
                <a:sym typeface="Bai Jamjuree"/>
              </a:rPr>
              <a:t>0.99</a:t>
            </a:r>
            <a:endParaRPr lang="en-US" sz="1100" dirty="0">
              <a:solidFill>
                <a:schemeClr val="lt1"/>
              </a:solidFill>
              <a:latin typeface="Bai Jamjuree"/>
              <a:ea typeface="Bai Jamjuree"/>
              <a:cs typeface="Bai Jamjuree"/>
              <a:sym typeface="Bai Jamjuree"/>
            </a:endParaRPr>
          </a:p>
        </p:txBody>
      </p:sp>
      <p:sp>
        <p:nvSpPr>
          <p:cNvPr id="69" name="TextBox 68">
            <a:extLst>
              <a:ext uri="{FF2B5EF4-FFF2-40B4-BE49-F238E27FC236}">
                <a16:creationId xmlns:a16="http://schemas.microsoft.com/office/drawing/2014/main" id="{A428862B-93FA-48EF-BC2E-C816118BA3D4}"/>
              </a:ext>
            </a:extLst>
          </p:cNvPr>
          <p:cNvSpPr txBox="1"/>
          <p:nvPr/>
        </p:nvSpPr>
        <p:spPr>
          <a:xfrm>
            <a:off x="6290991" y="3853290"/>
            <a:ext cx="2231043" cy="246221"/>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R^2 Score</a:t>
            </a:r>
          </a:p>
        </p:txBody>
      </p:sp>
      <p:sp>
        <p:nvSpPr>
          <p:cNvPr id="70" name="TextBox 69">
            <a:extLst>
              <a:ext uri="{FF2B5EF4-FFF2-40B4-BE49-F238E27FC236}">
                <a16:creationId xmlns:a16="http://schemas.microsoft.com/office/drawing/2014/main" id="{8527816B-AF10-4CC7-87D0-4A86DC0D450A}"/>
              </a:ext>
            </a:extLst>
          </p:cNvPr>
          <p:cNvSpPr txBox="1"/>
          <p:nvPr/>
        </p:nvSpPr>
        <p:spPr>
          <a:xfrm>
            <a:off x="6290991" y="3403264"/>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Gap : </a:t>
            </a:r>
            <a:r>
              <a:rPr lang="en-ID" sz="1100" b="0" i="0" dirty="0">
                <a:solidFill>
                  <a:srgbClr val="E3E3E3"/>
                </a:solidFill>
                <a:effectLst/>
                <a:latin typeface="Courier New" panose="02070309020205020404" pitchFamily="49" charset="0"/>
              </a:rPr>
              <a:t>15512.92</a:t>
            </a:r>
            <a:endParaRPr lang="en-US" sz="1000" dirty="0">
              <a:solidFill>
                <a:schemeClr val="lt1"/>
              </a:solidFill>
              <a:latin typeface="Bai Jamjuree"/>
              <a:ea typeface="Bai Jamjuree"/>
              <a:cs typeface="Bai Jamjuree"/>
              <a:sym typeface="Bai Jamjuree"/>
            </a:endParaRPr>
          </a:p>
        </p:txBody>
      </p:sp>
      <p:sp>
        <p:nvSpPr>
          <p:cNvPr id="71" name="TextBox 70">
            <a:extLst>
              <a:ext uri="{FF2B5EF4-FFF2-40B4-BE49-F238E27FC236}">
                <a16:creationId xmlns:a16="http://schemas.microsoft.com/office/drawing/2014/main" id="{83C098F0-EFD5-4FA6-B990-7A04C31A2922}"/>
              </a:ext>
            </a:extLst>
          </p:cNvPr>
          <p:cNvSpPr txBox="1"/>
          <p:nvPr/>
        </p:nvSpPr>
        <p:spPr>
          <a:xfrm>
            <a:off x="6290991" y="4210520"/>
            <a:ext cx="2231043" cy="261610"/>
          </a:xfrm>
          <a:prstGeom prst="rect">
            <a:avLst/>
          </a:prstGeom>
          <a:noFill/>
        </p:spPr>
        <p:txBody>
          <a:bodyPr wrap="square">
            <a:spAutoFit/>
          </a:bodyPr>
          <a:lstStyle/>
          <a:p>
            <a:pPr marL="0" lvl="0" indent="0" algn="l" rtl="0">
              <a:spcBef>
                <a:spcPts val="0"/>
              </a:spcBef>
              <a:spcAft>
                <a:spcPts val="1600"/>
              </a:spcAft>
              <a:buNone/>
            </a:pPr>
            <a:r>
              <a:rPr lang="en-US" sz="1000" dirty="0">
                <a:solidFill>
                  <a:schemeClr val="lt1"/>
                </a:solidFill>
                <a:latin typeface="Bai Jamjuree"/>
                <a:ea typeface="Bai Jamjuree"/>
                <a:cs typeface="Bai Jamjuree"/>
                <a:sym typeface="Bai Jamjuree"/>
              </a:rPr>
              <a:t>Test : </a:t>
            </a:r>
            <a:r>
              <a:rPr lang="en-ID" sz="1100" dirty="0">
                <a:solidFill>
                  <a:srgbClr val="E3E3E3"/>
                </a:solidFill>
                <a:latin typeface="Courier New" panose="02070309020205020404" pitchFamily="49" charset="0"/>
                <a:ea typeface="Bai Jamjuree"/>
                <a:cs typeface="Bai Jamjuree"/>
                <a:sym typeface="Bai Jamjuree"/>
              </a:rPr>
              <a:t>0.94</a:t>
            </a:r>
            <a:endParaRPr lang="en-US" sz="1000" dirty="0">
              <a:solidFill>
                <a:schemeClr val="lt1"/>
              </a:solidFill>
              <a:latin typeface="Bai Jamjuree"/>
              <a:ea typeface="Bai Jamjuree"/>
              <a:cs typeface="Bai Jamjuree"/>
              <a:sym typeface="Bai Jamjuree"/>
            </a:endParaRPr>
          </a:p>
        </p:txBody>
      </p:sp>
    </p:spTree>
    <p:extLst>
      <p:ext uri="{BB962C8B-B14F-4D97-AF65-F5344CB8AC3E}">
        <p14:creationId xmlns:p14="http://schemas.microsoft.com/office/powerpoint/2010/main" val="237961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73"/>
          <p:cNvSpPr txBox="1">
            <a:spLocks noGrp="1"/>
          </p:cNvSpPr>
          <p:nvPr>
            <p:ph type="title"/>
          </p:nvPr>
        </p:nvSpPr>
        <p:spPr>
          <a:xfrm>
            <a:off x="470482" y="1078873"/>
            <a:ext cx="3068585" cy="716581"/>
          </a:xfrm>
          <a:prstGeom prst="rect">
            <a:avLst/>
          </a:prstGeom>
        </p:spPr>
        <p:txBody>
          <a:bodyPr spcFirstLastPara="1" wrap="square" lIns="91425" tIns="91425" rIns="0"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20000"/>
                    <a:lumOff val="80000"/>
                  </a:schemeClr>
                </a:solidFill>
              </a:rPr>
              <a:t>SUMMARY</a:t>
            </a:r>
            <a:endParaRPr sz="3600" dirty="0">
              <a:solidFill>
                <a:schemeClr val="tx2">
                  <a:lumMod val="20000"/>
                  <a:lumOff val="80000"/>
                </a:schemeClr>
              </a:solidFill>
            </a:endParaRPr>
          </a:p>
        </p:txBody>
      </p:sp>
      <p:sp>
        <p:nvSpPr>
          <p:cNvPr id="3040" name="Google Shape;3040;p73"/>
          <p:cNvSpPr txBox="1">
            <a:spLocks noGrp="1"/>
          </p:cNvSpPr>
          <p:nvPr>
            <p:ph type="subTitle" idx="1"/>
          </p:nvPr>
        </p:nvSpPr>
        <p:spPr>
          <a:xfrm>
            <a:off x="5274554" y="1795455"/>
            <a:ext cx="3637621" cy="2051076"/>
          </a:xfrm>
          <a:prstGeom prst="rect">
            <a:avLst/>
          </a:prstGeom>
        </p:spPr>
        <p:txBody>
          <a:bodyPr spcFirstLastPara="1" wrap="square" lIns="91425" tIns="91425" rIns="0" bIns="91425" anchor="t" anchorCtr="0">
            <a:noAutofit/>
          </a:bodyPr>
          <a:lstStyle/>
          <a:p>
            <a:pPr marL="0" lvl="0" indent="0" algn="just"/>
            <a:r>
              <a:rPr lang="en-US" sz="1000" dirty="0"/>
              <a:t>The </a:t>
            </a:r>
            <a:r>
              <a:rPr lang="en-US" sz="1000" b="1" dirty="0"/>
              <a:t>Random Forest </a:t>
            </a:r>
            <a:r>
              <a:rPr lang="en-US" sz="1000" dirty="0"/>
              <a:t>model demonstrates the best balance between training and testing performance, achieving a high R² score of 0.99 on training data and 0.94 on testing data, along with a relatively small Mean Squared Error gap. The Linear Regression model exhibits significant overfitting, as indicated by its high testing MSE and low R² score, while the Decision Tree model, despite achieving a perfect training R² of 1.00, suffers from extreme overfitting with a substantial gap in MSE. Therefore, the Random Forest model is recommended for deployment, while the Linear Regression and Decision Tree models require further refinement to enhance their generalization capabilities.</a:t>
            </a:r>
            <a:endParaRPr sz="1000" dirty="0"/>
          </a:p>
        </p:txBody>
      </p:sp>
      <p:grpSp>
        <p:nvGrpSpPr>
          <p:cNvPr id="3041" name="Google Shape;3041;p73"/>
          <p:cNvGrpSpPr/>
          <p:nvPr/>
        </p:nvGrpSpPr>
        <p:grpSpPr>
          <a:xfrm>
            <a:off x="-722389" y="2333274"/>
            <a:ext cx="1039906" cy="679800"/>
            <a:chOff x="4082325" y="3790650"/>
            <a:chExt cx="1039906" cy="679800"/>
          </a:xfrm>
        </p:grpSpPr>
        <p:sp>
          <p:nvSpPr>
            <p:cNvPr id="3042" name="Google Shape;3042;p7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5" name="Google Shape;3045;p73"/>
          <p:cNvGrpSpPr/>
          <p:nvPr/>
        </p:nvGrpSpPr>
        <p:grpSpPr>
          <a:xfrm rot="10800000" flipH="1">
            <a:off x="7843447" y="1305443"/>
            <a:ext cx="793256" cy="182899"/>
            <a:chOff x="2685575" y="2835950"/>
            <a:chExt cx="433000" cy="99825"/>
          </a:xfrm>
        </p:grpSpPr>
        <p:sp>
          <p:nvSpPr>
            <p:cNvPr id="3046" name="Google Shape;3046;p7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050" name="Google Shape;3050;p73"/>
          <p:cNvGraphicFramePr/>
          <p:nvPr>
            <p:extLst>
              <p:ext uri="{D42A27DB-BD31-4B8C-83A1-F6EECF244321}">
                <p14:modId xmlns:p14="http://schemas.microsoft.com/office/powerpoint/2010/main" val="747287374"/>
              </p:ext>
            </p:extLst>
          </p:nvPr>
        </p:nvGraphicFramePr>
        <p:xfrm>
          <a:off x="423723" y="1895223"/>
          <a:ext cx="4744625" cy="1851540"/>
        </p:xfrm>
        <a:graphic>
          <a:graphicData uri="http://schemas.openxmlformats.org/drawingml/2006/table">
            <a:tbl>
              <a:tblPr>
                <a:noFill/>
                <a:tableStyleId>{75224735-11E9-4B47-8C43-EB16ACE9E38B}</a:tableStyleId>
              </a:tblPr>
              <a:tblGrid>
                <a:gridCol w="997799">
                  <a:extLst>
                    <a:ext uri="{9D8B030D-6E8A-4147-A177-3AD203B41FA5}">
                      <a16:colId xmlns:a16="http://schemas.microsoft.com/office/drawing/2014/main" val="20000"/>
                    </a:ext>
                  </a:extLst>
                </a:gridCol>
                <a:gridCol w="830971">
                  <a:extLst>
                    <a:ext uri="{9D8B030D-6E8A-4147-A177-3AD203B41FA5}">
                      <a16:colId xmlns:a16="http://schemas.microsoft.com/office/drawing/2014/main" val="20001"/>
                    </a:ext>
                  </a:extLst>
                </a:gridCol>
                <a:gridCol w="808383">
                  <a:extLst>
                    <a:ext uri="{9D8B030D-6E8A-4147-A177-3AD203B41FA5}">
                      <a16:colId xmlns:a16="http://schemas.microsoft.com/office/drawing/2014/main" val="20002"/>
                    </a:ext>
                  </a:extLst>
                </a:gridCol>
                <a:gridCol w="782254">
                  <a:extLst>
                    <a:ext uri="{9D8B030D-6E8A-4147-A177-3AD203B41FA5}">
                      <a16:colId xmlns:a16="http://schemas.microsoft.com/office/drawing/2014/main" val="4052372133"/>
                    </a:ext>
                  </a:extLst>
                </a:gridCol>
                <a:gridCol w="695740">
                  <a:extLst>
                    <a:ext uri="{9D8B030D-6E8A-4147-A177-3AD203B41FA5}">
                      <a16:colId xmlns:a16="http://schemas.microsoft.com/office/drawing/2014/main" val="3319301576"/>
                    </a:ext>
                  </a:extLst>
                </a:gridCol>
                <a:gridCol w="629478">
                  <a:extLst>
                    <a:ext uri="{9D8B030D-6E8A-4147-A177-3AD203B41FA5}">
                      <a16:colId xmlns:a16="http://schemas.microsoft.com/office/drawing/2014/main" val="362951038"/>
                    </a:ext>
                  </a:extLst>
                </a:gridCol>
              </a:tblGrid>
              <a:tr h="0">
                <a:tc>
                  <a:txBody>
                    <a:bodyPr/>
                    <a:lstStyle/>
                    <a:p>
                      <a:pPr marL="0" lvl="0" indent="0" algn="ctr" rtl="0">
                        <a:spcBef>
                          <a:spcPts val="0"/>
                        </a:spcBef>
                        <a:spcAft>
                          <a:spcPts val="0"/>
                        </a:spcAft>
                        <a:buNone/>
                      </a:pPr>
                      <a:r>
                        <a:rPr lang="en" sz="1050" dirty="0">
                          <a:solidFill>
                            <a:schemeClr val="tx2">
                              <a:lumMod val="40000"/>
                              <a:lumOff val="60000"/>
                            </a:schemeClr>
                          </a:solidFill>
                          <a:latin typeface="Aldrich"/>
                          <a:ea typeface="Aldrich"/>
                          <a:cs typeface="Aldrich"/>
                          <a:sym typeface="Aldrich"/>
                        </a:rPr>
                        <a:t>Model</a:t>
                      </a:r>
                      <a:endParaRPr sz="1050" dirty="0">
                        <a:solidFill>
                          <a:schemeClr val="tx2">
                            <a:lumMod val="40000"/>
                            <a:lumOff val="60000"/>
                          </a:schemeClr>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solidFill>
                            <a:schemeClr val="tx2">
                              <a:lumMod val="40000"/>
                              <a:lumOff val="60000"/>
                            </a:schemeClr>
                          </a:solidFill>
                          <a:latin typeface="Bai Jamjuree"/>
                          <a:ea typeface="Bai Jamjuree"/>
                          <a:cs typeface="Bai Jamjuree"/>
                          <a:sym typeface="Bai Jamjuree"/>
                        </a:rPr>
                        <a:t>MSE Train</a:t>
                      </a:r>
                      <a:endParaRPr sz="1050" dirty="0">
                        <a:solidFill>
                          <a:schemeClr val="tx2">
                            <a:lumMod val="40000"/>
                            <a:lumOff val="60000"/>
                          </a:schemeClr>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solidFill>
                            <a:schemeClr val="tx2">
                              <a:lumMod val="40000"/>
                              <a:lumOff val="60000"/>
                            </a:schemeClr>
                          </a:solidFill>
                          <a:latin typeface="Bai Jamjuree"/>
                          <a:ea typeface="Bai Jamjuree"/>
                          <a:cs typeface="Bai Jamjuree"/>
                          <a:sym typeface="Bai Jamjuree"/>
                        </a:rPr>
                        <a:t>MSE Test</a:t>
                      </a:r>
                      <a:endParaRPr sz="1050" dirty="0">
                        <a:solidFill>
                          <a:schemeClr val="tx2">
                            <a:lumMod val="40000"/>
                            <a:lumOff val="60000"/>
                          </a:schemeClr>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chemeClr val="tx2">
                              <a:lumMod val="40000"/>
                              <a:lumOff val="60000"/>
                            </a:schemeClr>
                          </a:solidFill>
                          <a:latin typeface="Bai Jamjuree"/>
                          <a:ea typeface="Bai Jamjuree"/>
                          <a:cs typeface="Bai Jamjuree"/>
                          <a:sym typeface="Bai Jamjuree"/>
                        </a:rPr>
                        <a:t>Gap</a:t>
                      </a:r>
                      <a:endParaRPr sz="1050" dirty="0">
                        <a:solidFill>
                          <a:schemeClr val="tx2">
                            <a:lumMod val="40000"/>
                            <a:lumOff val="60000"/>
                          </a:schemeClr>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ID" sz="1050" dirty="0">
                          <a:solidFill>
                            <a:schemeClr val="tx2">
                              <a:lumMod val="40000"/>
                              <a:lumOff val="60000"/>
                            </a:schemeClr>
                          </a:solidFill>
                          <a:latin typeface="Bai Jamjuree"/>
                          <a:ea typeface="Bai Jamjuree"/>
                          <a:cs typeface="Bai Jamjuree"/>
                          <a:sym typeface="Bai Jamjuree"/>
                        </a:rPr>
                        <a:t>R² Train</a:t>
                      </a:r>
                      <a:endParaRPr sz="1050" dirty="0">
                        <a:solidFill>
                          <a:schemeClr val="tx2">
                            <a:lumMod val="40000"/>
                            <a:lumOff val="60000"/>
                          </a:schemeClr>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ID" sz="1050" dirty="0">
                          <a:solidFill>
                            <a:schemeClr val="tx2">
                              <a:lumMod val="40000"/>
                              <a:lumOff val="60000"/>
                            </a:schemeClr>
                          </a:solidFill>
                          <a:latin typeface="Bai Jamjuree"/>
                          <a:ea typeface="Bai Jamjuree"/>
                          <a:cs typeface="Bai Jamjuree"/>
                          <a:sym typeface="Bai Jamjuree"/>
                        </a:rPr>
                        <a:t>R² Test</a:t>
                      </a:r>
                      <a:endParaRPr sz="1050" dirty="0">
                        <a:solidFill>
                          <a:schemeClr val="tx2">
                            <a:lumMod val="40000"/>
                            <a:lumOff val="60000"/>
                          </a:schemeClr>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12833">
                <a:tc>
                  <a:txBody>
                    <a:bodyPr/>
                    <a:lstStyle/>
                    <a:p>
                      <a:pPr marL="0" lvl="0" indent="0" algn="ctr" rtl="0">
                        <a:spcBef>
                          <a:spcPts val="0"/>
                        </a:spcBef>
                        <a:spcAft>
                          <a:spcPts val="0"/>
                        </a:spcAft>
                        <a:buNone/>
                      </a:pPr>
                      <a:r>
                        <a:rPr lang="en-US" sz="1050" dirty="0">
                          <a:solidFill>
                            <a:schemeClr val="tx2">
                              <a:lumMod val="20000"/>
                              <a:lumOff val="80000"/>
                            </a:schemeClr>
                          </a:solidFill>
                          <a:latin typeface="Aldrich"/>
                          <a:ea typeface="Aldrich"/>
                          <a:cs typeface="Aldrich"/>
                          <a:sym typeface="Aldrich"/>
                        </a:rPr>
                        <a:t>Linear Regression</a:t>
                      </a:r>
                      <a:endParaRPr sz="1050" dirty="0">
                        <a:solidFill>
                          <a:schemeClr val="tx2">
                            <a:lumMod val="20000"/>
                            <a:lumOff val="80000"/>
                          </a:schemeClr>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ID" sz="1050" dirty="0">
                          <a:solidFill>
                            <a:schemeClr val="lt1"/>
                          </a:solidFill>
                          <a:latin typeface="Bai Jamjuree"/>
                          <a:ea typeface="Bai Jamjuree"/>
                          <a:cs typeface="Bai Jamjuree"/>
                          <a:sym typeface="Bai Jamjuree"/>
                        </a:rPr>
                        <a:t>107699.85</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solidFill>
                            <a:schemeClr val="lt1"/>
                          </a:solidFill>
                          <a:latin typeface="Bai Jamjuree"/>
                          <a:ea typeface="Bai Jamjuree"/>
                          <a:cs typeface="Bai Jamjuree"/>
                          <a:sym typeface="Bai Jamjuree"/>
                        </a:rPr>
                        <a:t>128111.12</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ID" sz="1050" dirty="0">
                          <a:solidFill>
                            <a:schemeClr val="lt1"/>
                          </a:solidFill>
                          <a:latin typeface="Bai Jamjuree"/>
                          <a:ea typeface="Bai Jamjuree"/>
                          <a:cs typeface="Bai Jamjuree"/>
                          <a:sym typeface="Bai Jamjuree"/>
                        </a:rPr>
                        <a:t>20411.27</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ID" sz="1050" dirty="0">
                          <a:solidFill>
                            <a:schemeClr val="lt1"/>
                          </a:solidFill>
                          <a:latin typeface="Bai Jamjuree"/>
                          <a:ea typeface="Bai Jamjuree"/>
                          <a:cs typeface="Bai Jamjuree"/>
                          <a:sym typeface="Bai Jamjuree"/>
                        </a:rPr>
                        <a:t>0.77</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ID" sz="1050" dirty="0">
                          <a:solidFill>
                            <a:schemeClr val="lt1"/>
                          </a:solidFill>
                          <a:latin typeface="Bai Jamjuree"/>
                          <a:ea typeface="Bai Jamjuree"/>
                          <a:cs typeface="Bai Jamjuree"/>
                          <a:sym typeface="Bai Jamjuree"/>
                        </a:rPr>
                        <a:t>0.63</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12833">
                <a:tc>
                  <a:txBody>
                    <a:bodyPr/>
                    <a:lstStyle/>
                    <a:p>
                      <a:pPr marL="0" lvl="0" indent="0" algn="ctr" rtl="0">
                        <a:spcBef>
                          <a:spcPts val="0"/>
                        </a:spcBef>
                        <a:spcAft>
                          <a:spcPts val="0"/>
                        </a:spcAft>
                        <a:buNone/>
                      </a:pPr>
                      <a:r>
                        <a:rPr lang="en" sz="1050" dirty="0">
                          <a:solidFill>
                            <a:schemeClr val="tx2">
                              <a:lumMod val="20000"/>
                              <a:lumOff val="80000"/>
                            </a:schemeClr>
                          </a:solidFill>
                          <a:latin typeface="Aldrich"/>
                          <a:ea typeface="Aldrich"/>
                          <a:cs typeface="Aldrich"/>
                          <a:sym typeface="Aldrich"/>
                        </a:rPr>
                        <a:t>Decision Tree</a:t>
                      </a:r>
                      <a:endParaRPr sz="1050" dirty="0">
                        <a:solidFill>
                          <a:schemeClr val="tx2">
                            <a:lumMod val="20000"/>
                            <a:lumOff val="80000"/>
                          </a:schemeClr>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solidFill>
                            <a:schemeClr val="lt1"/>
                          </a:solidFill>
                          <a:latin typeface="Bai Jamjuree"/>
                          <a:ea typeface="Bai Jamjuree"/>
                          <a:cs typeface="Bai Jamjuree"/>
                          <a:sym typeface="Bai Jamjuree"/>
                        </a:rPr>
                        <a:t>88.12</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solidFill>
                            <a:schemeClr val="lt1"/>
                          </a:solidFill>
                          <a:latin typeface="Bai Jamjuree"/>
                          <a:ea typeface="Bai Jamjuree"/>
                          <a:cs typeface="Bai Jamjuree"/>
                          <a:sym typeface="Bai Jamjuree"/>
                        </a:rPr>
                        <a:t>23627.99</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ID" sz="1050" dirty="0">
                          <a:solidFill>
                            <a:schemeClr val="lt1"/>
                          </a:solidFill>
                          <a:latin typeface="Bai Jamjuree"/>
                          <a:ea typeface="Bai Jamjuree"/>
                          <a:cs typeface="Bai Jamjuree"/>
                          <a:sym typeface="Bai Jamjuree"/>
                        </a:rPr>
                        <a:t>23539.87</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chemeClr val="lt1"/>
                          </a:solidFill>
                          <a:latin typeface="Bai Jamjuree"/>
                          <a:ea typeface="Bai Jamjuree"/>
                          <a:cs typeface="Bai Jamjuree"/>
                          <a:sym typeface="Bai Jamjuree"/>
                        </a:rPr>
                        <a:t>1.00</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chemeClr val="lt1"/>
                          </a:solidFill>
                          <a:latin typeface="Bai Jamjuree"/>
                          <a:ea typeface="Bai Jamjuree"/>
                          <a:cs typeface="Bai Jamjuree"/>
                          <a:sym typeface="Bai Jamjuree"/>
                        </a:rPr>
                        <a:t>0.93</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12833">
                <a:tc>
                  <a:txBody>
                    <a:bodyPr/>
                    <a:lstStyle/>
                    <a:p>
                      <a:pPr marL="0" lvl="0" indent="0" algn="ctr" rtl="0">
                        <a:spcBef>
                          <a:spcPts val="0"/>
                        </a:spcBef>
                        <a:spcAft>
                          <a:spcPts val="0"/>
                        </a:spcAft>
                        <a:buNone/>
                      </a:pPr>
                      <a:r>
                        <a:rPr lang="en" sz="1050" dirty="0">
                          <a:solidFill>
                            <a:schemeClr val="tx2">
                              <a:lumMod val="20000"/>
                              <a:lumOff val="80000"/>
                            </a:schemeClr>
                          </a:solidFill>
                          <a:latin typeface="Aldrich"/>
                          <a:ea typeface="Aldrich"/>
                          <a:cs typeface="Aldrich"/>
                          <a:sym typeface="Aldrich"/>
                        </a:rPr>
                        <a:t>Random Forest</a:t>
                      </a:r>
                      <a:endParaRPr sz="1050" dirty="0">
                        <a:solidFill>
                          <a:schemeClr val="tx2">
                            <a:lumMod val="20000"/>
                            <a:lumOff val="80000"/>
                          </a:schemeClr>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solidFill>
                            <a:schemeClr val="lt1"/>
                          </a:solidFill>
                          <a:latin typeface="Bai Jamjuree"/>
                          <a:ea typeface="Bai Jamjuree"/>
                          <a:cs typeface="Bai Jamjuree"/>
                          <a:sym typeface="Bai Jamjuree"/>
                        </a:rPr>
                        <a:t>4600.48</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solidFill>
                            <a:schemeClr val="lt1"/>
                          </a:solidFill>
                          <a:latin typeface="Bai Jamjuree"/>
                          <a:ea typeface="Bai Jamjuree"/>
                          <a:cs typeface="Bai Jamjuree"/>
                          <a:sym typeface="Bai Jamjuree"/>
                        </a:rPr>
                        <a:t>20113.40</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chemeClr val="lt1"/>
                          </a:solidFill>
                          <a:latin typeface="Bai Jamjuree"/>
                          <a:ea typeface="Bai Jamjuree"/>
                          <a:cs typeface="Bai Jamjuree"/>
                          <a:sym typeface="Bai Jamjuree"/>
                        </a:rPr>
                        <a:t>15512.92</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chemeClr val="lt1"/>
                          </a:solidFill>
                          <a:latin typeface="Bai Jamjuree"/>
                          <a:ea typeface="Bai Jamjuree"/>
                          <a:cs typeface="Bai Jamjuree"/>
                          <a:sym typeface="Bai Jamjuree"/>
                        </a:rPr>
                        <a:t>0.99</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chemeClr val="lt1"/>
                          </a:solidFill>
                          <a:latin typeface="Bai Jamjuree"/>
                          <a:ea typeface="Bai Jamjuree"/>
                          <a:cs typeface="Bai Jamjuree"/>
                          <a:sym typeface="Bai Jamjuree"/>
                        </a:rPr>
                        <a:t>0.94</a:t>
                      </a:r>
                      <a:endParaRPr sz="1050" dirty="0">
                        <a:solidFill>
                          <a:schemeClr val="lt1"/>
                        </a:solidFill>
                        <a:latin typeface="Bai Jamjuree"/>
                        <a:ea typeface="Bai Jamjuree"/>
                        <a:cs typeface="Bai Jamjuree"/>
                        <a:sym typeface="Bai Jamjure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051" name="Google Shape;3051;p7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450" y="1933572"/>
            <a:ext cx="6647100" cy="905469"/>
          </a:xfrm>
          <a:prstGeom prst="rect">
            <a:avLst/>
          </a:prstGeom>
        </p:spPr>
        <p:txBody>
          <a:bodyPr spcFirstLastPara="1" wrap="square" lIns="91425" tIns="0" rIns="91425" bIns="91425" anchor="t" anchorCtr="0">
            <a:noAutofit/>
          </a:bodyPr>
          <a:lstStyle/>
          <a:p>
            <a:pPr lvl="0">
              <a:spcAft>
                <a:spcPts val="200"/>
              </a:spcAft>
            </a:pPr>
            <a:r>
              <a:rPr lang="en" sz="5800" dirty="0">
                <a:solidFill>
                  <a:schemeClr val="bg2">
                    <a:lumMod val="20000"/>
                    <a:lumOff val="80000"/>
                  </a:schemeClr>
                </a:solidFill>
              </a:rPr>
              <a:t>Thanks</a:t>
            </a:r>
            <a:endParaRPr sz="5050" dirty="0">
              <a:solidFill>
                <a:schemeClr val="bg2">
                  <a:lumMod val="20000"/>
                  <a:lumOff val="80000"/>
                </a:schemeClr>
              </a:solidFill>
            </a:endParaRPr>
          </a:p>
        </p:txBody>
      </p:sp>
      <p:sp>
        <p:nvSpPr>
          <p:cNvPr id="2592" name="Google Shape;2592;p58"/>
          <p:cNvSpPr txBox="1">
            <a:spLocks noGrp="1"/>
          </p:cNvSpPr>
          <p:nvPr>
            <p:ph type="subTitle" idx="1"/>
          </p:nvPr>
        </p:nvSpPr>
        <p:spPr>
          <a:xfrm>
            <a:off x="2853965" y="3229287"/>
            <a:ext cx="4351868" cy="378000"/>
          </a:xfrm>
          <a:prstGeom prst="rect">
            <a:avLst/>
          </a:prstGeom>
        </p:spPr>
        <p:txBody>
          <a:bodyPr spcFirstLastPara="1" wrap="square" lIns="91425" tIns="0" rIns="91425" bIns="91425" anchor="t" anchorCtr="0">
            <a:noAutofit/>
          </a:bodyPr>
          <a:lstStyle/>
          <a:p>
            <a:pPr marL="0" lvl="0" indent="0" algn="l">
              <a:buClr>
                <a:schemeClr val="dk1"/>
              </a:buClr>
              <a:buSzPts val="1100"/>
            </a:pPr>
            <a:r>
              <a:rPr lang="en-ID" sz="1600" dirty="0"/>
              <a:t>linkedin.com/in/</a:t>
            </a:r>
            <a:r>
              <a:rPr lang="en-ID" sz="1600" dirty="0" err="1"/>
              <a:t>galihpraditya</a:t>
            </a:r>
            <a:endParaRPr sz="1600"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37AB63F-4095-430A-8ABB-3E3B1468A62A}"/>
              </a:ext>
            </a:extLst>
          </p:cNvPr>
          <p:cNvPicPr>
            <a:picLocks noChangeAspect="1"/>
          </p:cNvPicPr>
          <p:nvPr/>
        </p:nvPicPr>
        <p:blipFill>
          <a:blip r:embed="rId3"/>
          <a:stretch>
            <a:fillRect/>
          </a:stretch>
        </p:blipFill>
        <p:spPr>
          <a:xfrm>
            <a:off x="2384510" y="3172849"/>
            <a:ext cx="323485" cy="323485"/>
          </a:xfrm>
          <a:prstGeom prst="rect">
            <a:avLst/>
          </a:prstGeom>
        </p:spPr>
      </p:pic>
      <p:sp>
        <p:nvSpPr>
          <p:cNvPr id="9" name="Google Shape;2592;p58">
            <a:extLst>
              <a:ext uri="{FF2B5EF4-FFF2-40B4-BE49-F238E27FC236}">
                <a16:creationId xmlns:a16="http://schemas.microsoft.com/office/drawing/2014/main" id="{B5E7640B-DCD4-4A93-8881-859807105ECB}"/>
              </a:ext>
            </a:extLst>
          </p:cNvPr>
          <p:cNvSpPr txBox="1">
            <a:spLocks/>
          </p:cNvSpPr>
          <p:nvPr/>
        </p:nvSpPr>
        <p:spPr>
          <a:xfrm>
            <a:off x="2853965" y="3644911"/>
            <a:ext cx="5130801" cy="378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9pPr>
          </a:lstStyle>
          <a:p>
            <a:pPr marL="0" indent="0" algn="l">
              <a:buClr>
                <a:schemeClr val="dk1"/>
              </a:buClr>
              <a:buSzPts val="1100"/>
            </a:pPr>
            <a:r>
              <a:rPr lang="en-ID" sz="1600" dirty="0"/>
              <a:t>github.com/galihpraditya/salary-prediction</a:t>
            </a:r>
          </a:p>
        </p:txBody>
      </p:sp>
      <p:pic>
        <p:nvPicPr>
          <p:cNvPr id="5" name="Picture 4">
            <a:extLst>
              <a:ext uri="{FF2B5EF4-FFF2-40B4-BE49-F238E27FC236}">
                <a16:creationId xmlns:a16="http://schemas.microsoft.com/office/drawing/2014/main" id="{FFAC7A24-5339-46FD-B02A-2BEB2F0B920D}"/>
              </a:ext>
            </a:extLst>
          </p:cNvPr>
          <p:cNvPicPr>
            <a:picLocks noChangeAspect="1"/>
          </p:cNvPicPr>
          <p:nvPr/>
        </p:nvPicPr>
        <p:blipFill>
          <a:blip r:embed="rId4"/>
          <a:stretch>
            <a:fillRect/>
          </a:stretch>
        </p:blipFill>
        <p:spPr>
          <a:xfrm>
            <a:off x="2350359" y="3607287"/>
            <a:ext cx="391788" cy="391788"/>
          </a:xfrm>
          <a:prstGeom prst="rect">
            <a:avLst/>
          </a:prstGeom>
        </p:spPr>
      </p:pic>
    </p:spTree>
  </p:cSld>
  <p:clrMapOvr>
    <a:masterClrMapping/>
  </p:clrMapOvr>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382</Words>
  <Application>Microsoft Office PowerPoint</Application>
  <PresentationFormat>On-screen Show (16:9)</PresentationFormat>
  <Paragraphs>68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Bai Jamjuree</vt:lpstr>
      <vt:lpstr>Arial</vt:lpstr>
      <vt:lpstr>Aldrich</vt:lpstr>
      <vt:lpstr>Courier New</vt:lpstr>
      <vt:lpstr>Data Science Project Proposal XL by Slidesgo</vt:lpstr>
      <vt:lpstr>Salary Prediction</vt:lpstr>
      <vt:lpstr>What is AI/ML?</vt:lpstr>
      <vt:lpstr>SALARY</vt:lpstr>
      <vt:lpstr>Linear Regression</vt:lpstr>
      <vt:lpstr>Decision Tree Regressor</vt:lpstr>
      <vt:lpstr>Random Forest Regressor</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Proposal</dc:title>
  <cp:lastModifiedBy>galihpraditya16@gmail.com</cp:lastModifiedBy>
  <cp:revision>25</cp:revision>
  <dcterms:modified xsi:type="dcterms:W3CDTF">2025-01-15T05:26:57Z</dcterms:modified>
</cp:coreProperties>
</file>