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66" r:id="rId7"/>
    <p:sldId id="267" r:id="rId8"/>
    <p:sldId id="268" r:id="rId9"/>
    <p:sldId id="269" r:id="rId10"/>
    <p:sldId id="270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E2FF"/>
    <a:srgbClr val="FBF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88" autoAdjust="0"/>
    <p:restoredTop sz="94643"/>
  </p:normalViewPr>
  <p:slideViewPr>
    <p:cSldViewPr snapToGrid="0" snapToObjects="1" showGuides="1">
      <p:cViewPr varScale="1">
        <p:scale>
          <a:sx n="100" d="100"/>
          <a:sy n="100" d="100"/>
        </p:scale>
        <p:origin x="63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5716"/>
            <a:ext cx="12192000" cy="58622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C8262-F178-8D4A-9E78-810EF705D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9293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11F54-AB30-1C49-A555-9E36EC9D8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6548"/>
            <a:ext cx="9144000" cy="52461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885D8-6B79-2D4E-9C54-7FBC08E3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2414-9A2B-E94B-9BEB-F99810491C2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9D5EB-14DC-D04C-9F4C-12EE20D9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E45EC-D3E7-D24D-A0F8-ADF23B45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E528-6619-2247-A490-16C74E3EBE0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0C149D-43A9-B549-BC23-E0011259BB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76072" b="86508"/>
          <a:stretch/>
        </p:blipFill>
        <p:spPr>
          <a:xfrm>
            <a:off x="0" y="0"/>
            <a:ext cx="2917339" cy="9252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321"/>
            <a:ext cx="12192000" cy="9265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8"/>
          <a:stretch/>
        </p:blipFill>
        <p:spPr>
          <a:xfrm>
            <a:off x="7274103" y="1"/>
            <a:ext cx="4917896" cy="10411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564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411A-23C3-804A-8DC7-DE923CE6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3827"/>
            <a:ext cx="10515600" cy="7668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4071C-7C70-1A46-9138-34BB26838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A7C21-9424-104F-A296-38A897B1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2414-9A2B-E94B-9BEB-F99810491C2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7F0C2-B071-0F4A-B58F-E08998D73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99995-39AD-A540-BB38-5362938C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E528-6619-2247-A490-16C74E3E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1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554449-64D2-354E-A640-8054EB262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99241"/>
            <a:ext cx="2628900" cy="47422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AA8C1-401C-FB4D-A53B-CDF581465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9241"/>
            <a:ext cx="7734300" cy="47422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66C41-1EC7-A948-8AA3-F1490DB5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2414-9A2B-E94B-9BEB-F99810491C2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86915-AD9C-164D-9689-DCCBA0207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1E403-AA38-1C4E-A01C-C2FB60D9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E528-6619-2247-A490-16C74E3E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30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DC5E-4E2D-2348-AA76-FF52D496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375"/>
            <a:ext cx="10515600" cy="6443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44738-AACB-644F-B761-96474C7BB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304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48B32-0A2E-F142-9445-2FB8C150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2414-9A2B-E94B-9BEB-F99810491C2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A0ADE-6127-C643-9F47-D66EB933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996E8-2F5B-2341-A961-AEF8D6BE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E528-6619-2247-A490-16C74E3E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7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ED58-18A7-7F4C-9E2F-26FE5F701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40435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1F287-91BD-494F-9FA3-E5C73A8441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2016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543D1-BA8E-D24B-9E94-7334D46B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2414-9A2B-E94B-9BEB-F99810491C2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AC913-D44C-A34D-A59B-BE08836A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AF8EE-F54C-054E-9E5B-A9F7397C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E528-6619-2247-A490-16C74E3E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2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C6D12-BF28-B448-8229-6FBEEF0B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814"/>
            <a:ext cx="10515600" cy="7008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7EC5-8A3F-0D4B-90CF-252C7F2B0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90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4604E-84C1-F843-BF01-E769C9ADB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90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237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A0F6-01F0-F748-B09E-D445E6AD4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0961"/>
            <a:ext cx="10515600" cy="7197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F57EC-C92B-9849-98C9-F1AFDF08D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ACFB-A6DA-0D4E-A9B1-33E8C9DB9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45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C6E68-55F8-AC43-B518-1A126D690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87311-542D-CE4A-8E89-AD716C9F8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45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0384FF-5E87-D340-9E21-3A361470B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2414-9A2B-E94B-9BEB-F99810491C2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499AD-6806-6D45-9B79-FF4DDC1A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DF0A3-6CF2-4D47-A8E6-E0800D8EA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E528-6619-2247-A490-16C74E3E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7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6632-2687-CF45-9A20-732B15C2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130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490D5-ECEB-DE42-8DF9-186789032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2414-9A2B-E94B-9BEB-F99810491C2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1AB2C-2264-E14E-9969-CFD0DA89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BAD2A-A25B-474E-A0F4-426A1466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E528-6619-2247-A490-16C74E3E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4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174D6-8110-B24D-8F22-5A4A7E43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2414-9A2B-E94B-9BEB-F99810491C2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45C0C-32FC-934B-9A6D-AC0456A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CF456-577E-4147-8B53-F2A37F84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E528-6619-2247-A490-16C74E3E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7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CE32-72D9-D14B-A825-2D81B8D78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0CE2-9294-C345-A2CB-56D3E742A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84957-39F8-4148-93B3-2F6BF7A49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72896-BDCE-474A-B5BC-1380F2D9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2414-9A2B-E94B-9BEB-F99810491C2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CEAAA-2F87-0B46-8569-CA57866A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42EFA-2F39-6C45-944E-E38AA160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E528-6619-2247-A490-16C74E3E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8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DF6A-BB03-7746-A84A-1DF65834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E6CDE-5739-8247-B6D7-0CDCE2DA27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B5DAA-E98D-374A-ABEE-7F0BD55E7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815A3-0F00-3F49-9E2F-7D8F28F7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2414-9A2B-E94B-9BEB-F99810491C2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6181C-CD9E-7C49-A3B4-AC1081BA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8160B-9F41-0B4C-A432-1462D130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9E528-6619-2247-A490-16C74E3EB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35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DE689-FF7A-C445-B5AF-AAC1268B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5286"/>
            <a:ext cx="10515600" cy="7654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99C76-31AE-0040-845E-AF33F8165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90C-24F6-4341-88A4-9F6183833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62414-9A2B-E94B-9BEB-F99810491C2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8C003-D3C3-494C-B906-554303C6B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C648B-C681-CF4D-AD63-35D7AAB00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9E528-6619-2247-A490-16C74E3EBE0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0C149D-43A9-B549-BC23-E0011259BB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r="76072" b="86508"/>
          <a:stretch/>
        </p:blipFill>
        <p:spPr>
          <a:xfrm>
            <a:off x="0" y="0"/>
            <a:ext cx="2917339" cy="92528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9321"/>
            <a:ext cx="12192000" cy="9265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88"/>
          <a:stretch/>
        </p:blipFill>
        <p:spPr>
          <a:xfrm>
            <a:off x="7274103" y="1"/>
            <a:ext cx="4917896" cy="10411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77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95408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076574" y="2278063"/>
            <a:ext cx="6324601" cy="798512"/>
          </a:xfrm>
        </p:spPr>
        <p:txBody>
          <a:bodyPr/>
          <a:lstStyle/>
          <a:p>
            <a:r>
              <a:rPr lang="en-US" dirty="0"/>
              <a:t>https://github.com/galihsatria/pbitraining</a:t>
            </a:r>
          </a:p>
        </p:txBody>
      </p:sp>
    </p:spTree>
    <p:extLst>
      <p:ext uri="{BB962C8B-B14F-4D97-AF65-F5344CB8AC3E}">
        <p14:creationId xmlns:p14="http://schemas.microsoft.com/office/powerpoint/2010/main" val="338631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981777"/>
            <a:ext cx="10515600" cy="708911"/>
          </a:xfrm>
        </p:spPr>
        <p:txBody>
          <a:bodyPr/>
          <a:lstStyle/>
          <a:p>
            <a:r>
              <a:rPr lang="en-US" dirty="0"/>
              <a:t>Exercise 1: Contoso Tech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65036"/>
          </a:xfrm>
        </p:spPr>
        <p:txBody>
          <a:bodyPr/>
          <a:lstStyle/>
          <a:p>
            <a:r>
              <a:rPr lang="en-US" dirty="0"/>
              <a:t>Import data:</a:t>
            </a:r>
          </a:p>
          <a:p>
            <a:pPr lvl="1"/>
            <a:r>
              <a:rPr lang="en-US" dirty="0"/>
              <a:t>Region and Channel.xlsx</a:t>
            </a:r>
          </a:p>
          <a:p>
            <a:pPr lvl="1"/>
            <a:r>
              <a:rPr lang="en-US" dirty="0"/>
              <a:t>Sales.csv</a:t>
            </a:r>
          </a:p>
          <a:p>
            <a:pPr lvl="1"/>
            <a:r>
              <a:rPr lang="en-US" dirty="0"/>
              <a:t>Catalog.csv</a:t>
            </a:r>
          </a:p>
        </p:txBody>
      </p:sp>
    </p:spTree>
    <p:extLst>
      <p:ext uri="{BB962C8B-B14F-4D97-AF65-F5344CB8AC3E}">
        <p14:creationId xmlns:p14="http://schemas.microsoft.com/office/powerpoint/2010/main" val="555131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BC3D-D264-4B10-855E-EAF5356B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 2: Contoso Tech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230E4B-2518-486B-8663-F4F1204BE0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Top Manufacturer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Quantity</a:t>
            </a:r>
          </a:p>
          <a:p>
            <a:r>
              <a:rPr lang="en-US" dirty="0" err="1"/>
              <a:t>Pencapaian</a:t>
            </a:r>
            <a:r>
              <a:rPr lang="en-US" dirty="0"/>
              <a:t> quantity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  <a:p>
            <a:r>
              <a:rPr lang="en-US" dirty="0"/>
              <a:t>Ranking Country </a:t>
            </a:r>
            <a:r>
              <a:rPr lang="en-US" dirty="0" err="1"/>
              <a:t>berdasarkan</a:t>
            </a:r>
            <a:r>
              <a:rPr lang="en-US" dirty="0"/>
              <a:t> quantity</a:t>
            </a:r>
          </a:p>
          <a:p>
            <a:r>
              <a:rPr lang="en-US" dirty="0" err="1"/>
              <a:t>Komparasi</a:t>
            </a:r>
            <a:r>
              <a:rPr lang="en-US" dirty="0"/>
              <a:t> quantity </a:t>
            </a:r>
            <a:r>
              <a:rPr lang="en-US" dirty="0" err="1"/>
              <a:t>dengan</a:t>
            </a:r>
            <a:r>
              <a:rPr lang="en-US" dirty="0"/>
              <a:t> class </a:t>
            </a:r>
            <a:r>
              <a:rPr lang="en-US" dirty="0" err="1"/>
              <a:t>produk</a:t>
            </a:r>
            <a:endParaRPr lang="en-US" dirty="0"/>
          </a:p>
          <a:p>
            <a:r>
              <a:rPr lang="en-US" dirty="0"/>
              <a:t>Data Quantity </a:t>
            </a:r>
            <a:r>
              <a:rPr lang="en-US" dirty="0" err="1"/>
              <a:t>berdasarkan</a:t>
            </a:r>
            <a:r>
              <a:rPr lang="en-US" dirty="0"/>
              <a:t> Channel </a:t>
            </a:r>
            <a:r>
              <a:rPr lang="en-US" dirty="0" err="1"/>
              <a:t>penjualan</a:t>
            </a:r>
            <a:endParaRPr lang="en-US" dirty="0"/>
          </a:p>
          <a:p>
            <a:r>
              <a:rPr lang="en-US" dirty="0" err="1"/>
              <a:t>Jumlah</a:t>
            </a:r>
            <a:r>
              <a:rPr lang="en-US" dirty="0"/>
              <a:t> total </a:t>
            </a:r>
            <a:r>
              <a:rPr lang="en-US" dirty="0" err="1"/>
              <a:t>transaksi</a:t>
            </a:r>
            <a:r>
              <a:rPr lang="en-US" dirty="0"/>
              <a:t> (count)</a:t>
            </a:r>
          </a:p>
          <a:p>
            <a:r>
              <a:rPr lang="en-US" dirty="0" err="1"/>
              <a:t>Jumlah</a:t>
            </a:r>
            <a:r>
              <a:rPr lang="en-US" dirty="0"/>
              <a:t> total </a:t>
            </a:r>
            <a:r>
              <a:rPr lang="en-US" dirty="0" err="1"/>
              <a:t>penjualan</a:t>
            </a: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9FA9C14-CF67-4198-B7BB-4D9035E38C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2043876" cy="2122720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BBBA82B-CF9E-43CE-86FC-FEE61B0CE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7872" y="1825625"/>
            <a:ext cx="3084860" cy="21227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99CE51-EDEB-48FB-BAB2-DB49065D8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1" y="4083282"/>
            <a:ext cx="2538072" cy="21700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2C6FA8-380D-4221-99D3-3875315815B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806"/>
          <a:stretch/>
        </p:blipFill>
        <p:spPr>
          <a:xfrm>
            <a:off x="8671352" y="4083282"/>
            <a:ext cx="2749123" cy="10478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6EA2B2-CC95-4ADE-828C-2813C32192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1352" y="5168288"/>
            <a:ext cx="3348724" cy="91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6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376C1-EC94-482D-BA9D-C298F329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3: Contoso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0232-8232-42CA-B351-B2EB3DAEC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Menampilkan</a:t>
            </a:r>
            <a:r>
              <a:rPr lang="en-US" dirty="0"/>
              <a:t> table data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region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Category</a:t>
            </a:r>
          </a:p>
          <a:p>
            <a:pPr lvl="1"/>
            <a:r>
              <a:rPr lang="en-US" dirty="0"/>
              <a:t>Quantity</a:t>
            </a:r>
          </a:p>
          <a:p>
            <a:pPr lvl="1"/>
            <a:r>
              <a:rPr lang="en-US" dirty="0"/>
              <a:t>% quantity </a:t>
            </a:r>
            <a:r>
              <a:rPr lang="en-US" dirty="0" err="1"/>
              <a:t>dari</a:t>
            </a:r>
            <a:r>
              <a:rPr lang="en-US" dirty="0"/>
              <a:t> grand total</a:t>
            </a:r>
          </a:p>
          <a:p>
            <a:r>
              <a:rPr lang="en-US" dirty="0" err="1"/>
              <a:t>Menampilkan</a:t>
            </a:r>
            <a:r>
              <a:rPr lang="en-US" dirty="0"/>
              <a:t> maps yang </a:t>
            </a:r>
            <a:r>
              <a:rPr lang="en-US" dirty="0" err="1"/>
              <a:t>menampilkan</a:t>
            </a:r>
            <a:r>
              <a:rPr lang="en-US" dirty="0"/>
              <a:t> total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Country</a:t>
            </a:r>
          </a:p>
          <a:p>
            <a:r>
              <a:rPr lang="en-US" dirty="0" err="1"/>
              <a:t>Menampilkan</a:t>
            </a:r>
            <a:r>
              <a:rPr lang="en-US" dirty="0"/>
              <a:t> maps yang </a:t>
            </a:r>
            <a:r>
              <a:rPr lang="en-US" dirty="0" err="1"/>
              <a:t>menampilkan</a:t>
            </a:r>
            <a:r>
              <a:rPr lang="en-US" dirty="0"/>
              <a:t> Country dan Region yang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A4949E-FFE7-4239-9160-C1BE8D00E8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530088"/>
            <a:ext cx="1885950" cy="216320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125C17-838B-4FFC-A0BB-DA782E550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899" y="1530350"/>
            <a:ext cx="3853075" cy="21629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2B7F0F-76FA-4089-A9E6-BED86462B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375" y="3827964"/>
            <a:ext cx="4475017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1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78F12-9480-4300-B954-8158E20A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4: Northwind Trader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1C81-A0D5-44F9-9E86-85AC39D54D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Melakukan</a:t>
            </a:r>
            <a:r>
              <a:rPr lang="en-US" dirty="0"/>
              <a:t> ETL pada data Northwind Trader:</a:t>
            </a:r>
          </a:p>
          <a:p>
            <a:pPr lvl="1"/>
            <a:r>
              <a:rPr lang="en-US" dirty="0"/>
              <a:t>OnlineSales.csv</a:t>
            </a:r>
          </a:p>
          <a:p>
            <a:pPr lvl="1"/>
            <a:r>
              <a:rPr lang="en-US" dirty="0"/>
              <a:t>Offline Sales</a:t>
            </a:r>
          </a:p>
          <a:p>
            <a:pPr lvl="1"/>
            <a:r>
              <a:rPr lang="en-US" dirty="0"/>
              <a:t>Sample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439BF-6DE2-49C3-AE1B-02C442338D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1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1B99-359C-4A33-B148-A1CE24B4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5: Northwind Trader – Online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BC8BD-4BAE-4359-B2B8-27E0F96DA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43041" cy="3990713"/>
          </a:xfrm>
        </p:spPr>
        <p:txBody>
          <a:bodyPr/>
          <a:lstStyle/>
          <a:p>
            <a:r>
              <a:rPr lang="en-US" dirty="0" err="1"/>
              <a:t>Rekap</a:t>
            </a:r>
            <a:r>
              <a:rPr lang="en-US" dirty="0"/>
              <a:t> data Q1 dan Q2 Quantity per </a:t>
            </a:r>
            <a:r>
              <a:rPr lang="en-US" dirty="0" err="1"/>
              <a:t>tiap</a:t>
            </a:r>
            <a:r>
              <a:rPr lang="en-US" dirty="0"/>
              <a:t> Sales Name </a:t>
            </a:r>
          </a:p>
          <a:p>
            <a:r>
              <a:rPr lang="en-US" dirty="0" err="1"/>
              <a:t>Rekap</a:t>
            </a:r>
            <a:r>
              <a:rPr lang="en-US" dirty="0"/>
              <a:t> data </a:t>
            </a:r>
            <a:r>
              <a:rPr lang="en-US" dirty="0" err="1"/>
              <a:t>nilai</a:t>
            </a:r>
            <a:r>
              <a:rPr lang="en-US" dirty="0"/>
              <a:t> Operational Cost pada </a:t>
            </a:r>
            <a:r>
              <a:rPr lang="en-US" dirty="0" err="1"/>
              <a:t>tiap</a:t>
            </a:r>
            <a:r>
              <a:rPr lang="en-US" dirty="0"/>
              <a:t> Branch</a:t>
            </a:r>
          </a:p>
          <a:p>
            <a:r>
              <a:rPr lang="en-US" dirty="0"/>
              <a:t>Bonus:</a:t>
            </a:r>
          </a:p>
          <a:p>
            <a:pPr lvl="1"/>
            <a:r>
              <a:rPr lang="en-US" dirty="0"/>
              <a:t>Nilai quantity Q1 dan Q2 </a:t>
            </a:r>
            <a:r>
              <a:rPr lang="en-US" dirty="0" err="1"/>
              <a:t>berdasarkan</a:t>
            </a:r>
            <a:r>
              <a:rPr lang="en-US" dirty="0"/>
              <a:t> Country </a:t>
            </a:r>
            <a:r>
              <a:rPr lang="en-US" dirty="0" err="1"/>
              <a:t>dari</a:t>
            </a:r>
            <a:r>
              <a:rPr lang="en-US" dirty="0"/>
              <a:t> data source Offline Sales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F0057D-853D-47E3-94F9-DB2737E99F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81241" y="1817935"/>
            <a:ext cx="3105914" cy="178435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DE15B4-E6C0-466E-9639-E88224D42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6891" y="1817934"/>
            <a:ext cx="3115109" cy="17766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220157-60A7-4CFC-9020-42CB10C25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6570" y="3820981"/>
            <a:ext cx="4107230" cy="2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56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4CA9F-C582-4BEF-BEAA-C525D902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6 (DAX): Country Sales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6B52-0801-40F5-9C9E-9D4003A5E3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Nilai Revenue pada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 dan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bulan</a:t>
            </a:r>
            <a:endParaRPr lang="en-US" dirty="0"/>
          </a:p>
          <a:p>
            <a:pPr lvl="1"/>
            <a:r>
              <a:rPr lang="en-US" dirty="0"/>
              <a:t>Revenue = Price * Quantity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B002F2-BE82-451F-951A-6CBF979D54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0023" y="1901557"/>
            <a:ext cx="4505954" cy="3839111"/>
          </a:xfrm>
        </p:spPr>
      </p:pic>
    </p:spTree>
    <p:extLst>
      <p:ext uri="{BB962C8B-B14F-4D97-AF65-F5344CB8AC3E}">
        <p14:creationId xmlns:p14="http://schemas.microsoft.com/office/powerpoint/2010/main" val="398421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70178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w Cen MT" panose="020B0602020104020603" pitchFamily="34" charset="0"/>
              </a:rPr>
              <a:t>TERIMA KASIH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4D163-8240-4C93-A942-E6E8DB87CDE5}"/>
              </a:ext>
            </a:extLst>
          </p:cNvPr>
          <p:cNvSpPr txBox="1"/>
          <p:nvPr/>
        </p:nvSpPr>
        <p:spPr>
          <a:xfrm>
            <a:off x="0" y="556213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latin typeface="Futura Bk BT" panose="020B0502020204020303" pitchFamily="34" charset="0"/>
                <a:ea typeface="Futura Book" panose="02020800000000000000" pitchFamily="18" charset="0"/>
                <a:cs typeface="Futura Book" panose="02020800000000000000" pitchFamily="18" charset="0"/>
              </a:rPr>
              <a:t>Energizing You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40" y="974783"/>
            <a:ext cx="4403670" cy="466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75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EE3616F262A64AA4D08A8018FB118E" ma:contentTypeVersion="1" ma:contentTypeDescription="Create a new document." ma:contentTypeScope="" ma:versionID="7e88be74ddac39d9a0b0eface5e0c864">
  <xsd:schema xmlns:xsd="http://www.w3.org/2001/XMLSchema" xmlns:xs="http://www.w3.org/2001/XMLSchema" xmlns:p="http://schemas.microsoft.com/office/2006/metadata/properties" xmlns:ns2="f1634f07-0937-417e-bd7f-50b98110eb9a" targetNamespace="http://schemas.microsoft.com/office/2006/metadata/properties" ma:root="true" ma:fieldsID="4fa486c277044847c25bba9aea1498be" ns2:_="">
    <xsd:import namespace="f1634f07-0937-417e-bd7f-50b98110eb9a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634f07-0937-417e-bd7f-50b98110eb9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26F75D-EF5A-46BD-AFB0-492F093B690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B9F1AF3-2050-4B58-9C84-3F62EEF687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41B058-B5D6-44C9-858A-5B737CAE186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634f07-0937-417e-bd7f-50b98110eb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1734</TotalTime>
  <Words>191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Futura Bk BT</vt:lpstr>
      <vt:lpstr>Tw Cen MT</vt:lpstr>
      <vt:lpstr>Office Theme</vt:lpstr>
      <vt:lpstr>Exercise</vt:lpstr>
      <vt:lpstr>Exercise 1: Contoso Tech</vt:lpstr>
      <vt:lpstr>Exercise 2: Contoso Tech</vt:lpstr>
      <vt:lpstr>Exercise 3: Contoso Tech</vt:lpstr>
      <vt:lpstr>Exercise 4: Northwind Trader</vt:lpstr>
      <vt:lpstr>Exercise 5: Northwind Trader – Online Sales</vt:lpstr>
      <vt:lpstr>Exercise 6 (DAX): Country Sales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Galih Satriaji</cp:lastModifiedBy>
  <cp:revision>37</cp:revision>
  <dcterms:created xsi:type="dcterms:W3CDTF">2023-03-01T01:48:39Z</dcterms:created>
  <dcterms:modified xsi:type="dcterms:W3CDTF">2023-11-15T07:07:33Z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0x010100CFEE3616F262A64AA4D08A8018FB118E</vt:lpwstr>
  </property>
</Properties>
</file>