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2c3qYxN4W4XPOnSNDMMOuqcq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f37b3917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f37b391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f37b3917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f37b391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f37b3917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f37b3917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f37b3917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f37b391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f37b3917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f37b391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f37b3917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f37b391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f37b3917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f37b391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f37b39174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f37b3917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6"/>
          <p:cNvGrpSpPr/>
          <p:nvPr/>
        </p:nvGrpSpPr>
        <p:grpSpPr>
          <a:xfrm>
            <a:off x="752858" y="744469"/>
            <a:ext cx="10674117" cy="5349671"/>
            <a:chOff x="752858" y="744469"/>
            <a:chExt cx="10674117" cy="5349671"/>
          </a:xfrm>
        </p:grpSpPr>
        <p:sp>
          <p:nvSpPr>
            <p:cNvPr id="19" name="Google Shape;19;p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5"/>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9"/>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0"/>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0"/>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0"/>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3"/>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3"/>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1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p:nvPr>
            <p:ph idx="2" type="pic"/>
          </p:nvPr>
        </p:nvSpPr>
        <p:spPr>
          <a:xfrm>
            <a:off x="5532120" y="0"/>
            <a:ext cx="6659880" cy="6857999"/>
          </a:xfrm>
          <a:prstGeom prst="rect">
            <a:avLst/>
          </a:prstGeom>
          <a:noFill/>
          <a:ln>
            <a:noFill/>
          </a:ln>
        </p:spPr>
      </p:sp>
      <p:sp>
        <p:nvSpPr>
          <p:cNvPr id="72" name="Google Shape;72;p1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 Id="rId11" Type="http://schemas.openxmlformats.org/officeDocument/2006/relationships/image" Target="../media/image11.png"/><Relationship Id="rId10" Type="http://schemas.openxmlformats.org/officeDocument/2006/relationships/image" Target="../media/image17.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5" y="1179500"/>
            <a:ext cx="8361300" cy="34038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4000"/>
              <a:buFont typeface="Libre Franklin"/>
              <a:buNone/>
            </a:pPr>
            <a:r>
              <a:rPr lang="en-US" sz="3800"/>
              <a:t>Machine Learning for classificate Positive, Negative, and Neutral sentiment from </a:t>
            </a:r>
            <a:r>
              <a:rPr lang="en-US" sz="3800"/>
              <a:t>Indonesian Abusive And Hate Speech Twitter Text</a:t>
            </a:r>
            <a:endParaRPr sz="3800"/>
          </a:p>
          <a:p>
            <a:pPr indent="0" lvl="0" marL="0" rtl="0" algn="ctr">
              <a:lnSpc>
                <a:spcPct val="89000"/>
              </a:lnSpc>
              <a:spcBef>
                <a:spcPts val="0"/>
              </a:spcBef>
              <a:spcAft>
                <a:spcPts val="0"/>
              </a:spcAft>
              <a:buClr>
                <a:schemeClr val="dk2"/>
              </a:buClr>
              <a:buSzPts val="4000"/>
              <a:buFont typeface="Libre Franklin"/>
              <a:buNone/>
            </a:pPr>
            <a:r>
              <a:rPr lang="en-US" sz="3800"/>
              <a:t>Using Neural Network(SKLEARN MLP) and Tensorflow LSTM</a:t>
            </a:r>
            <a:endParaRPr sz="3800"/>
          </a:p>
        </p:txBody>
      </p:sp>
      <p:sp>
        <p:nvSpPr>
          <p:cNvPr id="94" name="Google Shape;94;p1"/>
          <p:cNvSpPr txBox="1"/>
          <p:nvPr>
            <p:ph idx="1" type="subTitle"/>
          </p:nvPr>
        </p:nvSpPr>
        <p:spPr>
          <a:xfrm>
            <a:off x="2679900" y="4583220"/>
            <a:ext cx="6831600" cy="4593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12000"/>
              </a:lnSpc>
              <a:spcBef>
                <a:spcPts val="0"/>
              </a:spcBef>
              <a:spcAft>
                <a:spcPts val="0"/>
              </a:spcAft>
              <a:buClr>
                <a:schemeClr val="dk2"/>
              </a:buClr>
              <a:buSzPct val="100000"/>
              <a:buNone/>
            </a:pPr>
            <a:r>
              <a:rPr lang="en-US"/>
              <a:t>Agil Fahmi &amp; Galih Suyoga (galih#7898)</a:t>
            </a:r>
            <a:endParaRPr/>
          </a:p>
          <a:p>
            <a:pPr indent="0" lvl="0" marL="0" rtl="0" algn="ctr">
              <a:lnSpc>
                <a:spcPct val="112000"/>
              </a:lnSpc>
              <a:spcBef>
                <a:spcPts val="0"/>
              </a:spcBef>
              <a:spcAft>
                <a:spcPts val="0"/>
              </a:spcAft>
              <a:buClr>
                <a:schemeClr val="dk2"/>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0f37b39174_0_46"/>
          <p:cNvSpPr txBox="1"/>
          <p:nvPr>
            <p:ph idx="1" type="body"/>
          </p:nvPr>
        </p:nvSpPr>
        <p:spPr>
          <a:xfrm>
            <a:off x="1371600" y="471800"/>
            <a:ext cx="9601200" cy="6975900"/>
          </a:xfrm>
          <a:prstGeom prst="rect">
            <a:avLst/>
          </a:prstGeom>
        </p:spPr>
        <p:txBody>
          <a:bodyPr anchorCtr="0" anchor="t" bIns="45700" lIns="91425" spcFirstLastPara="1" rIns="91425" wrap="square" tIns="45700">
            <a:normAutofit fontScale="55000" lnSpcReduction="20000"/>
          </a:bodyPr>
          <a:lstStyle/>
          <a:p>
            <a:pPr indent="0" lvl="0" marL="0" rtl="0" algn="l">
              <a:spcBef>
                <a:spcPts val="0"/>
              </a:spcBef>
              <a:spcAft>
                <a:spcPts val="0"/>
              </a:spcAft>
              <a:buNone/>
            </a:pPr>
            <a:r>
              <a:rPr lang="en-US"/>
              <a:t>{</a:t>
            </a:r>
            <a:endParaRPr/>
          </a:p>
          <a:p>
            <a:pPr indent="0" lvl="0" marL="0" rtl="0" algn="l">
              <a:spcBef>
                <a:spcPts val="0"/>
              </a:spcBef>
              <a:spcAft>
                <a:spcPts val="0"/>
              </a:spcAft>
              <a:buNone/>
            </a:pPr>
            <a:r>
              <a:rPr lang="en-US"/>
              <a:t>  "data":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 disaat semua cowok berusaha melacak perhatian gue. loe lantas remehkan perhatian yg gue kasih khusus ke elo. basic elo cowok bego ! ! !'",</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"RT USER: USER siapa yang telat ngasih tau elu?edan sarap gue bergaul dengan cigax jifla calis sama siapa noh licew juga'",</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"41. Kadang aku berfikir, kenapa aku tetap percaya pada Tuhan padahal aku selalu jatuh berkali-kali. Kadang aku merasa Tuhan itu ninggalkan aku sendirian. Ketika orangtuaku berencana berpisah, ketika kakakku lebih memilih jadi Kristen. Ketika aku anak ter",</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"USER USER AKU ITU AKU\\n\\nKU TAU MATAMU SIPIT TAPI DILIAT DARI MANA ITU AKU'",</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"USER USER Kaum cebong kapir udah keliatan dongoknya dari awal tambah dongok lagi hahahah'",</a:t>
            </a:r>
            <a:endParaRPr/>
          </a:p>
          <a:p>
            <a:pPr indent="0" lvl="0" marL="0" rtl="0" algn="l">
              <a:spcBef>
                <a:spcPts val="0"/>
              </a:spcBef>
              <a:spcAft>
                <a:spcPts val="0"/>
              </a:spcAft>
              <a:buNone/>
            </a:pPr>
            <a:r>
              <a:rPr lang="en-US"/>
              <a:t>      "sentimen": "NEGATIVE"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"USER Ya bani taplak dkk \\xf0\\x9f\\x98\\x84\\xf0\\x9f\\x98\\x84\\xf0\\x9f\\x98\\x84'",</a:t>
            </a:r>
            <a:endParaRPr/>
          </a:p>
          <a:p>
            <a:pPr indent="0" lvl="0" marL="0" rtl="0" algn="l">
              <a:spcBef>
                <a:spcPts val="0"/>
              </a:spcBef>
              <a:spcAft>
                <a:spcPts val="0"/>
              </a:spcAft>
              <a:buNone/>
            </a:pPr>
            <a:r>
              <a:rPr lang="en-US"/>
              <a:t>      "sentimen": "NEGATIVE"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"deklarasi pilkada 2018 aman dan anti hoax warga dukuh sari jabon",</a:t>
            </a:r>
            <a:endParaRPr/>
          </a:p>
          <a:p>
            <a:pPr indent="0" lvl="0" marL="0" rtl="0" algn="l">
              <a:spcBef>
                <a:spcPts val="0"/>
              </a:spcBef>
              <a:spcAft>
                <a:spcPts val="0"/>
              </a:spcAft>
              <a:buNone/>
            </a:pPr>
            <a:r>
              <a:rPr lang="en-US"/>
              <a:t>      "sentimen": "NEUTRAL"</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"Gue baru aja kelar re-watch Aldnoah Zero!!! paling kampret emang endingnya! 2 karakter utama cowonya kena friendzone bray! XD URL",</a:t>
            </a:r>
            <a:endParaRPr/>
          </a:p>
          <a:p>
            <a:pPr indent="0" lvl="0" marL="0" rtl="0" algn="l">
              <a:spcBef>
                <a:spcPts val="0"/>
              </a:spcBef>
              <a:spcAft>
                <a:spcPts val="0"/>
              </a:spcAft>
              <a:buNone/>
            </a:pPr>
            <a:r>
              <a:rPr lang="en-US"/>
              <a:t>      "sentimen": "NEGATIVE"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"Nah admin belanja satu lagi port terbaik nak makan Ais Kepal Milo, Ais Kepal Horlicks atau Cendol Toping kaw kaw. ð??­; ; Doket mano tu ? Gerai Rojak Mertuaku - Taipan 2 (depan TWINS BABY &amp;amp; ROMANTIKA / Bank Islam Senawang) ð???",</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"Tweet": "USER Enak lg klo smbil ngewe'",</a:t>
            </a:r>
            <a:endParaRPr/>
          </a:p>
          <a:p>
            <a:pPr indent="0" lvl="0" marL="0" rtl="0" algn="l">
              <a:spcBef>
                <a:spcPts val="0"/>
              </a:spcBef>
              <a:spcAft>
                <a:spcPts val="0"/>
              </a:spcAft>
              <a:buNone/>
            </a:pPr>
            <a:r>
              <a:rPr lang="en-US"/>
              <a:t>      "sentimen": "POSITIVE"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"description": "text sukses diproses",</a:t>
            </a:r>
            <a:endParaRPr/>
          </a:p>
          <a:p>
            <a:pPr indent="0" lvl="0" marL="0" rtl="0" algn="l">
              <a:spcBef>
                <a:spcPts val="0"/>
              </a:spcBef>
              <a:spcAft>
                <a:spcPts val="0"/>
              </a:spcAft>
              <a:buNone/>
            </a:pPr>
            <a:r>
              <a:rPr lang="en-US"/>
              <a:t>  "status_code": 200</a:t>
            </a:r>
            <a:endParaRPr/>
          </a:p>
          <a:p>
            <a:pPr indent="0" lvl="0" marL="0" rtl="0" algn="l">
              <a:spcBef>
                <a:spcPts val="0"/>
              </a:spcBef>
              <a:spcAft>
                <a:spcPts val="0"/>
              </a:spcAft>
              <a:buNone/>
            </a:pPr>
            <a:r>
              <a:rPr lang="en-US"/>
              <a:t>}</a:t>
            </a:r>
            <a:endParaRPr/>
          </a:p>
        </p:txBody>
      </p:sp>
      <p:sp>
        <p:nvSpPr>
          <p:cNvPr id="178" name="Google Shape;178;g20f37b39174_0_46"/>
          <p:cNvSpPr txBox="1"/>
          <p:nvPr/>
        </p:nvSpPr>
        <p:spPr>
          <a:xfrm>
            <a:off x="1485900" y="71600"/>
            <a:ext cx="42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MLP</a:t>
            </a:r>
            <a:endParaRPr>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0f37b39174_0_40"/>
          <p:cNvSpPr txBox="1"/>
          <p:nvPr>
            <p:ph idx="1" type="body"/>
          </p:nvPr>
        </p:nvSpPr>
        <p:spPr>
          <a:xfrm>
            <a:off x="1371600" y="101100"/>
            <a:ext cx="9601200" cy="6858000"/>
          </a:xfrm>
          <a:prstGeom prst="rect">
            <a:avLst/>
          </a:prstGeom>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None/>
            </a:pPr>
            <a:r>
              <a:rPr lang="en-US"/>
              <a:t>{</a:t>
            </a:r>
            <a:endParaRPr/>
          </a:p>
          <a:p>
            <a:pPr indent="0" lvl="0" marL="0" rtl="0" algn="l">
              <a:lnSpc>
                <a:spcPct val="100000"/>
              </a:lnSpc>
              <a:spcBef>
                <a:spcPts val="0"/>
              </a:spcBef>
              <a:spcAft>
                <a:spcPts val="0"/>
              </a:spcAft>
              <a:buNone/>
            </a:pPr>
            <a:r>
              <a:rPr lang="en-US"/>
              <a:t>  "data": [  {</a:t>
            </a:r>
            <a:endParaRPr/>
          </a:p>
          <a:p>
            <a:pPr indent="0" lvl="0" marL="0" rtl="0" algn="l">
              <a:lnSpc>
                <a:spcPct val="100000"/>
              </a:lnSpc>
              <a:spcBef>
                <a:spcPts val="0"/>
              </a:spcBef>
              <a:spcAft>
                <a:spcPts val="0"/>
              </a:spcAft>
              <a:buNone/>
            </a:pPr>
            <a:r>
              <a:rPr lang="en-US"/>
              <a:t>      "Tweet": "- disaat semua cowok berusaha melacak perhatian gue. loe lantas remehkan perhatian yg gue kasih khusus ke elo. basic elo cowok bego ! ! !'",</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"RT USER: USER siapa yang telat ngasih tau elu?edan sarap gue bergaul dengan cigax jifla calis sama siapa noh licew juga'",</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"41. Kadang aku berfikir, kenapa aku tetap percaya pada Tuhan padahal aku selalu jatuh berkali-kali. Kadang aku merasa Tuhan itu ninggalkan aku sendirian. Ketika orangtuaku berencana berpisah, ketika kakakku lebih memilih jadi Kristen. Ketika aku anak ter",</a:t>
            </a:r>
            <a:endParaRPr/>
          </a:p>
          <a:p>
            <a:pPr indent="0" lvl="0" marL="0" rtl="0" algn="l">
              <a:lnSpc>
                <a:spcPct val="100000"/>
              </a:lnSpc>
              <a:spcBef>
                <a:spcPts val="0"/>
              </a:spcBef>
              <a:spcAft>
                <a:spcPts val="0"/>
              </a:spcAft>
              <a:buNone/>
            </a:pPr>
            <a:r>
              <a:rPr lang="en-US"/>
              <a:t>      "sentimen": "POSITIVE"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"USER USER AKU ITU AKU\\n\\nKU TAU MATAMU SIPIT TAPI DILIAT DARI MANA ITU AKU'",</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"USER USER Kaum cebong kapir udah keliatan dongoknya dari awal tambah dongok lagi hahahah'",</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"USER Ya bani taplak dkk \\xf0\\x9f\\x98\\x84\\xf0\\x9f\\x98\\x84\\xf0\\x9f\\x98\\x84'",</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"deklarasi pilkada 2018 aman dan anti hoax warga dukuh sari jabon",</a:t>
            </a:r>
            <a:endParaRPr/>
          </a:p>
          <a:p>
            <a:pPr indent="0" lvl="0" marL="0" rtl="0" algn="l">
              <a:lnSpc>
                <a:spcPct val="100000"/>
              </a:lnSpc>
              <a:spcBef>
                <a:spcPts val="0"/>
              </a:spcBef>
              <a:spcAft>
                <a:spcPts val="0"/>
              </a:spcAft>
              <a:buNone/>
            </a:pPr>
            <a:r>
              <a:rPr lang="en-US"/>
              <a:t>      "sentimen": "NEUTRAL"</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"Gue baru aja kelar re-watch Aldnoah Zero!!! paling kampret emang endingnya! 2 karakter utama cowonya kena friendzone bray! XD URL",</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"Nah admin belanja satu lagi port terbaik nak makan Ais Kepal Milo, Ais Kepal Horlicks atau Cendol Toping kaw kaw. ð??­; ; Doket mano tu ? Gerai Rojak Mertuaku - Taipan 2 (depan TWINS BABY &amp;amp; ROMANTIKA / Bank Islam Senawang) ð???",</a:t>
            </a:r>
            <a:endParaRPr/>
          </a:p>
          <a:p>
            <a:pPr indent="0" lvl="0" marL="0" rtl="0" algn="l">
              <a:lnSpc>
                <a:spcPct val="100000"/>
              </a:lnSpc>
              <a:spcBef>
                <a:spcPts val="0"/>
              </a:spcBef>
              <a:spcAft>
                <a:spcPts val="0"/>
              </a:spcAft>
              <a:buNone/>
            </a:pPr>
            <a:r>
              <a:rPr lang="en-US"/>
              <a:t>      "sentimen": "POSITIVE"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"Tweet": "USER Enak lg klo smbil ngewe'",</a:t>
            </a:r>
            <a:endParaRPr/>
          </a:p>
          <a:p>
            <a:pPr indent="0" lvl="0" marL="0" rtl="0" algn="l">
              <a:lnSpc>
                <a:spcPct val="100000"/>
              </a:lnSpc>
              <a:spcBef>
                <a:spcPts val="0"/>
              </a:spcBef>
              <a:spcAft>
                <a:spcPts val="0"/>
              </a:spcAft>
              <a:buNone/>
            </a:pPr>
            <a:r>
              <a:rPr lang="en-US"/>
              <a:t>      "sentimen": "NEGATIVE"</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a:t>
            </a:r>
            <a:endParaRPr/>
          </a:p>
          <a:p>
            <a:pPr indent="0" lvl="0" marL="0" rtl="0" algn="l">
              <a:lnSpc>
                <a:spcPct val="100000"/>
              </a:lnSpc>
              <a:spcBef>
                <a:spcPts val="0"/>
              </a:spcBef>
              <a:spcAft>
                <a:spcPts val="0"/>
              </a:spcAft>
              <a:buNone/>
            </a:pPr>
            <a:r>
              <a:rPr lang="en-US"/>
              <a:t>  "description": "text sukses diproses",</a:t>
            </a:r>
            <a:endParaRPr/>
          </a:p>
          <a:p>
            <a:pPr indent="0" lvl="0" marL="0" rtl="0" algn="l">
              <a:lnSpc>
                <a:spcPct val="100000"/>
              </a:lnSpc>
              <a:spcBef>
                <a:spcPts val="0"/>
              </a:spcBef>
              <a:spcAft>
                <a:spcPts val="0"/>
              </a:spcAft>
              <a:buNone/>
            </a:pPr>
            <a:r>
              <a:rPr lang="en-US"/>
              <a:t>  "status_code": 200</a:t>
            </a:r>
            <a:endParaRPr/>
          </a:p>
          <a:p>
            <a:pPr indent="0" lvl="0" marL="0" rtl="0" algn="l">
              <a:lnSpc>
                <a:spcPct val="100000"/>
              </a:lnSpc>
              <a:spcBef>
                <a:spcPts val="0"/>
              </a:spcBef>
              <a:spcAft>
                <a:spcPts val="0"/>
              </a:spcAft>
              <a:buNone/>
            </a:pPr>
            <a:r>
              <a:rPr lang="en-US"/>
              <a:t>}</a:t>
            </a:r>
            <a:endParaRPr/>
          </a:p>
        </p:txBody>
      </p:sp>
      <p:sp>
        <p:nvSpPr>
          <p:cNvPr id="184" name="Google Shape;184;g20f37b39174_0_40"/>
          <p:cNvSpPr txBox="1"/>
          <p:nvPr/>
        </p:nvSpPr>
        <p:spPr>
          <a:xfrm>
            <a:off x="1514025" y="-76200"/>
            <a:ext cx="42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LSTM</a:t>
            </a:r>
            <a:endParaRPr>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0f37b39174_0_58"/>
          <p:cNvSpPr txBox="1"/>
          <p:nvPr>
            <p:ph type="title"/>
          </p:nvPr>
        </p:nvSpPr>
        <p:spPr>
          <a:xfrm>
            <a:off x="1371600" y="685800"/>
            <a:ext cx="9601200" cy="797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Kesimpulan</a:t>
            </a:r>
            <a:endParaRPr/>
          </a:p>
        </p:txBody>
      </p:sp>
      <p:sp>
        <p:nvSpPr>
          <p:cNvPr id="190" name="Google Shape;190;g20f37b39174_0_58"/>
          <p:cNvSpPr txBox="1"/>
          <p:nvPr>
            <p:ph idx="1" type="body"/>
          </p:nvPr>
        </p:nvSpPr>
        <p:spPr>
          <a:xfrm>
            <a:off x="1371600" y="1482900"/>
            <a:ext cx="9601200" cy="438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Antara kedua model MLP dan LSTM bisa dibuat untuk klasifikasi data text dengan akurasi yang cukup tinggi.</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LSTM memiliki keunggulan yang signifikan dari MLP dikarenakan ketahanan LSTM terhadap negasi, multipolaritas, sarkasme dan sensitif terhadap sequence atau konteks.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Namun begitu, pemrosesan LSTM lebih berat daripada MLP. setelah jadi model dan API, butuh waktu/resource yang lebih banyak.</a:t>
            </a:r>
            <a:endParaRPr/>
          </a:p>
          <a:p>
            <a:pPr indent="0" lvl="0" marL="0" rtl="0" algn="l">
              <a:spcBef>
                <a:spcPts val="1000"/>
              </a:spcBef>
              <a:spcAft>
                <a:spcPts val="200"/>
              </a:spcAft>
              <a:buNone/>
            </a:pPr>
            <a:r>
              <a:rPr lang="en-US"/>
              <a:t>sebagai gambaran, untuk prediksi 1 text lstm membutuhkan waktu hampir 3 detik di laptop kami, sedangkan MLP hampir terasa instan.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1721925" y="170000"/>
            <a:ext cx="2885700" cy="61878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Libre Franklin"/>
                <a:ea typeface="Libre Franklin"/>
                <a:cs typeface="Libre Franklin"/>
                <a:sym typeface="Libre Franklin"/>
              </a:rPr>
              <a:t>Latar Belakang</a:t>
            </a:r>
            <a:endParaRPr b="0" i="0" sz="1800" u="none" cap="none" strike="noStrike">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Libre Franklin"/>
                <a:ea typeface="Libre Franklin"/>
                <a:cs typeface="Libre Franklin"/>
                <a:sym typeface="Libre Franklin"/>
              </a:rPr>
              <a:t>Tujuan Penelitian</a:t>
            </a:r>
            <a:endParaRPr b="0" i="0" sz="1800" u="none" cap="none" strike="noStrike">
              <a:solidFill>
                <a:schemeClr val="dk1"/>
              </a:solidFill>
              <a:latin typeface="Libre Franklin"/>
              <a:ea typeface="Libre Franklin"/>
              <a:cs typeface="Libre Franklin"/>
              <a:sym typeface="Libre Franklin"/>
            </a:endParaRPr>
          </a:p>
          <a:p>
            <a:pPr indent="0" lvl="0" marL="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Clr>
                <a:schemeClr val="dk1"/>
              </a:buClr>
              <a:buSzPts val="1800"/>
              <a:buFont typeface="Libre Franklin"/>
              <a:buNone/>
            </a:pPr>
            <a:r>
              <a:t/>
            </a:r>
            <a:endParaRPr sz="1800">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Libre Franklin"/>
                <a:ea typeface="Libre Franklin"/>
                <a:cs typeface="Libre Franklin"/>
                <a:sym typeface="Libre Franklin"/>
              </a:rPr>
              <a:t>Rumusan Masalah</a:t>
            </a:r>
            <a:endParaRPr b="0" i="0" sz="1800" u="none" cap="none" strike="noStrike">
              <a:solidFill>
                <a:schemeClr val="dk1"/>
              </a:solidFill>
              <a:latin typeface="Libre Franklin"/>
              <a:ea typeface="Libre Franklin"/>
              <a:cs typeface="Libre Franklin"/>
              <a:sym typeface="Libre Franklin"/>
            </a:endParaRPr>
          </a:p>
          <a:p>
            <a:pPr indent="-228600" lvl="0" marL="34290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Libre Franklin"/>
              <a:buAutoNum type="arabicPeriod"/>
            </a:pPr>
            <a:r>
              <a:rPr b="0" i="0" lang="en-US" sz="1800" u="none" cap="none" strike="noStrike">
                <a:solidFill>
                  <a:schemeClr val="dk1"/>
                </a:solidFill>
                <a:latin typeface="Libre Franklin"/>
                <a:ea typeface="Libre Franklin"/>
                <a:cs typeface="Libre Franklin"/>
                <a:sym typeface="Libre Franklin"/>
              </a:rPr>
              <a:t>Sumber Data</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100" name="Google Shape;100;p2"/>
          <p:cNvSpPr txBox="1"/>
          <p:nvPr/>
        </p:nvSpPr>
        <p:spPr>
          <a:xfrm>
            <a:off x="2131650" y="673200"/>
            <a:ext cx="8823300" cy="413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a:solidFill>
                  <a:schemeClr val="dk1"/>
                </a:solidFill>
                <a:latin typeface="Libre Franklin"/>
                <a:ea typeface="Libre Franklin"/>
                <a:cs typeface="Libre Franklin"/>
                <a:sym typeface="Libre Franklin"/>
              </a:rPr>
              <a:t>Analisis sentimen adalah proses menganalisis teks digital untuk menentukan apakah nada emosional pesan tersebut positif, negatif, atau netral. Saat ini, perusahaan memiliki data teks dalam volume besar seperti email, transkrip obrolan dukungan pelanggan, komentar media sosial, dan ulasan. Alat analisis sentimen dapat memindai teks ini untuk secara otomatis menentukan sikap penulis terhadap suatu topik. Perusahaan menggunakan wawasan dari analisis sentimen untuk meningkatkan mutu layanan pelanggan dan meningkatkan reputasi merek.</a:t>
            </a:r>
            <a:endParaRPr>
              <a:solidFill>
                <a:schemeClr val="dk1"/>
              </a:solidFill>
              <a:latin typeface="Libre Franklin"/>
              <a:ea typeface="Libre Franklin"/>
              <a:cs typeface="Libre Franklin"/>
              <a:sym typeface="Libre Franklin"/>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Memberikan wawasan yang objektif</a:t>
            </a:r>
            <a:endParaRPr b="1" sz="1300">
              <a:solidFill>
                <a:schemeClr val="dk1"/>
              </a:solidFill>
            </a:endParaRPr>
          </a:p>
          <a:p>
            <a:pPr indent="0" lvl="0" marL="0" rtl="0" algn="l">
              <a:lnSpc>
                <a:spcPct val="115000"/>
              </a:lnSpc>
              <a:spcBef>
                <a:spcPts val="1400"/>
              </a:spcBef>
              <a:spcAft>
                <a:spcPts val="0"/>
              </a:spcAft>
              <a:buSzPts val="1100"/>
              <a:buNone/>
            </a:pPr>
            <a:r>
              <a:rPr b="1" lang="en-US" sz="1300">
                <a:solidFill>
                  <a:schemeClr val="dk1"/>
                </a:solidFill>
              </a:rPr>
              <a:t>Membangun produk dan layanan yang lebih baik</a:t>
            </a:r>
            <a:endParaRPr b="1" sz="1300">
              <a:solidFill>
                <a:schemeClr val="dk1"/>
              </a:solidFill>
            </a:endParaRPr>
          </a:p>
          <a:p>
            <a:pPr indent="0" lvl="0" marL="0" rtl="0" algn="l">
              <a:lnSpc>
                <a:spcPct val="115000"/>
              </a:lnSpc>
              <a:spcBef>
                <a:spcPts val="1400"/>
              </a:spcBef>
              <a:spcAft>
                <a:spcPts val="0"/>
              </a:spcAft>
              <a:buSzPts val="1100"/>
              <a:buNone/>
            </a:pPr>
            <a:r>
              <a:rPr b="1" lang="en-US" sz="1300">
                <a:solidFill>
                  <a:schemeClr val="dk1"/>
                </a:solidFill>
              </a:rPr>
              <a:t>Menganalisis dalam skala besar</a:t>
            </a:r>
            <a:endParaRPr b="1" sz="1300">
              <a:solidFill>
                <a:schemeClr val="dk1"/>
              </a:solidFill>
            </a:endParaRPr>
          </a:p>
          <a:p>
            <a:pPr indent="0" lvl="0" marL="0" rtl="0" algn="l">
              <a:lnSpc>
                <a:spcPct val="115000"/>
              </a:lnSpc>
              <a:spcBef>
                <a:spcPts val="1400"/>
              </a:spcBef>
              <a:spcAft>
                <a:spcPts val="0"/>
              </a:spcAft>
              <a:buSzPts val="1100"/>
              <a:buNone/>
            </a:pPr>
            <a:r>
              <a:rPr b="1" lang="en-US" sz="1300">
                <a:solidFill>
                  <a:schemeClr val="dk1"/>
                </a:solidFill>
              </a:rPr>
              <a:t>Hasil waktu real time</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marR="0" rtl="0" algn="l">
              <a:spcBef>
                <a:spcPts val="400"/>
              </a:spcBef>
              <a:spcAft>
                <a:spcPts val="0"/>
              </a:spcAft>
              <a:buNone/>
            </a:pPr>
            <a:r>
              <a:t/>
            </a:r>
            <a:endParaRPr>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400">
              <a:solidFill>
                <a:schemeClr val="dk1"/>
              </a:solidFill>
              <a:latin typeface="Libre Franklin"/>
              <a:ea typeface="Libre Franklin"/>
              <a:cs typeface="Libre Franklin"/>
              <a:sym typeface="Libre Franklin"/>
            </a:endParaRPr>
          </a:p>
        </p:txBody>
      </p:sp>
      <p:sp>
        <p:nvSpPr>
          <p:cNvPr id="101" name="Google Shape;101;p2"/>
          <p:cNvSpPr txBox="1"/>
          <p:nvPr/>
        </p:nvSpPr>
        <p:spPr>
          <a:xfrm>
            <a:off x="2210250" y="4112321"/>
            <a:ext cx="9239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Libre Franklin"/>
                <a:ea typeface="Libre Franklin"/>
                <a:cs typeface="Libre Franklin"/>
                <a:sym typeface="Libre Franklin"/>
              </a:rPr>
              <a:t>Membuat sebuah rangkaian API yang dapat memproduksi klasifikasi text berdasarkan teknologi machine learning MLP dan LSTM</a:t>
            </a:r>
            <a:endParaRPr sz="1400">
              <a:solidFill>
                <a:schemeClr val="dk1"/>
              </a:solidFill>
              <a:latin typeface="Libre Franklin"/>
              <a:ea typeface="Libre Franklin"/>
              <a:cs typeface="Libre Franklin"/>
              <a:sym typeface="Libre Franklin"/>
            </a:endParaRPr>
          </a:p>
        </p:txBody>
      </p:sp>
      <p:sp>
        <p:nvSpPr>
          <p:cNvPr id="102" name="Google Shape;102;p2"/>
          <p:cNvSpPr txBox="1"/>
          <p:nvPr/>
        </p:nvSpPr>
        <p:spPr>
          <a:xfrm>
            <a:off x="2066258" y="5180759"/>
            <a:ext cx="8954100" cy="30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a:solidFill>
                  <a:schemeClr val="dk1"/>
                </a:solidFill>
                <a:latin typeface="Libre Franklin"/>
                <a:ea typeface="Libre Franklin"/>
                <a:cs typeface="Libre Franklin"/>
                <a:sym typeface="Libre Franklin"/>
              </a:rPr>
              <a:t>Metode mana yang lebih efektif dipakai untuk klasifikasi text</a:t>
            </a:r>
            <a:endParaRPr sz="1400">
              <a:solidFill>
                <a:schemeClr val="dk1"/>
              </a:solidFill>
              <a:latin typeface="Libre Franklin"/>
              <a:ea typeface="Libre Franklin"/>
              <a:cs typeface="Libre Franklin"/>
              <a:sym typeface="Libre Franklin"/>
            </a:endParaRPr>
          </a:p>
        </p:txBody>
      </p:sp>
      <p:sp>
        <p:nvSpPr>
          <p:cNvPr id="103" name="Google Shape;103;p2"/>
          <p:cNvSpPr txBox="1"/>
          <p:nvPr/>
        </p:nvSpPr>
        <p:spPr>
          <a:xfrm>
            <a:off x="2070458" y="6033772"/>
            <a:ext cx="80511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Libre Franklin"/>
                <a:ea typeface="Libre Franklin"/>
                <a:cs typeface="Libre Franklin"/>
                <a:sym typeface="Libre Franklin"/>
              </a:rPr>
              <a:t>Multi-label Hate Speech and Abusive Language Detection in {I}ndonesian Twitter oleh Ibrohim Budi 2019</a:t>
            </a:r>
            <a:endParaRPr/>
          </a:p>
          <a:p>
            <a:pPr indent="0" lvl="0" marL="0" marR="0" rtl="0" algn="l">
              <a:spcBef>
                <a:spcPts val="0"/>
              </a:spcBef>
              <a:spcAft>
                <a:spcPts val="0"/>
              </a:spcAft>
              <a:buNone/>
            </a:pPr>
            <a:r>
              <a:rPr lang="en-US" sz="1400">
                <a:solidFill>
                  <a:schemeClr val="dk1"/>
                </a:solidFill>
                <a:latin typeface="Libre Franklin"/>
                <a:ea typeface="Libre Franklin"/>
                <a:cs typeface="Libre Franklin"/>
                <a:sym typeface="Libre Franklin"/>
              </a:rPr>
              <a:t>https://www.kaggle.com/datasets/ilhamfp31/indonesian-abusive-and-hate-speech-twitter-text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371600" y="685800"/>
            <a:ext cx="9601200" cy="727364"/>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Metode Penelitian</a:t>
            </a:r>
            <a:endParaRPr/>
          </a:p>
        </p:txBody>
      </p:sp>
      <p:sp>
        <p:nvSpPr>
          <p:cNvPr id="109" name="Google Shape;109;p3"/>
          <p:cNvSpPr txBox="1"/>
          <p:nvPr/>
        </p:nvSpPr>
        <p:spPr>
          <a:xfrm>
            <a:off x="1371600" y="1413220"/>
            <a:ext cx="86451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Metode penelitian yang dipakai untuk tugas ini adalah Predictive analytics dimana Predictive analytics memanfaatkan beragam jenis pendekatan untuk menganalisis data, mulai dari data mining hingga machine learning.</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Dalam Tudas kali ini, kami menggunakan teknik text analytics. </a:t>
            </a:r>
            <a:r>
              <a:rPr lang="en-US" sz="1800">
                <a:solidFill>
                  <a:schemeClr val="dk1"/>
                </a:solidFill>
                <a:latin typeface="Libre Franklin"/>
                <a:ea typeface="Libre Franklin"/>
                <a:cs typeface="Libre Franklin"/>
                <a:sym typeface="Libre Franklin"/>
              </a:rPr>
              <a:t>Teknik ini dibangun dengan pendekatan statistik, machine learning, dan linguistik. Teknik predictive analytics ini membantu memprediksi tema sebuah dokumen dan menganalisa kata-kata yang digunakan di dalamnya.</a:t>
            </a:r>
            <a:endParaRPr sz="1800">
              <a:solidFill>
                <a:schemeClr val="dk1"/>
              </a:solidFill>
              <a:latin typeface="Libre Franklin"/>
              <a:ea typeface="Libre Franklin"/>
              <a:cs typeface="Libre Franklin"/>
              <a:sym typeface="Libre Franklin"/>
            </a:endParaRPr>
          </a:p>
        </p:txBody>
      </p:sp>
      <p:sp>
        <p:nvSpPr>
          <p:cNvPr id="110" name="Google Shape;110;p3"/>
          <p:cNvSpPr txBox="1"/>
          <p:nvPr/>
        </p:nvSpPr>
        <p:spPr>
          <a:xfrm>
            <a:off x="1485900" y="4251445"/>
            <a:ext cx="8645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Raw data =&gt; Cleansing =&gt; Transform=&gt;buat model=&gt; training=&gt;validation=&gt;prediction</a:t>
            </a:r>
            <a:endParaRPr sz="1800">
              <a:solidFill>
                <a:schemeClr val="dk1"/>
              </a:solidFill>
              <a:latin typeface="Libre Franklin"/>
              <a:ea typeface="Libre Franklin"/>
              <a:cs typeface="Libre Franklin"/>
              <a:sym typeface="Libre Franklin"/>
            </a:endParaRPr>
          </a:p>
        </p:txBody>
      </p:sp>
      <p:sp>
        <p:nvSpPr>
          <p:cNvPr id="111" name="Google Shape;111;p3"/>
          <p:cNvSpPr txBox="1"/>
          <p:nvPr/>
        </p:nvSpPr>
        <p:spPr>
          <a:xfrm>
            <a:off x="1638300" y="5427370"/>
            <a:ext cx="8645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Regex, Pandas, NLTK, sastrawi, NumPy, Swagger, tensorflow, flask</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0f37b39174_0_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Training</a:t>
            </a:r>
            <a:endParaRPr/>
          </a:p>
        </p:txBody>
      </p:sp>
      <p:sp>
        <p:nvSpPr>
          <p:cNvPr id="117" name="Google Shape;117;g20f37b39174_0_7"/>
          <p:cNvSpPr txBox="1"/>
          <p:nvPr>
            <p:ph idx="1" type="body"/>
          </p:nvPr>
        </p:nvSpPr>
        <p:spPr>
          <a:xfrm>
            <a:off x="1371600" y="2830825"/>
            <a:ext cx="9601200" cy="30363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US"/>
              <a:t>Dalam tugas kali ini kami menggunakan data training sentimen yang sudah disediakan.</a:t>
            </a:r>
            <a:endParaRPr/>
          </a:p>
          <a:p>
            <a:pPr indent="0" lvl="0" marL="0" rtl="0" algn="l">
              <a:spcBef>
                <a:spcPts val="1000"/>
              </a:spcBef>
              <a:spcAft>
                <a:spcPts val="0"/>
              </a:spcAft>
              <a:buNone/>
            </a:pPr>
            <a:r>
              <a:rPr lang="en-US"/>
              <a:t>kami membagi data cleansing kedalam 4 mode pembersihan.</a:t>
            </a:r>
            <a:endParaRPr/>
          </a:p>
          <a:p>
            <a:pPr indent="0" lvl="0" marL="0" rtl="0" algn="l">
              <a:spcBef>
                <a:spcPts val="1000"/>
              </a:spcBef>
              <a:spcAft>
                <a:spcPts val="0"/>
              </a:spcAft>
              <a:buNone/>
            </a:pPr>
            <a:r>
              <a:rPr lang="en-US"/>
              <a:t>kalimat_bersih: kalimat yang dibersihkan dari angka, lowercasing, stopword removing dan emoticon</a:t>
            </a:r>
            <a:endParaRPr/>
          </a:p>
          <a:p>
            <a:pPr indent="0" lvl="0" marL="0" rtl="0" algn="l">
              <a:spcBef>
                <a:spcPts val="1000"/>
              </a:spcBef>
              <a:spcAft>
                <a:spcPts val="0"/>
              </a:spcAft>
              <a:buNone/>
            </a:pPr>
            <a:r>
              <a:rPr lang="en-US"/>
              <a:t>kalimat_bersih_v2: kalimat yang sudah dibersihkan diatas, kami bersihkan kembali dengan mengganti kalimat alay menjadi kalimat baku dengan bantuan database alay</a:t>
            </a:r>
            <a:endParaRPr/>
          </a:p>
          <a:p>
            <a:pPr indent="0" lvl="0" marL="0" rtl="0" algn="l">
              <a:spcBef>
                <a:spcPts val="1000"/>
              </a:spcBef>
              <a:spcAft>
                <a:spcPts val="0"/>
              </a:spcAft>
              <a:buNone/>
            </a:pPr>
            <a:r>
              <a:rPr lang="en-US"/>
              <a:t>kalimat_bersih_v3: kalimat dari v2 kami lakukan stemming</a:t>
            </a:r>
            <a:endParaRPr/>
          </a:p>
          <a:p>
            <a:pPr indent="0" lvl="0" marL="0" rtl="0" algn="l">
              <a:spcBef>
                <a:spcPts val="1000"/>
              </a:spcBef>
              <a:spcAft>
                <a:spcPts val="0"/>
              </a:spcAft>
              <a:buNone/>
            </a:pPr>
            <a:r>
              <a:rPr lang="en-US"/>
              <a:t>kalimat_bersih_v4: kalimat dari kalimat bersih kami lakukan stemming tanpa adanya replace alay word.</a:t>
            </a:r>
            <a:endParaRPr/>
          </a:p>
          <a:p>
            <a:pPr indent="0" lvl="0" marL="0" rtl="0" algn="l">
              <a:spcBef>
                <a:spcPts val="1000"/>
              </a:spcBef>
              <a:spcAft>
                <a:spcPts val="0"/>
              </a:spcAft>
              <a:buNone/>
            </a:pPr>
            <a:r>
              <a:t/>
            </a:r>
            <a:endParaRPr/>
          </a:p>
          <a:p>
            <a:pPr indent="0" lvl="0" marL="0" rtl="0" algn="l">
              <a:spcBef>
                <a:spcPts val="1000"/>
              </a:spcBef>
              <a:spcAft>
                <a:spcPts val="200"/>
              </a:spcAft>
              <a:buNone/>
            </a:pPr>
            <a:r>
              <a:rPr lang="en-US"/>
              <a:t>pada akhirnya kami memutuskan untuk memakai kalimat_bersih_v3 dengan menggunakan replacing alay word karena data tweet yang akan dipakai di production banyak kata alay yang tidak baku, sedangkan data training yang diberikan sangat baku</a:t>
            </a:r>
            <a:endParaRPr/>
          </a:p>
        </p:txBody>
      </p:sp>
      <p:pic>
        <p:nvPicPr>
          <p:cNvPr id="118" name="Google Shape;118;g20f37b39174_0_7"/>
          <p:cNvPicPr preferRelativeResize="0"/>
          <p:nvPr/>
        </p:nvPicPr>
        <p:blipFill>
          <a:blip r:embed="rId3">
            <a:alphaModFix/>
          </a:blip>
          <a:stretch>
            <a:fillRect/>
          </a:stretch>
        </p:blipFill>
        <p:spPr>
          <a:xfrm>
            <a:off x="986650" y="1439850"/>
            <a:ext cx="11083648" cy="128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0f37b39174_0_1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Training Cont.</a:t>
            </a:r>
            <a:endParaRPr/>
          </a:p>
        </p:txBody>
      </p:sp>
      <p:sp>
        <p:nvSpPr>
          <p:cNvPr id="124" name="Google Shape;124;g20f37b39174_0_1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55000"/>
              <a:buFont typeface="Arial"/>
              <a:buNone/>
            </a:pPr>
            <a:r>
              <a:rPr lang="en-US"/>
              <a:t>positive	6383</a:t>
            </a:r>
            <a:endParaRPr/>
          </a:p>
          <a:p>
            <a:pPr indent="0" lvl="0" marL="0" rtl="0" algn="l">
              <a:spcBef>
                <a:spcPts val="1000"/>
              </a:spcBef>
              <a:spcAft>
                <a:spcPts val="0"/>
              </a:spcAft>
              <a:buClr>
                <a:schemeClr val="dk1"/>
              </a:buClr>
              <a:buSzPct val="55000"/>
              <a:buFont typeface="Arial"/>
              <a:buNone/>
            </a:pPr>
            <a:r>
              <a:rPr lang="en-US"/>
              <a:t>negative	3412</a:t>
            </a:r>
            <a:endParaRPr/>
          </a:p>
          <a:p>
            <a:pPr indent="0" lvl="0" marL="0" rtl="0" algn="l">
              <a:spcBef>
                <a:spcPts val="1000"/>
              </a:spcBef>
              <a:spcAft>
                <a:spcPts val="0"/>
              </a:spcAft>
              <a:buClr>
                <a:schemeClr val="dk1"/>
              </a:buClr>
              <a:buSzPct val="55000"/>
              <a:buFont typeface="Arial"/>
              <a:buNone/>
            </a:pPr>
            <a:r>
              <a:rPr lang="en-US"/>
              <a:t>neutral 	1138</a:t>
            </a:r>
            <a:endParaRPr/>
          </a:p>
          <a:p>
            <a:pPr indent="0" lvl="0" marL="0" rtl="0" algn="l">
              <a:spcBef>
                <a:spcPts val="1000"/>
              </a:spcBef>
              <a:spcAft>
                <a:spcPts val="0"/>
              </a:spcAft>
              <a:buNone/>
            </a:pPr>
            <a:r>
              <a:rPr lang="en-US"/>
              <a:t>jumlah unique words: 11684</a:t>
            </a:r>
            <a:endParaRPr/>
          </a:p>
          <a:p>
            <a:pPr indent="0" lvl="0" marL="0" rtl="0" algn="l">
              <a:spcBef>
                <a:spcPts val="1000"/>
              </a:spcBef>
              <a:spcAft>
                <a:spcPts val="0"/>
              </a:spcAft>
              <a:buNone/>
            </a:pPr>
            <a:r>
              <a:rPr lang="en-US"/>
              <a:t>jumlah kata terbanyak: 93</a:t>
            </a:r>
            <a:endParaRPr/>
          </a:p>
          <a:p>
            <a:pPr indent="0" lvl="0" marL="0" rtl="0" algn="l">
              <a:spcBef>
                <a:spcPts val="1000"/>
              </a:spcBef>
              <a:spcAft>
                <a:spcPts val="0"/>
              </a:spcAft>
              <a:buNone/>
            </a:pPr>
            <a:r>
              <a:rPr lang="en-US"/>
              <a:t>jumlah kalimat terbanyak: 16</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0"/>
              </a:spcAft>
              <a:buNone/>
            </a:pPr>
            <a:r>
              <a:rPr lang="en-US"/>
              <a:t>Pada MLP kami memutuskan bahwa vektorisasi tfidf lebih baik hasilnya dan lebih konsisten </a:t>
            </a:r>
            <a:endParaRPr/>
          </a:p>
          <a:p>
            <a:pPr indent="0" lvl="0" marL="0" rtl="0" algn="l">
              <a:spcBef>
                <a:spcPts val="1000"/>
              </a:spcBef>
              <a:spcAft>
                <a:spcPts val="0"/>
              </a:spcAft>
              <a:buNone/>
            </a:pPr>
            <a:r>
              <a:t/>
            </a:r>
            <a:endParaRPr/>
          </a:p>
          <a:p>
            <a:pPr indent="0" lvl="0" marL="0" rtl="0" algn="l">
              <a:spcBef>
                <a:spcPts val="1000"/>
              </a:spcBef>
              <a:spcAft>
                <a:spcPts val="200"/>
              </a:spcAft>
              <a:buNone/>
            </a:pPr>
            <a:r>
              <a:rPr lang="en-US"/>
              <a:t>Pada LSTM kami tokenize dan melakukan padding dengan jumlah maksimum 500 kata/sequence</a:t>
            </a:r>
            <a:endParaRPr/>
          </a:p>
        </p:txBody>
      </p:sp>
      <p:pic>
        <p:nvPicPr>
          <p:cNvPr id="125" name="Google Shape;125;g20f37b39174_0_13"/>
          <p:cNvPicPr preferRelativeResize="0"/>
          <p:nvPr/>
        </p:nvPicPr>
        <p:blipFill>
          <a:blip r:embed="rId3">
            <a:alphaModFix/>
          </a:blip>
          <a:stretch>
            <a:fillRect/>
          </a:stretch>
        </p:blipFill>
        <p:spPr>
          <a:xfrm>
            <a:off x="6788375" y="113450"/>
            <a:ext cx="5029200" cy="1390650"/>
          </a:xfrm>
          <a:prstGeom prst="rect">
            <a:avLst/>
          </a:prstGeom>
          <a:noFill/>
          <a:ln>
            <a:noFill/>
          </a:ln>
        </p:spPr>
      </p:pic>
      <p:pic>
        <p:nvPicPr>
          <p:cNvPr id="126" name="Google Shape;126;g20f37b39174_0_13"/>
          <p:cNvPicPr preferRelativeResize="0"/>
          <p:nvPr/>
        </p:nvPicPr>
        <p:blipFill>
          <a:blip r:embed="rId4">
            <a:alphaModFix/>
          </a:blip>
          <a:stretch>
            <a:fillRect/>
          </a:stretch>
        </p:blipFill>
        <p:spPr>
          <a:xfrm>
            <a:off x="5868748" y="1598148"/>
            <a:ext cx="6252125" cy="276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0f37b39174_0_24"/>
          <p:cNvSpPr txBox="1"/>
          <p:nvPr>
            <p:ph type="title"/>
          </p:nvPr>
        </p:nvSpPr>
        <p:spPr>
          <a:xfrm>
            <a:off x="1371600" y="685800"/>
            <a:ext cx="9601200" cy="847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MLP</a:t>
            </a:r>
            <a:endParaRPr/>
          </a:p>
        </p:txBody>
      </p:sp>
      <p:sp>
        <p:nvSpPr>
          <p:cNvPr id="132" name="Google Shape;132;g20f37b39174_0_24"/>
          <p:cNvSpPr txBox="1"/>
          <p:nvPr>
            <p:ph idx="1" type="body"/>
          </p:nvPr>
        </p:nvSpPr>
        <p:spPr>
          <a:xfrm>
            <a:off x="1371600" y="3022650"/>
            <a:ext cx="9601200" cy="31650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55000"/>
              <a:buFont typeface="Arial"/>
              <a:buNone/>
            </a:pPr>
            <a:r>
              <a:rPr lang="en-US"/>
              <a:t>Accuracy model MLP: 81.44%</a:t>
            </a:r>
            <a:endParaRPr/>
          </a:p>
          <a:p>
            <a:pPr indent="0" lvl="0" marL="0" rtl="0" algn="l">
              <a:spcBef>
                <a:spcPts val="1000"/>
              </a:spcBef>
              <a:spcAft>
                <a:spcPts val="0"/>
              </a:spcAft>
              <a:buNone/>
            </a:pPr>
            <a:r>
              <a:rPr lang="en-US"/>
              <a:t>{'Training Accuracy scores': array([0.99771429, 0.99885714, 0.99885714, 0.99885714, 1.    	]), </a:t>
            </a:r>
            <a:endParaRPr/>
          </a:p>
          <a:p>
            <a:pPr indent="0" lvl="0" marL="0" rtl="0" algn="l">
              <a:spcBef>
                <a:spcPts val="1000"/>
              </a:spcBef>
              <a:spcAft>
                <a:spcPts val="0"/>
              </a:spcAft>
              <a:buNone/>
            </a:pPr>
            <a:r>
              <a:rPr lang="en-US"/>
              <a:t>'Mean Training Accuracy': 99.88571428571429, </a:t>
            </a:r>
            <a:endParaRPr/>
          </a:p>
          <a:p>
            <a:pPr indent="0" lvl="0" marL="0" rtl="0" algn="l">
              <a:spcBef>
                <a:spcPts val="1000"/>
              </a:spcBef>
              <a:spcAft>
                <a:spcPts val="0"/>
              </a:spcAft>
              <a:buNone/>
            </a:pPr>
            <a:r>
              <a:rPr lang="en-US"/>
              <a:t>'Validation Accuracy scores': array([0.77625571, 0.8173516 , 0.78082192, 0.81278539, 0.79816514]), </a:t>
            </a:r>
            <a:endParaRPr/>
          </a:p>
          <a:p>
            <a:pPr indent="0" lvl="0" marL="0" rtl="0" algn="l">
              <a:spcBef>
                <a:spcPts val="1000"/>
              </a:spcBef>
              <a:spcAft>
                <a:spcPts val="0"/>
              </a:spcAft>
              <a:buNone/>
            </a:pPr>
            <a:r>
              <a:rPr lang="en-US"/>
              <a:t>'Mean Validation Accuracy': 79.70759498973649, </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200"/>
              </a:spcAft>
              <a:buNone/>
            </a:pPr>
            <a:r>
              <a:t/>
            </a:r>
            <a:endParaRPr/>
          </a:p>
        </p:txBody>
      </p:sp>
      <p:pic>
        <p:nvPicPr>
          <p:cNvPr id="133" name="Google Shape;133;g20f37b39174_0_24"/>
          <p:cNvPicPr preferRelativeResize="0"/>
          <p:nvPr/>
        </p:nvPicPr>
        <p:blipFill>
          <a:blip r:embed="rId3">
            <a:alphaModFix/>
          </a:blip>
          <a:stretch>
            <a:fillRect/>
          </a:stretch>
        </p:blipFill>
        <p:spPr>
          <a:xfrm>
            <a:off x="1371600" y="1373850"/>
            <a:ext cx="9906751" cy="13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0f37b39174_0_33"/>
          <p:cNvSpPr txBox="1"/>
          <p:nvPr>
            <p:ph type="title"/>
          </p:nvPr>
        </p:nvSpPr>
        <p:spPr>
          <a:xfrm>
            <a:off x="1371600" y="685800"/>
            <a:ext cx="9601200" cy="830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LSTM</a:t>
            </a:r>
            <a:endParaRPr/>
          </a:p>
        </p:txBody>
      </p:sp>
      <p:sp>
        <p:nvSpPr>
          <p:cNvPr id="139" name="Google Shape;139;g20f37b39174_0_33"/>
          <p:cNvSpPr txBox="1"/>
          <p:nvPr>
            <p:ph idx="1" type="body"/>
          </p:nvPr>
        </p:nvSpPr>
        <p:spPr>
          <a:xfrm>
            <a:off x="1371600" y="1634450"/>
            <a:ext cx="9601200" cy="42330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40" name="Google Shape;140;g20f37b39174_0_33"/>
          <p:cNvPicPr preferRelativeResize="0"/>
          <p:nvPr/>
        </p:nvPicPr>
        <p:blipFill>
          <a:blip r:embed="rId3">
            <a:alphaModFix/>
          </a:blip>
          <a:stretch>
            <a:fillRect/>
          </a:stretch>
        </p:blipFill>
        <p:spPr>
          <a:xfrm>
            <a:off x="4573149" y="101049"/>
            <a:ext cx="7410675" cy="2481440"/>
          </a:xfrm>
          <a:prstGeom prst="rect">
            <a:avLst/>
          </a:prstGeom>
          <a:noFill/>
          <a:ln>
            <a:noFill/>
          </a:ln>
        </p:spPr>
      </p:pic>
      <p:pic>
        <p:nvPicPr>
          <p:cNvPr id="141" name="Google Shape;141;g20f37b39174_0_33"/>
          <p:cNvPicPr preferRelativeResize="0"/>
          <p:nvPr/>
        </p:nvPicPr>
        <p:blipFill>
          <a:blip r:embed="rId4">
            <a:alphaModFix/>
          </a:blip>
          <a:stretch>
            <a:fillRect/>
          </a:stretch>
        </p:blipFill>
        <p:spPr>
          <a:xfrm>
            <a:off x="830275" y="2662875"/>
            <a:ext cx="3967363" cy="2816975"/>
          </a:xfrm>
          <a:prstGeom prst="rect">
            <a:avLst/>
          </a:prstGeom>
          <a:noFill/>
          <a:ln>
            <a:noFill/>
          </a:ln>
        </p:spPr>
      </p:pic>
      <p:pic>
        <p:nvPicPr>
          <p:cNvPr id="142" name="Google Shape;142;g20f37b39174_0_33"/>
          <p:cNvPicPr preferRelativeResize="0"/>
          <p:nvPr/>
        </p:nvPicPr>
        <p:blipFill>
          <a:blip r:embed="rId5">
            <a:alphaModFix/>
          </a:blip>
          <a:stretch>
            <a:fillRect/>
          </a:stretch>
        </p:blipFill>
        <p:spPr>
          <a:xfrm>
            <a:off x="1259275" y="5791663"/>
            <a:ext cx="10534650" cy="88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1145822" y="0"/>
            <a:ext cx="9601200" cy="74788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lang="en-US"/>
              <a:t>Data production Twit Twitter Indonesia</a:t>
            </a:r>
            <a:endParaRPr/>
          </a:p>
        </p:txBody>
      </p:sp>
      <p:pic>
        <p:nvPicPr>
          <p:cNvPr id="148" name="Google Shape;148;p4"/>
          <p:cNvPicPr preferRelativeResize="0"/>
          <p:nvPr/>
        </p:nvPicPr>
        <p:blipFill rotWithShape="1">
          <a:blip r:embed="rId3">
            <a:alphaModFix/>
          </a:blip>
          <a:srcRect b="0" l="0" r="0" t="0"/>
          <a:stretch/>
        </p:blipFill>
        <p:spPr>
          <a:xfrm>
            <a:off x="764839" y="747889"/>
            <a:ext cx="1055477" cy="2867378"/>
          </a:xfrm>
          <a:prstGeom prst="rect">
            <a:avLst/>
          </a:prstGeom>
          <a:noFill/>
          <a:ln>
            <a:noFill/>
          </a:ln>
        </p:spPr>
      </p:pic>
      <p:sp>
        <p:nvSpPr>
          <p:cNvPr id="149" name="Google Shape;149;p4"/>
          <p:cNvSpPr txBox="1"/>
          <p:nvPr/>
        </p:nvSpPr>
        <p:spPr>
          <a:xfrm>
            <a:off x="1820316" y="683911"/>
            <a:ext cx="832573"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misal aseng termasuk ke asing)</a:t>
            </a:r>
            <a:endParaRPr/>
          </a:p>
        </p:txBody>
      </p:sp>
      <p:pic>
        <p:nvPicPr>
          <p:cNvPr id="150" name="Google Shape;150;p4"/>
          <p:cNvPicPr preferRelativeResize="0"/>
          <p:nvPr/>
        </p:nvPicPr>
        <p:blipFill rotWithShape="1">
          <a:blip r:embed="rId4">
            <a:alphaModFix/>
          </a:blip>
          <a:srcRect b="0" l="0" r="0" t="0"/>
          <a:stretch/>
        </p:blipFill>
        <p:spPr>
          <a:xfrm>
            <a:off x="2669178" y="747889"/>
            <a:ext cx="949982" cy="2867378"/>
          </a:xfrm>
          <a:prstGeom prst="rect">
            <a:avLst/>
          </a:prstGeom>
          <a:noFill/>
          <a:ln>
            <a:noFill/>
          </a:ln>
        </p:spPr>
      </p:pic>
      <p:sp>
        <p:nvSpPr>
          <p:cNvPr id="151" name="Google Shape;151;p4"/>
          <p:cNvSpPr txBox="1"/>
          <p:nvPr/>
        </p:nvSpPr>
        <p:spPr>
          <a:xfrm>
            <a:off x="3619160" y="683911"/>
            <a:ext cx="832573"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Gender</a:t>
            </a:r>
            <a:endParaRPr/>
          </a:p>
        </p:txBody>
      </p:sp>
      <p:pic>
        <p:nvPicPr>
          <p:cNvPr id="152" name="Google Shape;152;p4"/>
          <p:cNvPicPr preferRelativeResize="0"/>
          <p:nvPr/>
        </p:nvPicPr>
        <p:blipFill rotWithShape="1">
          <a:blip r:embed="rId5">
            <a:alphaModFix/>
          </a:blip>
          <a:srcRect b="0" l="0" r="0" t="0"/>
          <a:stretch/>
        </p:blipFill>
        <p:spPr>
          <a:xfrm>
            <a:off x="4515376" y="747889"/>
            <a:ext cx="1029090" cy="2867378"/>
          </a:xfrm>
          <a:prstGeom prst="rect">
            <a:avLst/>
          </a:prstGeom>
          <a:noFill/>
          <a:ln>
            <a:noFill/>
          </a:ln>
        </p:spPr>
      </p:pic>
      <p:sp>
        <p:nvSpPr>
          <p:cNvPr id="153" name="Google Shape;153;p4"/>
          <p:cNvSpPr txBox="1"/>
          <p:nvPr/>
        </p:nvSpPr>
        <p:spPr>
          <a:xfrm>
            <a:off x="5544466" y="683911"/>
            <a:ext cx="832573"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Group</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54" name="Google Shape;154;p4"/>
          <p:cNvPicPr preferRelativeResize="0"/>
          <p:nvPr/>
        </p:nvPicPr>
        <p:blipFill rotWithShape="1">
          <a:blip r:embed="rId6">
            <a:alphaModFix/>
          </a:blip>
          <a:srcRect b="0" l="0" r="0" t="0"/>
          <a:stretch/>
        </p:blipFill>
        <p:spPr>
          <a:xfrm>
            <a:off x="6357295" y="747889"/>
            <a:ext cx="1029090" cy="2876174"/>
          </a:xfrm>
          <a:prstGeom prst="rect">
            <a:avLst/>
          </a:prstGeom>
          <a:noFill/>
          <a:ln>
            <a:noFill/>
          </a:ln>
        </p:spPr>
      </p:pic>
      <p:sp>
        <p:nvSpPr>
          <p:cNvPr id="155" name="Google Shape;155;p4"/>
          <p:cNvSpPr txBox="1"/>
          <p:nvPr/>
        </p:nvSpPr>
        <p:spPr>
          <a:xfrm>
            <a:off x="7406129" y="683910"/>
            <a:ext cx="832573"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Individual</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56" name="Google Shape;156;p4"/>
          <p:cNvPicPr preferRelativeResize="0"/>
          <p:nvPr/>
        </p:nvPicPr>
        <p:blipFill rotWithShape="1">
          <a:blip r:embed="rId7">
            <a:alphaModFix/>
          </a:blip>
          <a:srcRect b="0" l="0" r="0" t="0"/>
          <a:stretch/>
        </p:blipFill>
        <p:spPr>
          <a:xfrm>
            <a:off x="8156199" y="747890"/>
            <a:ext cx="1029090" cy="2884970"/>
          </a:xfrm>
          <a:prstGeom prst="rect">
            <a:avLst/>
          </a:prstGeom>
          <a:noFill/>
          <a:ln>
            <a:noFill/>
          </a:ln>
        </p:spPr>
      </p:pic>
      <p:sp>
        <p:nvSpPr>
          <p:cNvPr id="157" name="Google Shape;157;p4"/>
          <p:cNvSpPr txBox="1"/>
          <p:nvPr/>
        </p:nvSpPr>
        <p:spPr>
          <a:xfrm>
            <a:off x="9149985" y="683910"/>
            <a:ext cx="832573"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Race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58" name="Google Shape;158;p4"/>
          <p:cNvPicPr preferRelativeResize="0"/>
          <p:nvPr/>
        </p:nvPicPr>
        <p:blipFill rotWithShape="1">
          <a:blip r:embed="rId8">
            <a:alphaModFix/>
          </a:blip>
          <a:srcRect b="0" l="0" r="0" t="0"/>
          <a:stretch/>
        </p:blipFill>
        <p:spPr>
          <a:xfrm>
            <a:off x="9951519" y="747889"/>
            <a:ext cx="987846" cy="2867378"/>
          </a:xfrm>
          <a:prstGeom prst="rect">
            <a:avLst/>
          </a:prstGeom>
          <a:noFill/>
          <a:ln>
            <a:noFill/>
          </a:ln>
        </p:spPr>
      </p:pic>
      <p:sp>
        <p:nvSpPr>
          <p:cNvPr id="159" name="Google Shape;159;p4"/>
          <p:cNvSpPr txBox="1"/>
          <p:nvPr/>
        </p:nvSpPr>
        <p:spPr>
          <a:xfrm>
            <a:off x="10917594" y="683909"/>
            <a:ext cx="832573"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Physical</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60" name="Google Shape;160;p4"/>
          <p:cNvPicPr preferRelativeResize="0"/>
          <p:nvPr/>
        </p:nvPicPr>
        <p:blipFill rotWithShape="1">
          <a:blip r:embed="rId9">
            <a:alphaModFix/>
          </a:blip>
          <a:srcRect b="0" l="0" r="0" t="0"/>
          <a:stretch/>
        </p:blipFill>
        <p:spPr>
          <a:xfrm>
            <a:off x="782431" y="3874735"/>
            <a:ext cx="1037885" cy="2867378"/>
          </a:xfrm>
          <a:prstGeom prst="rect">
            <a:avLst/>
          </a:prstGeom>
          <a:noFill/>
          <a:ln>
            <a:noFill/>
          </a:ln>
        </p:spPr>
      </p:pic>
      <p:sp>
        <p:nvSpPr>
          <p:cNvPr id="161" name="Google Shape;161;p4"/>
          <p:cNvSpPr txBox="1"/>
          <p:nvPr/>
        </p:nvSpPr>
        <p:spPr>
          <a:xfrm>
            <a:off x="1817855" y="3874735"/>
            <a:ext cx="832573"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Religion</a:t>
            </a:r>
            <a:endParaRPr/>
          </a:p>
        </p:txBody>
      </p:sp>
      <p:pic>
        <p:nvPicPr>
          <p:cNvPr id="162" name="Google Shape;162;p4"/>
          <p:cNvPicPr preferRelativeResize="0"/>
          <p:nvPr/>
        </p:nvPicPr>
        <p:blipFill rotWithShape="1">
          <a:blip r:embed="rId10">
            <a:alphaModFix/>
          </a:blip>
          <a:srcRect b="0" l="0" r="0" t="0"/>
          <a:stretch/>
        </p:blipFill>
        <p:spPr>
          <a:xfrm>
            <a:off x="2620828" y="3874735"/>
            <a:ext cx="1046681" cy="2867378"/>
          </a:xfrm>
          <a:prstGeom prst="rect">
            <a:avLst/>
          </a:prstGeom>
          <a:noFill/>
          <a:ln>
            <a:noFill/>
          </a:ln>
        </p:spPr>
      </p:pic>
      <p:sp>
        <p:nvSpPr>
          <p:cNvPr id="163" name="Google Shape;163;p4"/>
          <p:cNvSpPr txBox="1"/>
          <p:nvPr/>
        </p:nvSpPr>
        <p:spPr>
          <a:xfrm>
            <a:off x="3667509" y="3881804"/>
            <a:ext cx="832573"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Kata-kata abusive yang sering dipakai(termasuk kata alaynya) di kalimat Hate speech Other</a:t>
            </a:r>
            <a:endParaRPr/>
          </a:p>
        </p:txBody>
      </p:sp>
      <p:pic>
        <p:nvPicPr>
          <p:cNvPr id="164" name="Google Shape;164;p4"/>
          <p:cNvPicPr preferRelativeResize="0"/>
          <p:nvPr/>
        </p:nvPicPr>
        <p:blipFill rotWithShape="1">
          <a:blip r:embed="rId11">
            <a:alphaModFix/>
          </a:blip>
          <a:srcRect b="0" l="0" r="0" t="0"/>
          <a:stretch/>
        </p:blipFill>
        <p:spPr>
          <a:xfrm>
            <a:off x="4684590" y="3874735"/>
            <a:ext cx="1937418" cy="2867378"/>
          </a:xfrm>
          <a:prstGeom prst="rect">
            <a:avLst/>
          </a:prstGeom>
          <a:noFill/>
          <a:ln>
            <a:noFill/>
          </a:ln>
        </p:spPr>
      </p:pic>
      <p:sp>
        <p:nvSpPr>
          <p:cNvPr id="165" name="Google Shape;165;p4"/>
          <p:cNvSpPr txBox="1"/>
          <p:nvPr/>
        </p:nvSpPr>
        <p:spPr>
          <a:xfrm>
            <a:off x="6622008" y="3832456"/>
            <a:ext cx="1017081" cy="1954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Jenis Hate speech dan jumlahnya</a:t>
            </a:r>
            <a:endParaRPr sz="11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100">
                <a:solidFill>
                  <a:schemeClr val="dk1"/>
                </a:solidFill>
                <a:latin typeface="Libre Franklin"/>
                <a:ea typeface="Libre Franklin"/>
                <a:cs typeface="Libre Franklin"/>
                <a:sym typeface="Libre Franklin"/>
              </a:rPr>
              <a:t>Didominasi oleh Other dan individual, disusul group, religion, gender, race dan physical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0f37b39174_0_51"/>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MLP vs LSTM</a:t>
            </a:r>
            <a:endParaRPr/>
          </a:p>
        </p:txBody>
      </p:sp>
      <p:pic>
        <p:nvPicPr>
          <p:cNvPr id="171" name="Google Shape;171;g20f37b39174_0_51"/>
          <p:cNvPicPr preferRelativeResize="0"/>
          <p:nvPr/>
        </p:nvPicPr>
        <p:blipFill>
          <a:blip r:embed="rId3">
            <a:alphaModFix/>
          </a:blip>
          <a:stretch>
            <a:fillRect/>
          </a:stretch>
        </p:blipFill>
        <p:spPr>
          <a:xfrm>
            <a:off x="1045233" y="1651308"/>
            <a:ext cx="10782475" cy="2012950"/>
          </a:xfrm>
          <a:prstGeom prst="rect">
            <a:avLst/>
          </a:prstGeom>
          <a:noFill/>
          <a:ln>
            <a:noFill/>
          </a:ln>
        </p:spPr>
      </p:pic>
      <p:pic>
        <p:nvPicPr>
          <p:cNvPr id="172" name="Google Shape;172;g20f37b39174_0_51"/>
          <p:cNvPicPr preferRelativeResize="0"/>
          <p:nvPr/>
        </p:nvPicPr>
        <p:blipFill>
          <a:blip r:embed="rId4">
            <a:alphaModFix/>
          </a:blip>
          <a:stretch>
            <a:fillRect/>
          </a:stretch>
        </p:blipFill>
        <p:spPr>
          <a:xfrm>
            <a:off x="1045225" y="3850345"/>
            <a:ext cx="10782475" cy="1452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2022-11-26T23:42:12Z</dcterms:created>
  <dc:creator>Microsoft Office User</dc:creator>
</cp:coreProperties>
</file>