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3EC01-F56B-B94F-9E71-EFCE8BFEDEF4}" type="datetimeFigureOut">
              <a:rPr lang="en-US" smtClean="0"/>
              <a:t>9/6/10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C204F-CB12-8F4B-9F4C-21CEF2A0CE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3" Type="http://schemas.openxmlformats.org/officeDocument/2006/relationships/hyperlink" Target="http://vilenski.org/science/safari/cellstructure/mito.html" TargetMode="Externa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3" Type="http://schemas.openxmlformats.org/officeDocument/2006/relationships/hyperlink" Target="http://www.cbs.dtu.dk/staff/dave/roanoke/oakcell.html" TargetMode="Externa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885EB-F51E-4741-B7CA-A81C9CEB65FD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http://www.bioethics.org.nz/publications/human-genes-discussion-jan04/html/page4.html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A7A99-24B8-ED41-80EF-BD9810F47599}" type="slidenum">
              <a:rPr lang="en-US"/>
              <a:pPr/>
              <a:t>5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>
                <a:hlinkClick r:id="rId3"/>
              </a:rPr>
              <a:t>vilenski.org/science/safari/ cellstructure/mito.html</a:t>
            </a: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3A0A0-AC61-584E-BBA3-9BFCEB3CFB83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http://micro.magnet.fsu.edu/cells/animals/images/endoplasmic.jpg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028A4-6A72-F842-84B3-7EB7BF60D934}" type="slidenum">
              <a:rPr lang="en-US"/>
              <a:pPr/>
              <a:t>10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http://www.science.siu.edu/plant-biology/PLB117/JPEGs%20CD/0073.JPG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1D371-595F-6247-B18D-E7BA75CEBF9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http://images.google.com/imgres?imgurl=www.bi.umist.ac.uk/users/mjfjam/1CAT/cytoskeleton.gif&amp;imgrefurl=http://www.bi.umist.ac.uk/users/mjfjam/1CAT/l007.htm&amp;h=233&amp;w=419&amp;prev=/images%3Fq%3DCYTOSKELETON%26svnum%3D10%26hl%3Den%26lr%3D%26ie%3DUTF-8%26oe%3DUTF-8%26sa%3DG</a:t>
            </a:r>
          </a:p>
          <a:p>
            <a:endParaRPr lang="en-US"/>
          </a:p>
          <a:p>
            <a:r>
              <a:rPr lang="en-US"/>
              <a:t>http://images.google.com/imgres?imgurl=www.personal.psu.edu/users/a/m/amh244/cytoskeleton.GIF&amp;imgrefurl=http://www.personal.psu.edu/users/a/m/amh244/cytoskeleton.</a:t>
            </a:r>
          </a:p>
          <a:p>
            <a:r>
              <a:rPr lang="en-US"/>
              <a:t>html&amp;h=299&amp;w=350&amp;prev=/images%3Fq%3DCYTOSKELETON%26svnum%3D10%26hl%3Den%26lr%3D%26ie%3DUTF-8%26oe%3DUTF-8%26sa%3DG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C7E1F-A19E-3047-A4BA-71484E2ADE71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>
                <a:hlinkClick r:id="rId3"/>
              </a:rPr>
              <a:t>www.cbs.dtu.dk/staff/dave/ roanoke/oakcell.html</a:t>
            </a: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6F69-5EE2-BC4E-A2AB-53463685698D}" type="datetimeFigureOut">
              <a:rPr lang="en-US" smtClean="0"/>
              <a:t>9/6/10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B03C-0AC6-1D41-83C0-9132D561A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1" Type="http://schemas.openxmlformats.org/officeDocument/2006/relationships/audio" Target="file://localhost/E/%5CPPT%20workshop%5Csoundclips%5CKenny%20G%20-%20Titanic%20(Instrumental).mp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i.umist.ac.uk/users/mjfjam/1CAT/cytoskeleton.gif" TargetMode="External"/><Relationship Id="rId5" Type="http://schemas.openxmlformats.org/officeDocument/2006/relationships/hyperlink" Target="http://www.personal.psu.edu/users/a/m/amh244/cytoskeleton.GI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BDF8-3AB2-3F4E-8132-8F9B8E80C439}" type="slidenum">
              <a:rPr lang="en-US"/>
              <a:pPr/>
              <a:t>1</a:t>
            </a:fld>
            <a:endParaRPr lang="en-US"/>
          </a:p>
        </p:txBody>
      </p:sp>
      <p:sp>
        <p:nvSpPr>
          <p:cNvPr id="102402" name="WordArt 2"/>
          <p:cNvSpPr>
            <a:spLocks noChangeArrowheads="1" noChangeShapeType="1" noTextEdit="1"/>
          </p:cNvSpPr>
          <p:nvPr/>
        </p:nvSpPr>
        <p:spPr bwMode="auto">
          <a:xfrm>
            <a:off x="1143000" y="228600"/>
            <a:ext cx="6934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blurRad="63500" dist="38099" dir="2700000" sy="50000" kx="2115830" algn="bl" rotWithShape="0">
                    <a:srgbClr val="C0C0C0">
                      <a:alpha val="74998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The Organelles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1143000" y="1524000"/>
            <a:ext cx="8534400" cy="5349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solidFill>
                  <a:srgbClr val="66FF33"/>
                </a:solidFill>
              </a:rPr>
              <a:t>-nucleus	 			-cytoplasm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FFFF00"/>
                </a:solidFill>
              </a:rPr>
              <a:t>-nucleolus				-cytoskeleton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FF6600"/>
                </a:solidFill>
              </a:rPr>
              <a:t>-cell membrane			-vacuole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66FF33"/>
                </a:solidFill>
              </a:rPr>
              <a:t>-mitochondria			-chloroplast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FF6600"/>
                </a:solidFill>
              </a:rPr>
              <a:t>-golgi Apparatus		-centrioles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FFFF00"/>
                </a:solidFill>
              </a:rPr>
              <a:t>-lysosomes			-ribosomes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FF6600"/>
                </a:solidFill>
              </a:rPr>
              <a:t>	      </a:t>
            </a:r>
            <a:r>
              <a:rPr lang="en-US" sz="3000">
                <a:solidFill>
                  <a:srgbClr val="66FF33"/>
                </a:solidFill>
              </a:rPr>
              <a:t>-endoplasmic reticulum(ER)	</a:t>
            </a:r>
          </a:p>
          <a:p>
            <a:pPr>
              <a:spcBef>
                <a:spcPct val="50000"/>
              </a:spcBef>
            </a:pPr>
            <a:r>
              <a:rPr lang="en-US" sz="3000">
                <a:solidFill>
                  <a:srgbClr val="66FF33"/>
                </a:solidFill>
              </a:rPr>
              <a:t>	       </a:t>
            </a:r>
            <a:r>
              <a:rPr lang="en-US" sz="3000" i="1">
                <a:solidFill>
                  <a:srgbClr val="66FF33"/>
                </a:solidFill>
              </a:rPr>
              <a:t>*Rough ER  &amp; Smooth ER</a:t>
            </a:r>
            <a:r>
              <a:rPr lang="en-US" sz="3000">
                <a:solidFill>
                  <a:srgbClr val="FF6600"/>
                </a:solidFill>
              </a:rPr>
              <a:t>		</a:t>
            </a:r>
          </a:p>
        </p:txBody>
      </p:sp>
      <p:pic>
        <p:nvPicPr>
          <p:cNvPr id="102420" name="MacOS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" fill="hold"/>
                                        <p:tgtEl>
                                          <p:spTgt spid="1024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>
                <p:cTn id="1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20"/>
                </p:tgtEl>
              </p:cMediaNode>
            </p:audio>
          </p:childTnLst>
        </p:cTn>
      </p:par>
    </p:tnLst>
    <p:bldLst>
      <p:bldP spid="102402" grpId="0" animBg="1"/>
      <p:bldP spid="10241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FB3E-E622-254B-9382-9B1B842D7B5B}" type="slidenum">
              <a:rPr lang="en-US"/>
              <a:pPr/>
              <a:t>10</a:t>
            </a:fld>
            <a:endParaRPr lang="en-US"/>
          </a:p>
        </p:txBody>
      </p:sp>
      <p:pic>
        <p:nvPicPr>
          <p:cNvPr id="63490" name="Picture 2" descr="007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163A-A7E6-2940-B717-271AEE084A47}" type="slidenum">
              <a:rPr lang="en-US"/>
              <a:pPr/>
              <a:t>11</a:t>
            </a:fld>
            <a:endParaRPr lang="en-US"/>
          </a:p>
        </p:txBody>
      </p:sp>
      <p:pic>
        <p:nvPicPr>
          <p:cNvPr id="41986" name="Picture 2" descr="endoret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44675"/>
            <a:ext cx="7848600" cy="28035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987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838200" y="838200"/>
            <a:ext cx="16859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blurRad="63500" dist="563972" dir="14049741" sx="125000" sy="125000" algn="tl" rotWithShape="0">
                    <a:srgbClr val="C7DFD3">
                      <a:alpha val="74998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Secretion</a:t>
            </a:r>
          </a:p>
        </p:txBody>
      </p:sp>
      <p:sp>
        <p:nvSpPr>
          <p:cNvPr id="41988" name="WordArt 4" descr="Paper bag"/>
          <p:cNvSpPr>
            <a:spLocks noChangeArrowheads="1" noChangeShapeType="1" noTextEdit="1"/>
          </p:cNvSpPr>
          <p:nvPr/>
        </p:nvSpPr>
        <p:spPr bwMode="auto">
          <a:xfrm>
            <a:off x="5486400" y="838200"/>
            <a:ext cx="16859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blurRad="63500" dist="563972" dir="14049741" sx="125000" sy="125000" algn="tl" rotWithShape="0">
                    <a:srgbClr val="C7DFD3">
                      <a:alpha val="74998"/>
                    </a:srgbClr>
                  </a:outerShdw>
                </a:effectLst>
                <a:latin typeface="Times New Roman"/>
                <a:ea typeface="Times New Roman"/>
                <a:cs typeface="Times New Roman"/>
              </a:rPr>
              <a:t>Exocytosis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971800" y="5257800"/>
            <a:ext cx="6705600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6FFFF"/>
                </a:solidFill>
                <a:latin typeface="Arial" charset="0"/>
              </a:rPr>
              <a:t>The </a:t>
            </a:r>
            <a:r>
              <a:rPr lang="en-US" b="1" u="sng">
                <a:solidFill>
                  <a:srgbClr val="66FFFF"/>
                </a:solidFill>
                <a:latin typeface="Arial" charset="0"/>
              </a:rPr>
              <a:t>release</a:t>
            </a:r>
            <a:r>
              <a:rPr lang="en-US">
                <a:solidFill>
                  <a:srgbClr val="66FFFF"/>
                </a:solidFill>
                <a:latin typeface="Arial" charset="0"/>
              </a:rPr>
              <a:t> of intracellular molecules (hormones or proteins)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200" y="5410200"/>
            <a:ext cx="2962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rgbClr val="66FF33"/>
                </a:solidFill>
                <a:latin typeface="Arial" charset="0"/>
              </a:rPr>
              <a:t>EXOCYTOSIS</a:t>
            </a:r>
            <a:r>
              <a:rPr lang="en-US"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7184-72BF-634A-AF47-6B13B6076FED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b="1" u="sng">
                <a:solidFill>
                  <a:srgbClr val="66FF33"/>
                </a:solidFill>
                <a:latin typeface="Comic Sans MS" charset="0"/>
                <a:ea typeface="Times New Roman" charset="0"/>
                <a:cs typeface="Times New Roman" charset="0"/>
              </a:rPr>
              <a:t>GOLGI APPARATUS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200400"/>
            <a:ext cx="4876800" cy="762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u="sng">
                <a:solidFill>
                  <a:srgbClr val="66FF33"/>
                </a:solidFill>
                <a:latin typeface="Comic Sans MS" charset="0"/>
                <a:ea typeface="Times New Roman" charset="0"/>
                <a:cs typeface="Times New Roman" charset="0"/>
              </a:rPr>
              <a:t>WHAT DOES IT DO?</a:t>
            </a:r>
            <a:endParaRPr lang="en-US" sz="2800">
              <a:solidFill>
                <a:srgbClr val="66FF33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4038600"/>
            <a:ext cx="9144000" cy="914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000">
                <a:solidFill>
                  <a:schemeClr val="tx2"/>
                </a:solidFill>
                <a:ea typeface="Times New Roman" charset="0"/>
                <a:cs typeface="Times New Roman" charset="0"/>
              </a:rPr>
              <a:t>1)  it takes simple </a:t>
            </a:r>
            <a:r>
              <a:rPr lang="en-US" sz="3000" u="sng">
                <a:solidFill>
                  <a:schemeClr val="tx2"/>
                </a:solidFill>
                <a:ea typeface="Times New Roman" charset="0"/>
                <a:cs typeface="Times New Roman" charset="0"/>
              </a:rPr>
              <a:t>molecules</a:t>
            </a:r>
            <a:r>
              <a:rPr lang="en-US" sz="3000">
                <a:solidFill>
                  <a:schemeClr val="tx2"/>
                </a:solidFill>
                <a:ea typeface="Times New Roman" charset="0"/>
                <a:cs typeface="Times New Roman" charset="0"/>
              </a:rPr>
              <a:t> and </a:t>
            </a:r>
            <a:r>
              <a:rPr lang="en-US" sz="3000" u="sng">
                <a:solidFill>
                  <a:schemeClr val="tx2"/>
                </a:solidFill>
                <a:ea typeface="Times New Roman" charset="0"/>
                <a:cs typeface="Times New Roman" charset="0"/>
              </a:rPr>
              <a:t>combines</a:t>
            </a:r>
            <a:r>
              <a:rPr lang="en-US" sz="3000">
                <a:solidFill>
                  <a:schemeClr val="tx2"/>
                </a:solidFill>
                <a:ea typeface="Times New Roman" charset="0"/>
                <a:cs typeface="Times New Roman" charset="0"/>
              </a:rPr>
              <a:t> them to make </a:t>
            </a:r>
            <a:r>
              <a:rPr lang="en-US" sz="3000" u="sng">
                <a:solidFill>
                  <a:schemeClr val="tx2"/>
                </a:solidFill>
                <a:ea typeface="Times New Roman" charset="0"/>
                <a:cs typeface="Times New Roman" charset="0"/>
              </a:rPr>
              <a:t>larger</a:t>
            </a:r>
            <a:r>
              <a:rPr lang="en-US" sz="3000">
                <a:solidFill>
                  <a:schemeClr val="tx2"/>
                </a:solidFill>
                <a:ea typeface="Times New Roman" charset="0"/>
                <a:cs typeface="Times New Roman" charset="0"/>
              </a:rPr>
              <a:t> molecules.</a:t>
            </a:r>
            <a:r>
              <a:rPr lang="en-US" sz="300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5165725"/>
            <a:ext cx="91440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FF66FF"/>
                </a:solidFill>
                <a:ea typeface="Times New Roman" charset="0"/>
                <a:cs typeface="Times New Roman" charset="0"/>
              </a:rPr>
              <a:t>2) takes those larger </a:t>
            </a:r>
            <a:r>
              <a:rPr lang="en-US" sz="3000" u="sng">
                <a:solidFill>
                  <a:srgbClr val="FF66FF"/>
                </a:solidFill>
                <a:ea typeface="Times New Roman" charset="0"/>
                <a:cs typeface="Times New Roman" charset="0"/>
              </a:rPr>
              <a:t>molecules</a:t>
            </a:r>
            <a:r>
              <a:rPr lang="en-US" sz="3000">
                <a:solidFill>
                  <a:srgbClr val="FF66FF"/>
                </a:solidFill>
                <a:ea typeface="Times New Roman" charset="0"/>
                <a:cs typeface="Times New Roman" charset="0"/>
              </a:rPr>
              <a:t> and puts them into </a:t>
            </a:r>
            <a:r>
              <a:rPr lang="en-US" sz="3000" u="sng">
                <a:solidFill>
                  <a:srgbClr val="FF66FF"/>
                </a:solidFill>
                <a:ea typeface="Times New Roman" charset="0"/>
                <a:cs typeface="Times New Roman" charset="0"/>
              </a:rPr>
              <a:t>packs</a:t>
            </a:r>
            <a:r>
              <a:rPr lang="en-US" sz="3000">
                <a:solidFill>
                  <a:srgbClr val="FF66FF"/>
                </a:solidFill>
                <a:ea typeface="Times New Roman" charset="0"/>
                <a:cs typeface="Times New Roman" charset="0"/>
              </a:rPr>
              <a:t> called GOLGI </a:t>
            </a:r>
            <a:r>
              <a:rPr lang="en-US" sz="3000" u="sng">
                <a:solidFill>
                  <a:srgbClr val="FF66FF"/>
                </a:solidFill>
                <a:ea typeface="Times New Roman" charset="0"/>
                <a:cs typeface="Times New Roman" charset="0"/>
              </a:rPr>
              <a:t>VESICLES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944563"/>
            <a:ext cx="5897563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tx2"/>
                </a:solidFill>
                <a:ea typeface="Times New Roman" charset="0"/>
                <a:cs typeface="Times New Roman" charset="0"/>
              </a:rPr>
              <a:t>Also called the Golgi Complex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6988" y="1752600"/>
            <a:ext cx="9117012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66FF"/>
                </a:solidFill>
                <a:ea typeface="Times New Roman" charset="0"/>
                <a:cs typeface="Times New Roman" charset="0"/>
              </a:rPr>
              <a:t>It is made up of a stack of flattened out sacs …like a loose stack of pancakes</a:t>
            </a:r>
          </a:p>
        </p:txBody>
      </p:sp>
      <p:pic>
        <p:nvPicPr>
          <p:cNvPr id="46090" name="Picture 10" descr="http://www.biology.arizona.edu/cell_bio/tutorials/pev/graphics/golg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4575" y="228600"/>
            <a:ext cx="1749425" cy="1589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uild="p" autoUpdateAnimBg="0"/>
      <p:bldP spid="46084" grpId="0" autoUpdateAnimBg="0"/>
      <p:bldP spid="46085" grpId="0" autoUpdateAnimBg="0"/>
      <p:bldP spid="46087" grpId="0" autoUpdateAnimBg="0"/>
      <p:bldP spid="460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BD94F-1DBA-354F-BC0C-EF0FA0CF690E}" type="slidenum">
              <a:rPr lang="en-US"/>
              <a:pPr/>
              <a:t>13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228600"/>
            <a:ext cx="8915400" cy="1143000"/>
          </a:xfrm>
        </p:spPr>
        <p:txBody>
          <a:bodyPr/>
          <a:lstStyle/>
          <a:p>
            <a:r>
              <a:rPr lang="en-US" b="1">
                <a:latin typeface="Comic Sans MS" charset="0"/>
              </a:rPr>
              <a:t>LYSOSOMES </a:t>
            </a:r>
            <a:r>
              <a:rPr lang="en-US" b="1">
                <a:solidFill>
                  <a:srgbClr val="CCFFFF"/>
                </a:solidFill>
                <a:latin typeface="Comic Sans MS" charset="0"/>
              </a:rPr>
              <a:t>(primarily animal)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1295400"/>
            <a:ext cx="8809038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000">
                <a:solidFill>
                  <a:srgbClr val="66FF33"/>
                </a:solidFill>
                <a:ea typeface="Times New Roman" charset="0"/>
                <a:cs typeface="Times New Roman" charset="0"/>
              </a:rPr>
              <a:t>They combine with the food taken in by the cell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286000"/>
            <a:ext cx="91440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000">
                <a:solidFill>
                  <a:srgbClr val="FFFF00"/>
                </a:solidFill>
                <a:ea typeface="Times New Roman" charset="0"/>
                <a:cs typeface="Times New Roman" charset="0"/>
              </a:rPr>
              <a:t>The enzymes in the lysosome bond to food &amp; digest it (acidic interior) </a:t>
            </a:r>
          </a:p>
        </p:txBody>
      </p:sp>
      <p:sp>
        <p:nvSpPr>
          <p:cNvPr id="49161" name="Rectangle 9"/>
          <p:cNvSpPr>
            <a:spLocks noChangeArrowheads="1"/>
          </p:cNvSpPr>
          <p:nvPr>
            <p:ph type="body" idx="1"/>
          </p:nvPr>
        </p:nvSpPr>
        <p:spPr>
          <a:xfrm>
            <a:off x="0" y="3733800"/>
            <a:ext cx="8915400" cy="1219200"/>
          </a:xfrm>
          <a:noFill/>
          <a:ln/>
        </p:spPr>
        <p:txBody>
          <a:bodyPr/>
          <a:lstStyle/>
          <a:p>
            <a:r>
              <a:rPr lang="en-US" sz="3000">
                <a:solidFill>
                  <a:srgbClr val="CCECFF"/>
                </a:solidFill>
                <a:latin typeface="Comic Sans MS" charset="0"/>
                <a:ea typeface="Times New Roman" charset="0"/>
                <a:cs typeface="Times New Roman" charset="0"/>
              </a:rPr>
              <a:t>Next…smaller molecules are released which are absorbed by the mitochondria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2248-99BF-884D-9835-42CCA5784AA0}" type="slidenum">
              <a:rPr lang="en-US"/>
              <a:pPr/>
              <a:t>14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folHlink"/>
                </a:solidFill>
                <a:latin typeface="Comic Sans MS" charset="0"/>
              </a:rPr>
              <a:t>CYTOSKELETON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b="1" u="sng">
                <a:solidFill>
                  <a:srgbClr val="66FF33"/>
                </a:solidFill>
                <a:latin typeface="Comic Sans MS" charset="0"/>
              </a:rPr>
              <a:t>Chief functions include:</a:t>
            </a:r>
          </a:p>
          <a:p>
            <a:pPr>
              <a:lnSpc>
                <a:spcPct val="90000"/>
              </a:lnSpc>
            </a:pPr>
            <a:endParaRPr lang="en-US" sz="3000" b="1">
              <a:solidFill>
                <a:srgbClr val="66FF33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r>
              <a:rPr lang="en-US" sz="3000">
                <a:solidFill>
                  <a:srgbClr val="CCECFF"/>
                </a:solidFill>
                <a:latin typeface="Comic Sans MS" charset="0"/>
              </a:rPr>
              <a:t>movement of material through the cell for stuff not diffusion or osmosis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3000">
              <a:solidFill>
                <a:srgbClr val="CCECFF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r>
              <a:rPr lang="en-US" sz="3000">
                <a:solidFill>
                  <a:srgbClr val="CCECFF"/>
                </a:solidFill>
                <a:latin typeface="Comic Sans MS" charset="0"/>
              </a:rPr>
              <a:t>maintaining the shape of the cell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3000">
              <a:solidFill>
                <a:srgbClr val="CCECFF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r>
              <a:rPr lang="en-US" sz="3000">
                <a:solidFill>
                  <a:srgbClr val="CCECFF"/>
                </a:solidFill>
                <a:latin typeface="Comic Sans MS" charset="0"/>
              </a:rPr>
              <a:t> keeping the cell from getting smashed</a:t>
            </a:r>
            <a:r>
              <a:rPr lang="en-US" sz="2400">
                <a:solidFill>
                  <a:srgbClr val="CCEC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641-A391-F347-A5B3-0B788AEF4C89}" type="slidenum">
              <a:rPr lang="en-US"/>
              <a:pPr/>
              <a:t>15</a:t>
            </a:fld>
            <a:endParaRPr lang="en-US"/>
          </a:p>
        </p:txBody>
      </p:sp>
      <p:pic>
        <p:nvPicPr>
          <p:cNvPr id="56322" name="Picture 2" descr="http://www.bi.umist.ac.uk/users/mjfjam/1CAT/cytoskeleton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914400"/>
            <a:ext cx="3589338" cy="2000250"/>
          </a:xfrm>
          <a:prstGeom prst="rect">
            <a:avLst/>
          </a:prstGeom>
          <a:noFill/>
        </p:spPr>
      </p:pic>
      <p:pic>
        <p:nvPicPr>
          <p:cNvPr id="56323" name="Picture 3" descr="http://www.personal.psu.edu/users/a/m/amh244/cytoskeleton.GIF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3657600"/>
            <a:ext cx="3581400" cy="2590800"/>
          </a:xfrm>
          <a:prstGeom prst="rect">
            <a:avLst/>
          </a:prstGeom>
          <a:noFill/>
        </p:spPr>
      </p:pic>
      <p:sp>
        <p:nvSpPr>
          <p:cNvPr id="56324" name="WordArt 4"/>
          <p:cNvSpPr>
            <a:spLocks noChangeArrowheads="1" noChangeShapeType="1" noTextEdit="1"/>
          </p:cNvSpPr>
          <p:nvPr/>
        </p:nvSpPr>
        <p:spPr bwMode="auto">
          <a:xfrm rot="5400000">
            <a:off x="-433387" y="3252787"/>
            <a:ext cx="5715000" cy="4286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CYTOSKELETON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C25E-033A-7440-AB22-53BB3C6500A0}" type="slidenum">
              <a:rPr lang="en-US"/>
              <a:pPr/>
              <a:t>16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/>
              <a:t>VACUOLE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chemeClr val="folHlink"/>
                </a:solidFill>
                <a:latin typeface="Comic Sans MS" charset="0"/>
                <a:ea typeface="Times New Roman" charset="0"/>
                <a:cs typeface="Times New Roman" charset="0"/>
              </a:rPr>
              <a:t>Vacuoles are “bubbles” that float in the cell 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Comic Sans MS" charset="0"/>
                <a:ea typeface="Times New Roman" charset="0"/>
                <a:cs typeface="Times New Roman" charset="0"/>
              </a:rPr>
              <a:t>Vacuoles are more important to the survival of plant cells than they are to animal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C100-33EB-0C4C-B4F5-4419DAD9C0C5}" type="slidenum">
              <a:rPr lang="en-US"/>
              <a:pPr/>
              <a:t>17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sz="3200" b="1">
                <a:solidFill>
                  <a:srgbClr val="66FFFF"/>
                </a:solidFill>
              </a:rPr>
              <a:t>VACUOLE:</a:t>
            </a:r>
            <a:r>
              <a:rPr lang="en-US" sz="3200" b="1"/>
              <a:t>  </a:t>
            </a:r>
            <a:r>
              <a:rPr lang="en-US" sz="3200" b="1" u="sng">
                <a:solidFill>
                  <a:srgbClr val="FFFF00"/>
                </a:solidFill>
                <a:latin typeface="Comic Sans MS" charset="0"/>
                <a:ea typeface="Arial" charset="0"/>
                <a:cs typeface="Arial" charset="0"/>
              </a:rPr>
              <a:t>STORAGE IN PLANT CELLS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folHlink"/>
                </a:solidFill>
                <a:latin typeface="Comic Sans MS" charset="0"/>
                <a:ea typeface="Times New Roman" charset="0"/>
                <a:cs typeface="Times New Roman" charset="0"/>
              </a:rPr>
              <a:t>Vacuoles in plants support structure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chemeClr val="folHlink"/>
                </a:solidFill>
                <a:latin typeface="Comic Sans MS" charset="0"/>
                <a:ea typeface="Times New Roman" charset="0"/>
                <a:cs typeface="Times New Roman" charset="0"/>
              </a:rPr>
              <a:t>Vacuoles hold onto things that the cell might need…like a backpack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>
              <a:solidFill>
                <a:schemeClr val="folHlink"/>
              </a:solidFill>
              <a:latin typeface="Comic Sans MS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chemeClr val="folHlink"/>
                </a:solidFill>
                <a:latin typeface="Comic Sans MS" charset="0"/>
                <a:ea typeface="Times New Roman" charset="0"/>
                <a:cs typeface="Times New Roman" charset="0"/>
              </a:rPr>
              <a:t>There are some vacuoles that hold onto waste products, similar to having a big septic tank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>
              <a:solidFill>
                <a:schemeClr val="folHlink"/>
              </a:solidFill>
              <a:latin typeface="Comic Sans MS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solidFill>
                  <a:srgbClr val="FF6600"/>
                </a:solidFill>
                <a:latin typeface="Comic Sans MS" charset="0"/>
                <a:ea typeface="Times New Roman" charset="0"/>
                <a:cs typeface="Times New Roman" charset="0"/>
              </a:rPr>
              <a:t>Storing waste products protects the cell from contamination</a:t>
            </a:r>
            <a:endParaRPr lang="en-US" sz="300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D39F-257C-7444-B634-B20BE1E0629F}" type="slidenum">
              <a:rPr lang="en-US"/>
              <a:pPr/>
              <a:t>18</a:t>
            </a:fld>
            <a:endParaRPr lang="en-US"/>
          </a:p>
        </p:txBody>
      </p:sp>
      <p:pic>
        <p:nvPicPr>
          <p:cNvPr id="72706" name="Picture 2" descr="oak12"/>
          <p:cNvPicPr>
            <a:picLocks noChangeAspect="1" noChangeArrowheads="1"/>
          </p:cNvPicPr>
          <p:nvPr/>
        </p:nvPicPr>
        <p:blipFill>
          <a:blip r:embed="rId3"/>
          <a:srcRect l="20833" t="11111" r="15834" b="7777"/>
          <a:stretch>
            <a:fillRect/>
          </a:stretch>
        </p:blipFill>
        <p:spPr bwMode="auto">
          <a:xfrm>
            <a:off x="0" y="796925"/>
            <a:ext cx="9144000" cy="6061075"/>
          </a:xfrm>
          <a:prstGeom prst="rect">
            <a:avLst/>
          </a:prstGeom>
          <a:noFill/>
        </p:spPr>
      </p:pic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>
                <a:solidFill>
                  <a:srgbClr val="FF0000"/>
                </a:solidFill>
              </a:rPr>
              <a:t>Chloroplast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1295400"/>
            <a:ext cx="5181600" cy="4572000"/>
            <a:chOff x="768" y="816"/>
            <a:chExt cx="3264" cy="2880"/>
          </a:xfrm>
        </p:grpSpPr>
        <p:sp>
          <p:nvSpPr>
            <p:cNvPr id="72708" name="Oval 4"/>
            <p:cNvSpPr>
              <a:spLocks noChangeArrowheads="1"/>
            </p:cNvSpPr>
            <p:nvPr/>
          </p:nvSpPr>
          <p:spPr bwMode="auto">
            <a:xfrm>
              <a:off x="2736" y="1200"/>
              <a:ext cx="1104" cy="576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800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3072" y="3024"/>
              <a:ext cx="960" cy="672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800"/>
            </a:p>
          </p:txBody>
        </p:sp>
        <p:sp>
          <p:nvSpPr>
            <p:cNvPr id="72710" name="Oval 6"/>
            <p:cNvSpPr>
              <a:spLocks noChangeArrowheads="1"/>
            </p:cNvSpPr>
            <p:nvPr/>
          </p:nvSpPr>
          <p:spPr bwMode="auto">
            <a:xfrm>
              <a:off x="768" y="1680"/>
              <a:ext cx="912" cy="672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800"/>
            </a:p>
          </p:txBody>
        </p:sp>
        <p:sp>
          <p:nvSpPr>
            <p:cNvPr id="72711" name="Oval 7"/>
            <p:cNvSpPr>
              <a:spLocks noChangeArrowheads="1"/>
            </p:cNvSpPr>
            <p:nvPr/>
          </p:nvSpPr>
          <p:spPr bwMode="auto">
            <a:xfrm>
              <a:off x="912" y="816"/>
              <a:ext cx="1344" cy="624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5699-D605-1F45-94DD-E328E4F5A322}" type="slidenum">
              <a:rPr lang="en-US"/>
              <a:pPr/>
              <a:t>19</a:t>
            </a:fld>
            <a:endParaRPr lang="en-US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76200" y="990600"/>
            <a:ext cx="91440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3600">
                <a:solidFill>
                  <a:srgbClr val="FFFF00"/>
                </a:solidFill>
              </a:rPr>
              <a:t>the site of photosynthesis in eukaryotic cells</a:t>
            </a:r>
          </a:p>
          <a:p>
            <a:endParaRPr lang="en-US" sz="3600">
              <a:solidFill>
                <a:srgbClr val="FFFF00"/>
              </a:solidFill>
            </a:endParaRPr>
          </a:p>
          <a:p>
            <a:pPr>
              <a:buFontTx/>
              <a:buChar char="•"/>
            </a:pPr>
            <a:r>
              <a:rPr lang="en-US" sz="3600"/>
              <a:t>disk-like structures </a:t>
            </a:r>
          </a:p>
          <a:p>
            <a:endParaRPr lang="en-US" sz="3600"/>
          </a:p>
          <a:p>
            <a:pPr>
              <a:buFontTx/>
              <a:buChar char="•"/>
            </a:pPr>
            <a:r>
              <a:rPr lang="en-US" sz="3600">
                <a:solidFill>
                  <a:srgbClr val="FFFF00"/>
                </a:solidFill>
              </a:rPr>
              <a:t>composed of a single membrane</a:t>
            </a:r>
          </a:p>
          <a:p>
            <a:endParaRPr lang="en-US" sz="3600">
              <a:solidFill>
                <a:srgbClr val="FFFF00"/>
              </a:solidFill>
            </a:endParaRPr>
          </a:p>
          <a:p>
            <a:pPr>
              <a:buFontTx/>
              <a:buChar char="•"/>
            </a:pPr>
            <a:r>
              <a:rPr lang="en-US" sz="3600"/>
              <a:t>surrounding a fluid containing stacks of membranous disks</a:t>
            </a:r>
            <a:endParaRPr lang="en-US" sz="3600" b="1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>
                <a:solidFill>
                  <a:srgbClr val="FF0000"/>
                </a:solidFill>
              </a:rPr>
              <a:t>Chloroplast</a:t>
            </a:r>
          </a:p>
        </p:txBody>
      </p:sp>
      <p:pic>
        <p:nvPicPr>
          <p:cNvPr id="84997" name="Picture 5" descr="http://www.biology.arizona.edu/cell_bio/tutorials/pev/graphics/chloropl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0063" y="1676400"/>
            <a:ext cx="1760537" cy="238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autoUpdateAnimBg="0"/>
      <p:bldP spid="8499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6B14-FC82-D04A-89B6-954C1C465265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Nucleus</a:t>
            </a:r>
            <a:endParaRPr lang="en-US" sz="54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2211388"/>
            <a:ext cx="82296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The “brain” of the cell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chemeClr val="tx2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folHlink"/>
                </a:solidFill>
              </a:rPr>
              <a:t>Controls all of the 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chemeClr val="folHlink"/>
                </a:solidFill>
              </a:rPr>
              <a:t>cellular activities</a:t>
            </a:r>
          </a:p>
          <a:p>
            <a:pPr>
              <a:buFont typeface="Wingdings" charset="2"/>
              <a:buNone/>
            </a:pPr>
            <a:endParaRPr lang="en-US"/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CCECFF"/>
                </a:solidFill>
              </a:rPr>
              <a:t>DNA is inside the nucleus</a:t>
            </a:r>
          </a:p>
          <a:p>
            <a:r>
              <a:rPr lang="en-US">
                <a:solidFill>
                  <a:srgbClr val="CCECFF"/>
                </a:solidFill>
              </a:rPr>
              <a:t> </a:t>
            </a:r>
          </a:p>
        </p:txBody>
      </p:sp>
      <p:pic>
        <p:nvPicPr>
          <p:cNvPr id="19460" name="Picture 4" descr="nucleus1"/>
          <p:cNvPicPr>
            <a:picLocks noChangeAspect="1" noChangeArrowheads="1"/>
          </p:cNvPicPr>
          <p:nvPr/>
        </p:nvPicPr>
        <p:blipFill>
          <a:blip r:embed="rId2"/>
          <a:srcRect l="9599" t="5042" r="7201" b="5042"/>
          <a:stretch>
            <a:fillRect/>
          </a:stretch>
        </p:blipFill>
        <p:spPr bwMode="auto">
          <a:xfrm>
            <a:off x="5332413" y="736600"/>
            <a:ext cx="3430587" cy="3530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962400" y="1600200"/>
            <a:ext cx="2590800" cy="60960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/>
      <p:bldP spid="194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5EA3-020A-CD43-B8E7-E35121D6D3A3}" type="slidenum">
              <a:rPr lang="en-US"/>
              <a:pPr/>
              <a:t>20</a:t>
            </a:fld>
            <a:endParaRPr lang="en-US"/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673100"/>
            <a:ext cx="89916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FF6600"/>
                </a:solidFill>
              </a:rPr>
              <a:t>small dot-like structures in cells</a:t>
            </a:r>
          </a:p>
          <a:p>
            <a:endParaRPr lang="en-US">
              <a:solidFill>
                <a:srgbClr val="FF6600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66FFFF"/>
                </a:solidFill>
              </a:rPr>
              <a:t>they are often associated with forming </a:t>
            </a:r>
          </a:p>
          <a:p>
            <a:r>
              <a:rPr lang="en-US">
                <a:solidFill>
                  <a:srgbClr val="66FFFF"/>
                </a:solidFill>
              </a:rPr>
              <a:t>  rough ER</a:t>
            </a:r>
          </a:p>
          <a:p>
            <a:endParaRPr lang="en-US">
              <a:solidFill>
                <a:srgbClr val="66FFFF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FF6600"/>
                </a:solidFill>
              </a:rPr>
              <a:t>Ribosomes are the site of protein synthesis in cells</a:t>
            </a:r>
          </a:p>
          <a:p>
            <a:endParaRPr lang="en-US">
              <a:solidFill>
                <a:srgbClr val="FF6600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66FFFF"/>
                </a:solidFill>
              </a:rPr>
              <a:t>they are made in the nucleus of the cell</a:t>
            </a:r>
          </a:p>
          <a:p>
            <a:endParaRPr lang="en-US" b="1">
              <a:solidFill>
                <a:srgbClr val="66FFFF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rgbClr val="FF6600"/>
                </a:solidFill>
              </a:rPr>
              <a:t>A ribosome can make the average protein in about one minute</a:t>
            </a:r>
            <a:endParaRPr lang="en-US" b="1">
              <a:solidFill>
                <a:srgbClr val="FF6600"/>
              </a:solidFill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Ribosomes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autoUpdateAnimBg="0"/>
      <p:bldP spid="8294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6E88-90D8-2241-9E23-6ADE4F5B34EA}" type="slidenum">
              <a:rPr lang="en-US"/>
              <a:pPr/>
              <a:t>3</a:t>
            </a:fld>
            <a:endParaRPr lang="en-US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3733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solidFill>
                  <a:srgbClr val="66FF33"/>
                </a:solidFill>
              </a:rPr>
              <a:t>CHROMOSOMES</a:t>
            </a:r>
            <a:r>
              <a:rPr lang="en-US" sz="3000"/>
              <a:t>-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457200" y="2533650"/>
            <a:ext cx="31242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u="sng">
                <a:solidFill>
                  <a:srgbClr val="FF6600"/>
                </a:solidFill>
              </a:rPr>
              <a:t>Chromosomes</a:t>
            </a:r>
            <a:r>
              <a:rPr lang="en-US" sz="3000"/>
              <a:t> – 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352800" y="2117725"/>
            <a:ext cx="54864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>
                <a:solidFill>
                  <a:srgbClr val="CCECFF"/>
                </a:solidFill>
              </a:rPr>
              <a:t>carry the information that determines what traits a living thing will have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886200" y="914400"/>
            <a:ext cx="31242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i="1">
                <a:solidFill>
                  <a:srgbClr val="FFFF00"/>
                </a:solidFill>
              </a:rPr>
              <a:t>are found inside the nucleus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2590800" y="762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CCECFF"/>
                </a:solidFill>
              </a:rPr>
              <a:t>Nucleus</a:t>
            </a:r>
            <a:endParaRPr lang="en-US" sz="5400">
              <a:solidFill>
                <a:srgbClr val="CCECFF"/>
              </a:solidFill>
            </a:endParaRPr>
          </a:p>
        </p:txBody>
      </p:sp>
      <p:pic>
        <p:nvPicPr>
          <p:cNvPr id="100361" name="Picture 9" descr="http://www.biology.arizona.edu/cell_bio/tutorials/pev/graphics/nucleu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4575" y="76200"/>
            <a:ext cx="1749425" cy="1771650"/>
          </a:xfrm>
          <a:prstGeom prst="rect">
            <a:avLst/>
          </a:prstGeom>
          <a:noFill/>
        </p:spPr>
      </p:pic>
      <p:sp>
        <p:nvSpPr>
          <p:cNvPr id="100362" name="Line 10"/>
          <p:cNvSpPr>
            <a:spLocks noChangeShapeType="1"/>
          </p:cNvSpPr>
          <p:nvPr/>
        </p:nvSpPr>
        <p:spPr bwMode="auto">
          <a:xfrm flipV="1">
            <a:off x="6629400" y="914400"/>
            <a:ext cx="1066800" cy="609600"/>
          </a:xfrm>
          <a:prstGeom prst="line">
            <a:avLst/>
          </a:prstGeom>
          <a:noFill/>
          <a:ln w="76200" cap="sq">
            <a:solidFill>
              <a:srgbClr val="FF66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0369" name="Picture 17" descr="http://www.bioethics.org.nz/publications/human-genes-discussion-jan04/html/images/diagram0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7696200" cy="2603500"/>
          </a:xfrm>
          <a:prstGeom prst="rect">
            <a:avLst/>
          </a:prstGeom>
          <a:solidFill>
            <a:srgbClr val="F8F8F8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58" grpId="0" autoUpdateAnimBg="0"/>
      <p:bldP spid="100359" grpId="0" autoUpdateAnimBg="0"/>
      <p:bldP spid="100360" grpId="0" autoUpdateAnimBg="0"/>
      <p:bldP spid="1003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26F2-5DA5-EB47-9597-84FB30F44D7E}" type="slidenum">
              <a:rPr lang="en-US"/>
              <a:pPr/>
              <a:t>4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/>
              <a:t>CELL MEMBRANE</a:t>
            </a:r>
            <a:endParaRPr lang="en-US" sz="400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87630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holds the cell together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chemeClr val="tx2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CCECFF"/>
                </a:solidFill>
              </a:rPr>
              <a:t> keeps all of the pieces (like the organelles and the cytoplasm) inside the cell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rgbClr val="CCEC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controls what goes in and out of the cell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CECFF"/>
                </a:solidFill>
              </a:rPr>
              <a:t>Example:	like a big plastic bag  with tiny holes in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build="p" autoUpdateAnimBg="0"/>
      <p:bldP spid="205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1A2E-B8FE-A74A-B8A9-1F5295F6695E}" type="slidenum">
              <a:rPr lang="en-US"/>
              <a:pPr/>
              <a:t>5</a:t>
            </a:fld>
            <a:endParaRPr lang="en-US"/>
          </a:p>
        </p:txBody>
      </p:sp>
      <p:pic>
        <p:nvPicPr>
          <p:cNvPr id="29698" name="Picture 2" descr="mito_guybuzz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533400"/>
            <a:ext cx="2209800" cy="2209800"/>
          </a:xfrm>
          <a:prstGeom prst="rect">
            <a:avLst/>
          </a:prstGeom>
          <a:noFill/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05000" y="2286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>
                <a:solidFill>
                  <a:srgbClr val="66FF33"/>
                </a:solidFill>
              </a:rPr>
              <a:t>M</a:t>
            </a:r>
            <a:r>
              <a:rPr lang="en-US" sz="4400" b="1" u="sng">
                <a:solidFill>
                  <a:schemeClr val="tx2"/>
                </a:solidFill>
              </a:rPr>
              <a:t>i</a:t>
            </a:r>
            <a:r>
              <a:rPr lang="en-US" sz="4400" b="1" u="sng">
                <a:solidFill>
                  <a:srgbClr val="66FF33"/>
                </a:solidFill>
              </a:rPr>
              <a:t>t</a:t>
            </a:r>
            <a:r>
              <a:rPr lang="en-US" sz="4400" b="1" u="sng">
                <a:solidFill>
                  <a:schemeClr val="tx2"/>
                </a:solidFill>
              </a:rPr>
              <a:t>o</a:t>
            </a:r>
            <a:r>
              <a:rPr lang="en-US" sz="4400" b="1" u="sng">
                <a:solidFill>
                  <a:srgbClr val="66FF33"/>
                </a:solidFill>
              </a:rPr>
              <a:t>c</a:t>
            </a:r>
            <a:r>
              <a:rPr lang="en-US" sz="4400" b="1" u="sng">
                <a:solidFill>
                  <a:schemeClr val="tx2"/>
                </a:solidFill>
              </a:rPr>
              <a:t>h</a:t>
            </a:r>
            <a:r>
              <a:rPr lang="en-US" sz="4400" b="1" u="sng">
                <a:solidFill>
                  <a:srgbClr val="66FF33"/>
                </a:solidFill>
              </a:rPr>
              <a:t>o</a:t>
            </a:r>
            <a:r>
              <a:rPr lang="en-US" sz="4400" b="1" u="sng">
                <a:solidFill>
                  <a:schemeClr val="tx2"/>
                </a:solidFill>
              </a:rPr>
              <a:t>n</a:t>
            </a:r>
            <a:r>
              <a:rPr lang="en-US" sz="4400" b="1" u="sng">
                <a:solidFill>
                  <a:srgbClr val="66FF33"/>
                </a:solidFill>
              </a:rPr>
              <a:t>d</a:t>
            </a:r>
            <a:r>
              <a:rPr lang="en-US" sz="4400" b="1" u="sng">
                <a:solidFill>
                  <a:schemeClr val="tx2"/>
                </a:solidFill>
              </a:rPr>
              <a:t>r</a:t>
            </a:r>
            <a:r>
              <a:rPr lang="en-US" sz="4400" b="1" u="sng">
                <a:solidFill>
                  <a:srgbClr val="66FF33"/>
                </a:solidFill>
              </a:rPr>
              <a:t>i</a:t>
            </a:r>
            <a:r>
              <a:rPr lang="en-US" sz="4400" b="1" u="sng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8392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v"/>
            </a:pPr>
            <a:r>
              <a:rPr lang="en-US">
                <a:solidFill>
                  <a:srgbClr val="CCFFFF"/>
                </a:solidFill>
              </a:rPr>
              <a:t> Mito =  </a:t>
            </a:r>
            <a:r>
              <a:rPr lang="en-US">
                <a:solidFill>
                  <a:srgbClr val="CCECFF"/>
                </a:solidFill>
              </a:rPr>
              <a:t>Mighty / Power</a:t>
            </a:r>
            <a:endParaRPr lang="en-US">
              <a:solidFill>
                <a:srgbClr val="CCFFFF"/>
              </a:solidFill>
            </a:endParaRPr>
          </a:p>
          <a:p>
            <a:pPr>
              <a:buFont typeface="Wingdings" charset="2"/>
              <a:buNone/>
            </a:pPr>
            <a:endParaRPr lang="en-US">
              <a:solidFill>
                <a:srgbClr val="CCFF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The Power-House of the cell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chemeClr val="tx2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CCECFF"/>
                </a:solidFill>
              </a:rPr>
              <a:t> They break down food molecules so the cell has the energy to live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rgbClr val="CCEC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If a cell needs a lot of energy…it will have more mitochondria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7A40-0850-4440-8786-103095E24D63}" type="slidenum">
              <a:rPr lang="en-US"/>
              <a:pPr/>
              <a:t>6</a:t>
            </a:fld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371600" y="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u="sng"/>
              <a:t>E</a:t>
            </a:r>
            <a:r>
              <a:rPr lang="en-US" sz="4400" b="1" u="sng">
                <a:solidFill>
                  <a:schemeClr val="hlink"/>
                </a:solidFill>
              </a:rPr>
              <a:t>n</a:t>
            </a:r>
            <a:r>
              <a:rPr lang="en-US" sz="4400" b="1" u="sng"/>
              <a:t>d</a:t>
            </a:r>
            <a:r>
              <a:rPr lang="en-US" sz="4400" b="1" u="sng">
                <a:solidFill>
                  <a:schemeClr val="hlink"/>
                </a:solidFill>
              </a:rPr>
              <a:t>o</a:t>
            </a:r>
            <a:r>
              <a:rPr lang="en-US" sz="4400" b="1" u="sng"/>
              <a:t>p</a:t>
            </a:r>
            <a:r>
              <a:rPr lang="en-US" sz="4400" b="1" u="sng">
                <a:solidFill>
                  <a:schemeClr val="hlink"/>
                </a:solidFill>
              </a:rPr>
              <a:t>l</a:t>
            </a:r>
            <a:r>
              <a:rPr lang="en-US" sz="4400" b="1" u="sng"/>
              <a:t>a</a:t>
            </a:r>
            <a:r>
              <a:rPr lang="en-US" sz="4400" b="1" u="sng">
                <a:solidFill>
                  <a:schemeClr val="hlink"/>
                </a:solidFill>
              </a:rPr>
              <a:t>s</a:t>
            </a:r>
            <a:r>
              <a:rPr lang="en-US" sz="4400" b="1" u="sng"/>
              <a:t>m</a:t>
            </a:r>
            <a:r>
              <a:rPr lang="en-US" sz="4400" b="1" u="sng">
                <a:solidFill>
                  <a:schemeClr val="hlink"/>
                </a:solidFill>
              </a:rPr>
              <a:t>i</a:t>
            </a:r>
            <a:r>
              <a:rPr lang="en-US" sz="4400" b="1" u="sng"/>
              <a:t>c R</a:t>
            </a:r>
            <a:r>
              <a:rPr lang="en-US" sz="4400" b="1" u="sng">
                <a:solidFill>
                  <a:schemeClr val="hlink"/>
                </a:solidFill>
              </a:rPr>
              <a:t>e</a:t>
            </a:r>
            <a:r>
              <a:rPr lang="en-US" sz="4400" b="1" u="sng"/>
              <a:t>t</a:t>
            </a:r>
            <a:r>
              <a:rPr lang="en-US" sz="4400" b="1" u="sng">
                <a:solidFill>
                  <a:schemeClr val="hlink"/>
                </a:solidFill>
              </a:rPr>
              <a:t>i</a:t>
            </a:r>
            <a:r>
              <a:rPr lang="en-US" sz="4400" b="1" u="sng"/>
              <a:t>c</a:t>
            </a:r>
            <a:r>
              <a:rPr lang="en-US" sz="4400" b="1" u="sng">
                <a:solidFill>
                  <a:schemeClr val="hlink"/>
                </a:solidFill>
              </a:rPr>
              <a:t>u</a:t>
            </a:r>
            <a:r>
              <a:rPr lang="en-US" sz="4400" b="1" u="sng"/>
              <a:t>l</a:t>
            </a:r>
            <a:r>
              <a:rPr lang="en-US" sz="4400" b="1" u="sng">
                <a:solidFill>
                  <a:schemeClr val="hlink"/>
                </a:solidFill>
              </a:rPr>
              <a:t>u</a:t>
            </a:r>
            <a:r>
              <a:rPr lang="en-US" sz="4400" b="1" u="sng"/>
              <a:t>m</a:t>
            </a:r>
            <a:endParaRPr lang="en-US" sz="4400" b="1" u="sng">
              <a:solidFill>
                <a:schemeClr val="hlink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Wingdings" charset="2"/>
              <a:buChar char="v"/>
            </a:pPr>
            <a:r>
              <a:rPr lang="en-US">
                <a:solidFill>
                  <a:srgbClr val="FFFF00"/>
                </a:solidFill>
              </a:rPr>
              <a:t> also known as the “ER”</a:t>
            </a:r>
          </a:p>
          <a:p>
            <a:pPr>
              <a:buFont typeface="Wingdings" charset="2"/>
              <a:buChar char="v"/>
            </a:pPr>
            <a:endParaRPr lang="en-US">
              <a:solidFill>
                <a:srgbClr val="FFFF00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66FF33"/>
                </a:solidFill>
              </a:rPr>
              <a:t> it is an organelle inside the cell that is</a:t>
            </a:r>
          </a:p>
          <a:p>
            <a:pPr>
              <a:buFont typeface="Wingdings" charset="2"/>
              <a:buNone/>
            </a:pPr>
            <a:r>
              <a:rPr lang="en-US">
                <a:solidFill>
                  <a:srgbClr val="66FF33"/>
                </a:solidFill>
              </a:rPr>
              <a:t>made up of membranes that are in the CYTOPLASM of the cell</a:t>
            </a:r>
            <a:br>
              <a:rPr lang="en-US">
                <a:solidFill>
                  <a:srgbClr val="66FF33"/>
                </a:solidFill>
              </a:rPr>
            </a:br>
            <a:endParaRPr lang="en-US">
              <a:solidFill>
                <a:srgbClr val="66FF33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folHlink"/>
                </a:solidFill>
              </a:rPr>
              <a:t>There are two different</a:t>
            </a:r>
            <a:r>
              <a:rPr lang="en-US"/>
              <a:t> </a:t>
            </a:r>
          </a:p>
          <a:p>
            <a:pPr lvl="1">
              <a:buFont typeface="Wingdings" charset="2"/>
              <a:buChar char="ü"/>
            </a:pPr>
            <a:r>
              <a:rPr lang="en-US">
                <a:solidFill>
                  <a:srgbClr val="CCECFF"/>
                </a:solidFill>
              </a:rPr>
              <a:t>Smooth ER</a:t>
            </a:r>
          </a:p>
          <a:p>
            <a:pPr lvl="1">
              <a:buFont typeface="Wingdings" charset="2"/>
              <a:buChar char="ü"/>
            </a:pPr>
            <a:r>
              <a:rPr lang="en-US">
                <a:solidFill>
                  <a:schemeClr val="tx2"/>
                </a:solidFill>
              </a:rPr>
              <a:t>Rough ER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35845" name="Picture 5" descr="http://www.geocities.com/cccpresents/medanc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581400"/>
            <a:ext cx="2949575" cy="282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6C14-9919-FE40-AF09-3EE35B8F342F}" type="slidenum">
              <a:rPr lang="en-US"/>
              <a:pPr/>
              <a:t>7</a:t>
            </a:fld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611188"/>
            <a:ext cx="8839200" cy="594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u="sng"/>
              <a:t>Smooth ER</a:t>
            </a:r>
          </a:p>
          <a:p>
            <a:pPr algn="ctr"/>
            <a:endParaRPr lang="en-US" sz="4800" b="1" u="sng"/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Main function is to collect, maintain &amp; transport things</a:t>
            </a:r>
          </a:p>
          <a:p>
            <a:pPr>
              <a:buFont typeface="Wingdings" charset="2"/>
              <a:buNone/>
            </a:pPr>
            <a:endParaRPr lang="en-US">
              <a:solidFill>
                <a:schemeClr val="tx2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CCECFF"/>
                </a:solidFill>
              </a:rPr>
              <a:t> Shaped slightly tubular</a:t>
            </a:r>
          </a:p>
          <a:p>
            <a:pPr>
              <a:buFont typeface="Wingdings" charset="2"/>
              <a:buNone/>
            </a:pPr>
            <a:endParaRPr lang="en-US">
              <a:solidFill>
                <a:srgbClr val="CCEC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 Creates steroids</a:t>
            </a:r>
          </a:p>
          <a:p>
            <a:pPr>
              <a:buFont typeface="Wingdings" charset="2"/>
              <a:buNone/>
            </a:pPr>
            <a:endParaRPr lang="en-US">
              <a:solidFill>
                <a:schemeClr val="tx2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CCECFF"/>
                </a:solidFill>
              </a:rPr>
              <a:t> Stores Ions for the cell to keep nutrients balanced</a:t>
            </a:r>
          </a:p>
        </p:txBody>
      </p:sp>
      <p:pic>
        <p:nvPicPr>
          <p:cNvPr id="36868" name="Picture 4" descr="http://www.biology.arizona.edu/cell_bio/tutorials/pev/graphics/smooth_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76200"/>
            <a:ext cx="1819275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6F1C-ADC8-0043-A5D5-0E7FD9930CC2}" type="slidenum">
              <a:rPr lang="en-US"/>
              <a:pPr/>
              <a:t>8</a:t>
            </a:fld>
            <a:endParaRPr lang="en-US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444500"/>
            <a:ext cx="8839200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 b="1" u="sng">
                <a:solidFill>
                  <a:srgbClr val="66FF33"/>
                </a:solidFill>
              </a:rPr>
              <a:t>Rough ER</a:t>
            </a:r>
            <a:r>
              <a:rPr lang="en-US" sz="4800">
                <a:solidFill>
                  <a:srgbClr val="66FF33"/>
                </a:solidFill>
              </a:rPr>
              <a:t> </a:t>
            </a: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FF66FF"/>
                </a:solidFill>
              </a:rPr>
              <a:t>It has bumps all over it giving it a “rough” appearance </a:t>
            </a:r>
          </a:p>
          <a:p>
            <a:pPr>
              <a:buFont typeface="Wingdings" charset="2"/>
              <a:buNone/>
            </a:pPr>
            <a:endParaRPr lang="en-US">
              <a:solidFill>
                <a:srgbClr val="FF66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FFFF00"/>
                </a:solidFill>
              </a:rPr>
              <a:t>Bumps are called RIBOSOMES</a:t>
            </a:r>
          </a:p>
          <a:p>
            <a:pPr>
              <a:buFont typeface="Wingdings" charset="2"/>
              <a:buNone/>
            </a:pPr>
            <a:endParaRPr lang="en-US">
              <a:solidFill>
                <a:srgbClr val="FFFF00"/>
              </a:solidFill>
            </a:endParaRPr>
          </a:p>
          <a:p>
            <a:pPr>
              <a:buFont typeface="Wingdings" charset="2"/>
              <a:buNone/>
            </a:pPr>
            <a:endParaRPr lang="en-US"/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FF99FF"/>
                </a:solidFill>
              </a:rPr>
              <a:t>ER collects the proteins (built by the ribosomes) and creates a bubble around them</a:t>
            </a:r>
          </a:p>
          <a:p>
            <a:pPr>
              <a:buFont typeface="Wingdings" charset="2"/>
              <a:buNone/>
            </a:pPr>
            <a:endParaRPr lang="en-US">
              <a:solidFill>
                <a:srgbClr val="FF99FF"/>
              </a:solidFill>
            </a:endParaRPr>
          </a:p>
          <a:p>
            <a:pPr>
              <a:buFont typeface="Wingdings" charset="2"/>
              <a:buChar char="v"/>
            </a:pPr>
            <a:r>
              <a:rPr lang="en-US">
                <a:solidFill>
                  <a:srgbClr val="FFFF00"/>
                </a:solidFill>
              </a:rPr>
              <a:t> VESICLE- is formed when the ER pinches off a part of its membrane</a:t>
            </a:r>
          </a:p>
        </p:txBody>
      </p:sp>
      <p:pic>
        <p:nvPicPr>
          <p:cNvPr id="37892" name="Picture 4" descr="http://www.biology.arizona.edu/cell_bio/tutorials/pev/graphics/rough_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0" y="2057400"/>
            <a:ext cx="2247900" cy="1423988"/>
          </a:xfrm>
          <a:prstGeom prst="rect">
            <a:avLst/>
          </a:prstGeom>
          <a:noFill/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743200" y="1676400"/>
            <a:ext cx="4495800" cy="6096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triangle" w="sm" len="sm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2B4B-AFDB-6F40-83DB-D39CCA083DCB}" type="slidenum">
              <a:rPr lang="en-US"/>
              <a:pPr/>
              <a:t>9</a:t>
            </a:fld>
            <a:endParaRPr lang="en-US"/>
          </a:p>
        </p:txBody>
      </p:sp>
      <p:pic>
        <p:nvPicPr>
          <p:cNvPr id="39938" name="Picture 2" descr="smooth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2297113" cy="2743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39" name="Picture 3" descr="endoplasm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895600"/>
            <a:ext cx="5029200" cy="3687763"/>
          </a:xfrm>
          <a:prstGeom prst="rect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 rot="-2209554">
            <a:off x="-228600" y="2333625"/>
            <a:ext cx="7591425" cy="63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209554" scaled="1"/>
                </a:gradFill>
                <a:effectLst>
                  <a:outerShdw blurRad="63500" dist="38099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Smooth ER  vs.  Rough 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11</TotalTime>
  <Words>958</Words>
  <Application>Microsoft Macintosh PowerPoint</Application>
  <PresentationFormat>On-screen Show (4:3)</PresentationFormat>
  <Paragraphs>154</Paragraphs>
  <Slides>20</Slides>
  <Notes>6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GOLGI APPARATUS</vt:lpstr>
      <vt:lpstr>LYSOSOMES (primarily animal)</vt:lpstr>
      <vt:lpstr>CYTOSKELETON</vt:lpstr>
      <vt:lpstr>Slide 15</vt:lpstr>
      <vt:lpstr>VACUOLE</vt:lpstr>
      <vt:lpstr>VACUOLE:  STORAGE IN PLANT CELLS</vt:lpstr>
      <vt:lpstr>Slide 18</vt:lpstr>
      <vt:lpstr>Slide 19</vt:lpstr>
      <vt:lpstr>Slide 20</vt:lpstr>
    </vt:vector>
  </TitlesOfParts>
  <Company>SFUSD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O'connor</dc:creator>
  <cp:lastModifiedBy>Heather O'connor</cp:lastModifiedBy>
  <cp:revision>2</cp:revision>
  <dcterms:created xsi:type="dcterms:W3CDTF">2010-09-07T04:28:59Z</dcterms:created>
  <dcterms:modified xsi:type="dcterms:W3CDTF">2010-09-07T04:40:26Z</dcterms:modified>
</cp:coreProperties>
</file>