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39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1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viewProps" Target="viewProp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tableStyles" Target="tableStyles.xml"/><Relationship Id="rId4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57CB-FC82-2047-A17D-6942B720118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5DE94-401F-9F41-AECA-AA5E16B2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05E3C8-F844-D742-BBC2-73D4EE0622D0}" type="slidenum">
              <a:rPr lang="en-US"/>
              <a:pPr/>
              <a:t>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33523-C5CF-EA4D-92E6-AEC2A4528B06}" type="slidenum">
              <a:rPr lang="en-US"/>
              <a:pPr/>
              <a:t>10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BDC3E-1603-5947-B475-B38244462576}" type="slidenum">
              <a:rPr lang="en-US"/>
              <a:pPr/>
              <a:t>11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54148-08FA-B44B-AF41-4E7806B45E3D}" type="slidenum">
              <a:rPr lang="en-US"/>
              <a:pPr/>
              <a:t>12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78F93-7A70-B44A-AE12-58961B722C35}" type="slidenum">
              <a:rPr lang="en-US"/>
              <a:pPr/>
              <a:t>13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C943F-22E0-8B4C-9DDC-261272E06233}" type="slidenum">
              <a:rPr lang="en-US"/>
              <a:pPr/>
              <a:t>14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1AD30-8354-9D47-B357-821C4E6F9D2C}" type="slidenum">
              <a:rPr lang="en-US"/>
              <a:pPr/>
              <a:t>15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968FC-CD50-DB40-847C-1E45C3B7E141}" type="slidenum">
              <a:rPr lang="en-US"/>
              <a:pPr/>
              <a:t>16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4F54E-ABE2-B84E-9FD9-E3AAAD5BCF74}" type="slidenum">
              <a:rPr lang="en-US"/>
              <a:pPr/>
              <a:t>17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4E3A0-7582-AB4B-9ACF-4291505C7FFF}" type="slidenum">
              <a:rPr lang="en-US"/>
              <a:pPr/>
              <a:t>18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A9431-3D1E-8847-9DCF-B89B3CD380A1}" type="slidenum">
              <a:rPr lang="en-US"/>
              <a:pPr/>
              <a:t>19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78FB4-93ED-3C46-B368-1FF9EE808875}" type="slidenum">
              <a:rPr lang="en-US"/>
              <a:pPr/>
              <a:t>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78154-4909-1144-8BEB-3003BD5D5A61}" type="slidenum">
              <a:rPr lang="en-US"/>
              <a:pPr/>
              <a:t>20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876F8-E45F-9641-ACE7-4704D44B48DC}" type="slidenum">
              <a:rPr lang="en-US"/>
              <a:pPr/>
              <a:t>21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07080-08F1-8249-9526-39E850BAEB36}" type="slidenum">
              <a:rPr lang="en-US"/>
              <a:pPr/>
              <a:t>22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3E97C-51E5-3440-9FF3-4D7C731D89E9}" type="slidenum">
              <a:rPr lang="en-US"/>
              <a:pPr/>
              <a:t>23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92DC8-21D5-ED46-922C-B51F23A0A1E4}" type="slidenum">
              <a:rPr lang="en-US"/>
              <a:pPr/>
              <a:t>24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19AEF-BD27-7C45-B831-C39AC90F9D4C}" type="slidenum">
              <a:rPr lang="en-US"/>
              <a:pPr/>
              <a:t>25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44A0D-0C2F-B949-A061-B46176F7010F}" type="slidenum">
              <a:rPr lang="en-US"/>
              <a:pPr/>
              <a:t>26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06077-8D50-6744-A509-6435D87F5A0F}" type="slidenum">
              <a:rPr lang="en-US"/>
              <a:pPr/>
              <a:t>27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A3209-614A-934F-96D3-9CB7118CA5F5}" type="slidenum">
              <a:rPr lang="en-US"/>
              <a:pPr/>
              <a:t>28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D7538-7133-BB47-8059-66409A9DB113}" type="slidenum">
              <a:rPr lang="en-US"/>
              <a:pPr/>
              <a:t>29</a:t>
            </a:fld>
            <a:endParaRPr lang="en-US"/>
          </a:p>
        </p:txBody>
      </p:sp>
      <p:sp>
        <p:nvSpPr>
          <p:cNvPr id="139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C1907-D87A-114D-BEC1-09D5E9195057}" type="slidenum">
              <a:rPr lang="en-US"/>
              <a:pPr/>
              <a:t>3</a:t>
            </a:fld>
            <a:endParaRPr lang="en-US"/>
          </a:p>
        </p:txBody>
      </p:sp>
      <p:sp>
        <p:nvSpPr>
          <p:cNvPr id="1085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1F3A1-C3EC-964B-92EC-84D3D7AD3B32}" type="slidenum">
              <a:rPr lang="en-US"/>
              <a:pPr/>
              <a:t>30</a:t>
            </a:fld>
            <a:endParaRPr lang="en-US"/>
          </a:p>
        </p:txBody>
      </p:sp>
      <p:sp>
        <p:nvSpPr>
          <p:cNvPr id="1413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DFAC5-C68B-1348-A5A2-955CA2A93344}" type="slidenum">
              <a:rPr lang="en-US"/>
              <a:pPr/>
              <a:t>31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DC1D8-C673-4441-946C-9699942B3D2C}" type="slidenum">
              <a:rPr lang="en-US"/>
              <a:pPr/>
              <a:t>32</a:t>
            </a:fld>
            <a:endParaRPr lang="en-US"/>
          </a:p>
        </p:txBody>
      </p:sp>
      <p:sp>
        <p:nvSpPr>
          <p:cNvPr id="143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45794A-7256-BC46-AAFE-7F3617168D05}" type="slidenum">
              <a:rPr lang="en-US"/>
              <a:pPr/>
              <a:t>33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EBD63-E752-C54F-8030-179A03003B6E}" type="slidenum">
              <a:rPr lang="en-US"/>
              <a:pPr/>
              <a:t>34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BA294-E422-0345-BCCC-84EC07FA731F}" type="slidenum">
              <a:rPr lang="en-US"/>
              <a:pPr/>
              <a:t>35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67B5E-F8A4-2041-8C52-8000D4EE6F08}" type="slidenum">
              <a:rPr lang="en-US"/>
              <a:pPr/>
              <a:t>36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93C95-C4EA-C14A-899C-4E62A416316E}" type="slidenum">
              <a:rPr lang="en-US"/>
              <a:pPr/>
              <a:t>37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C65A0-D19D-0045-9E14-7F60F64D0D17}" type="slidenum">
              <a:rPr lang="en-US"/>
              <a:pPr/>
              <a:t>4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50C26-B1C3-524E-82BA-79454E0C405C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49356-455C-6947-86AE-9DB9A51EE715}" type="slidenum">
              <a:rPr lang="en-US"/>
              <a:pPr/>
              <a:t>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C00CF-5B33-7A4E-9B56-C5260261D0D4}" type="slidenum">
              <a:rPr lang="en-US"/>
              <a:pPr/>
              <a:t>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39609-44AE-254D-BE7C-2F3A321EDF00}" type="slidenum">
              <a:rPr lang="en-US"/>
              <a:pPr/>
              <a:t>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3C18A-8ACF-5340-ADF8-03F7FE1259E4}" type="slidenum">
              <a:rPr lang="en-US"/>
              <a:pPr/>
              <a:t>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48600" y="0"/>
            <a:ext cx="1295399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20000"/>
                </a:schemeClr>
              </a:gs>
              <a:gs pos="100000">
                <a:schemeClr val="bg1">
                  <a:lumMod val="85000"/>
                  <a:alpha val="20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971800"/>
            <a:ext cx="5120640" cy="170992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956048"/>
            <a:ext cx="5111496" cy="1004048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259"/>
            <a:ext cx="7071837" cy="901700"/>
          </a:xfrm>
        </p:spPr>
        <p:txBody>
          <a:bodyPr bIns="0"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2988"/>
            <a:ext cx="6843713" cy="381317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00" y="1103406"/>
            <a:ext cx="7085908" cy="841188"/>
          </a:xfrm>
        </p:spPr>
        <p:txBody>
          <a:bodyPr t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96435"/>
            <a:ext cx="7072313" cy="566738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093" y="443753"/>
            <a:ext cx="6970059" cy="3977640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663173"/>
            <a:ext cx="7072313" cy="804862"/>
          </a:xfrm>
        </p:spPr>
        <p:txBody>
          <a:bodyPr lIns="109728">
            <a:normAutofit/>
          </a:bodyPr>
          <a:lstStyle>
            <a:lvl1pPr marL="0" indent="0">
              <a:spcBef>
                <a:spcPct val="0"/>
              </a:spcBef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24600" y="685800"/>
            <a:ext cx="1128713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8674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1341" y="6181538"/>
            <a:ext cx="806824" cy="365125"/>
          </a:xfrm>
        </p:spPr>
        <p:txBody>
          <a:bodyPr/>
          <a:lstStyle/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2971800"/>
            <a:ext cx="5122862" cy="1712259"/>
          </a:xfrm>
        </p:spPr>
        <p:txBody>
          <a:bodyPr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>
              <a:defRPr sz="4400" b="1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953000"/>
            <a:ext cx="5113896" cy="1001000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130552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06353" y="9144"/>
            <a:ext cx="2743200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9" name="Picture 8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667871" cy="365125"/>
          </a:xfr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1200" b="1" i="0" u="none" strike="noStrike" kern="120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24435"/>
            <a:ext cx="4845424" cy="731838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4845424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9144"/>
            <a:ext cx="2379663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54300"/>
            <a:ext cx="7315200" cy="850900"/>
          </a:xfrm>
        </p:spPr>
        <p:txBody>
          <a:bodyPr anchor="b" anchorCtr="0">
            <a:normAutofit/>
          </a:bodyPr>
          <a:lstStyle>
            <a:lvl1pPr algn="ctr">
              <a:defRPr sz="4400" b="1" cap="none" baseline="0"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099" y="3622344"/>
            <a:ext cx="7302501" cy="1105401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ct val="0"/>
              </a:spcBef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 descr="SectionHeader-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3559792"/>
            <a:ext cx="7315200" cy="17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035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1706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63071" y="1949824"/>
            <a:ext cx="3474720" cy="4290753"/>
          </a:xfrm>
          <a:prstGeom prst="rect">
            <a:avLst/>
          </a:prstGeom>
        </p:spPr>
      </p:pic>
      <p:pic>
        <p:nvPicPr>
          <p:cNvPr id="11" name="Picture 10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992880" y="1945341"/>
            <a:ext cx="3474720" cy="4290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2236"/>
            <a:ext cx="3429000" cy="4174564"/>
          </a:xfrm>
          <a:prstGeom prst="roundRect">
            <a:avLst>
              <a:gd name="adj" fmla="val 4119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tIns="91440" bIns="9144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1706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1706" y="1972236"/>
            <a:ext cx="3429000" cy="4174564"/>
          </a:xfrm>
          <a:prstGeom prst="roundRect">
            <a:avLst>
              <a:gd name="adj" fmla="val 2941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vert="horz" lIns="91440" tIns="91440" rIns="91440" bIns="9144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algn="l" defTabSz="914400" rtl="0" eaLnBrk="1" latinLnBrk="0" hangingPunct="1">
              <a:buSzPct val="100000"/>
              <a:buFont typeface="Wingdings 2" pitchFamily="18" charset="2"/>
              <a:buChar char="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buSzPct val="100000"/>
              <a:buFont typeface="Wingdings 2" pitchFamily="18" charset="2"/>
              <a:buChar char="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buSzPct val="100000"/>
              <a:buFont typeface="Wingdings 2" pitchFamily="18" charset="2"/>
              <a:buChar char="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624" y="524435"/>
            <a:ext cx="7086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24" y="1600200"/>
            <a:ext cx="708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62943" y="4694238"/>
            <a:ext cx="2133600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l"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6F924031-08BD-4B4F-8D0B-E627F210085B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341" y="6181538"/>
            <a:ext cx="806824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r">
              <a:defRPr sz="45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2CCD8E27-6010-5643-B340-CFE778124A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evelDivid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2400" y="0"/>
            <a:ext cx="107156" cy="6858000"/>
          </a:xfrm>
          <a:prstGeom prst="rect">
            <a:avLst/>
          </a:prstGeom>
        </p:spPr>
      </p:pic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2200" b="1" i="0" u="none" strike="noStrike" kern="1200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>
          <a:solidFill>
            <a:schemeClr val="tx2"/>
          </a:solidFill>
          <a:effectLst>
            <a:innerShdw blurRad="63500" dist="50800" dir="5400000">
              <a:schemeClr val="bg1">
                <a:alpha val="50000"/>
              </a:schemeClr>
            </a:inn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400"/>
        </a:spcBef>
        <a:buClr>
          <a:schemeClr val="tx2"/>
        </a:buClr>
        <a:buSzPct val="100000"/>
        <a:buFont typeface="Wingdings 2" pitchFamily="18" charset="2"/>
        <a:buChar char=""/>
        <a:defRPr sz="26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4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22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0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18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0" y="609600"/>
            <a:ext cx="6248400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3200">
              <a:solidFill>
                <a:srgbClr val="000000"/>
              </a:solidFill>
            </a:endParaRPr>
          </a:p>
          <a:p>
            <a:endParaRPr lang="en-US" sz="1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180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180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b="1" dirty="0" smtClean="0">
                <a:latin typeface="Futurist" charset="0"/>
                <a:ea typeface="Times New Roman" charset="0"/>
                <a:cs typeface="Times New Roman" charset="0"/>
              </a:rPr>
              <a:t>          </a:t>
            </a:r>
            <a:r>
              <a:rPr lang="en-US" sz="3200" b="1" dirty="0">
                <a:latin typeface="Futurist" charset="0"/>
                <a:ea typeface="Times New Roman" charset="0"/>
                <a:cs typeface="Times New Roman" charset="0"/>
              </a:rPr>
              <a:t>Base Units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 of the SI System</a:t>
            </a:r>
            <a:r>
              <a:rPr lang="en-US" dirty="0">
                <a:latin typeface="Futurist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86000" y="1524000"/>
            <a:ext cx="16002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Second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0" y="9906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b="1">
                <a:latin typeface="Futurist" charset="0"/>
                <a:ea typeface="Times New Roman" charset="0"/>
                <a:cs typeface="Times New Roman" charset="0"/>
              </a:rPr>
              <a:t>Quantity	    Base Unit	Abbreviation</a:t>
            </a:r>
            <a:endParaRPr lang="en-US">
              <a:latin typeface="Futurist" charset="0"/>
              <a:ea typeface="Times New Roman" charset="0"/>
              <a:cs typeface="Times New Roman" charset="0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0" y="16002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>
                <a:latin typeface="Futurist" charset="0"/>
                <a:ea typeface="Times New Roman" charset="0"/>
                <a:cs typeface="Times New Roman" charset="0"/>
              </a:rPr>
              <a:t>Time</a:t>
            </a:r>
            <a:endParaRPr lang="en-US">
              <a:latin typeface="Futurist" charset="0"/>
              <a:ea typeface="Times New Roman" charset="0"/>
              <a:cs typeface="Times New Roman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495800" y="1524000"/>
            <a:ext cx="16002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0" y="21336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>
                <a:latin typeface="Futurist" charset="0"/>
                <a:ea typeface="Times New Roman" charset="0"/>
                <a:cs typeface="Times New Roman" charset="0"/>
              </a:rPr>
              <a:t>Length</a:t>
            </a:r>
            <a:endParaRPr lang="en-US">
              <a:latin typeface="Futurist" charset="0"/>
              <a:ea typeface="Times New Roman" charset="0"/>
              <a:cs typeface="Times New Roman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286000" y="2133600"/>
            <a:ext cx="16002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Meter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495800" y="2057400"/>
            <a:ext cx="16002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m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0" y="26670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>
                <a:latin typeface="Futurist" charset="0"/>
                <a:ea typeface="Times New Roman" charset="0"/>
                <a:cs typeface="Times New Roman" charset="0"/>
              </a:rPr>
              <a:t>Mass</a:t>
            </a:r>
            <a:endParaRPr lang="en-US">
              <a:latin typeface="Futurist" charset="0"/>
              <a:ea typeface="Times New Roman" charset="0"/>
              <a:cs typeface="Times New Roman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2286000" y="2743200"/>
            <a:ext cx="19812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Kilogram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4495800" y="2667000"/>
            <a:ext cx="16002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kg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304800" y="3657600"/>
            <a:ext cx="4572000" cy="986937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3200" b="1" dirty="0">
                <a:solidFill>
                  <a:schemeClr val="accent2"/>
                </a:solidFill>
                <a:latin typeface="Comic Sans MS" charset="0"/>
              </a:rPr>
              <a:t>A kilogram is about 2.2 pounds.</a:t>
            </a:r>
            <a:r>
              <a:rPr lang="en-US" sz="3200" b="1" dirty="0" smtClean="0">
                <a:solidFill>
                  <a:schemeClr val="accent2"/>
                </a:solidFill>
                <a:latin typeface="Comic Sans MS" charset="0"/>
              </a:rPr>
              <a:t> </a:t>
            </a:r>
            <a:endParaRPr lang="en-US" sz="3200" b="1" dirty="0">
              <a:solidFill>
                <a:schemeClr val="accent2"/>
              </a:solidFill>
              <a:latin typeface="Comic Sans M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0" y="2816120"/>
            <a:ext cx="2425700" cy="3656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47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47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/>
      <p:bldP spid="47108" grpId="0" animBg="1" autoUpdateAnimBg="0"/>
      <p:bldP spid="47109" grpId="0" autoUpdateAnimBg="0"/>
      <p:bldP spid="47110" grpId="0" autoUpdateAnimBg="0"/>
      <p:bldP spid="47111" grpId="0" animBg="1" autoUpdateAnimBg="0"/>
      <p:bldP spid="47112" grpId="0" autoUpdateAnimBg="0"/>
      <p:bldP spid="47113" grpId="0" animBg="1" autoUpdateAnimBg="0"/>
      <p:bldP spid="47114" grpId="0" animBg="1" autoUpdateAnimBg="0"/>
      <p:bldP spid="47115" grpId="0" autoUpdateAnimBg="0"/>
      <p:bldP spid="47120" grpId="0" animBg="1" autoUpdateAnimBg="0"/>
      <p:bldP spid="47122" grpId="0" animBg="1" autoUpdateAnimBg="0"/>
      <p:bldP spid="47131" grpId="0" build="p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7620000" cy="1076325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/>
              <a:t>Change the following data into scientific notation.</a:t>
            </a:r>
            <a:r>
              <a:rPr lang="en-US" sz="3200" b="1"/>
              <a:t> </a:t>
            </a:r>
            <a:r>
              <a:rPr lang="en-US" sz="1000" b="1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1905000"/>
            <a:ext cx="7620000" cy="588963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/>
              <a:t> The diameter of the Sun is 1 392 000 km.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8600" y="2819400"/>
            <a:ext cx="7620000" cy="1076325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/>
              <a:t>The density of the Sun’s lower atmosphere  </a:t>
            </a:r>
          </a:p>
          <a:p>
            <a:r>
              <a:rPr lang="en-US" sz="3200"/>
              <a:t>      is 0.000 000 028 g/cm</a:t>
            </a:r>
            <a:r>
              <a:rPr lang="en-US" sz="3200" baseline="30000"/>
              <a:t>3</a:t>
            </a:r>
            <a:r>
              <a:rPr lang="en-US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7620000" cy="2051050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/>
              <a:t>Move the decimal point to produce a factor between 1 and 10. Count the number of places the decimal point moved and the direction.</a:t>
            </a:r>
          </a:p>
        </p:txBody>
      </p:sp>
      <p:pic>
        <p:nvPicPr>
          <p:cNvPr id="119813" name="Picture 5" descr="eq19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19400"/>
            <a:ext cx="3810000" cy="2914650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</p:spPr>
      </p:pic>
      <p:pic>
        <p:nvPicPr>
          <p:cNvPr id="119814" name="Picture 6" descr="eq19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2819400"/>
            <a:ext cx="3733800" cy="2919413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7467600" cy="6491288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Futurist" charset="0"/>
                <a:ea typeface="Times New Roman" charset="0"/>
                <a:cs typeface="Times New Roman" charset="0"/>
              </a:rPr>
              <a:t>Try a few!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1. 6.3x10</a:t>
            </a:r>
            <a:r>
              <a:rPr lang="en-US" baseline="30000">
                <a:latin typeface="Futurist" charset="0"/>
                <a:ea typeface="Times New Roman" charset="0"/>
                <a:cs typeface="Times New Roman" charset="0"/>
              </a:rPr>
              <a:t>4</a:t>
            </a:r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 + 3.9x10</a:t>
            </a:r>
            <a:r>
              <a:rPr lang="en-US" baseline="30000">
                <a:latin typeface="Futurist" charset="0"/>
                <a:ea typeface="Times New Roman" charset="0"/>
                <a:cs typeface="Times New Roman" charset="0"/>
              </a:rPr>
              <a:t>3</a:t>
            </a:r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 =?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2. (8.0x10</a:t>
            </a:r>
            <a:r>
              <a:rPr lang="en-US" baseline="30000">
                <a:latin typeface="Futurist" charset="0"/>
                <a:ea typeface="Times New Roman" charset="0"/>
                <a:cs typeface="Times New Roman" charset="0"/>
              </a:rPr>
              <a:t>4</a:t>
            </a:r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) (5.0x10</a:t>
            </a:r>
            <a:r>
              <a:rPr lang="en-US" baseline="30000">
                <a:latin typeface="Futurist" charset="0"/>
                <a:ea typeface="Times New Roman" charset="0"/>
                <a:cs typeface="Times New Roman" charset="0"/>
              </a:rPr>
              <a:t>2</a:t>
            </a:r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) =?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3.    </a:t>
            </a:r>
            <a:r>
              <a:rPr lang="en-US" u="sng">
                <a:latin typeface="Futurist" charset="0"/>
                <a:ea typeface="Times New Roman" charset="0"/>
                <a:cs typeface="Times New Roman" charset="0"/>
              </a:rPr>
              <a:t>6.0x10</a:t>
            </a:r>
            <a:r>
              <a:rPr lang="en-US" baseline="30000">
                <a:latin typeface="Futurist" charset="0"/>
                <a:ea typeface="Times New Roman" charset="0"/>
                <a:cs typeface="Times New Roman" charset="0"/>
              </a:rPr>
              <a:t>7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       9.0x10</a:t>
            </a:r>
            <a:r>
              <a:rPr lang="en-US" baseline="30000">
                <a:latin typeface="Futurist" charset="0"/>
                <a:ea typeface="Times New Roman" charset="0"/>
                <a:cs typeface="Times New Roman" charset="0"/>
              </a:rPr>
              <a:t>5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4.     </a:t>
            </a:r>
            <a:r>
              <a:rPr lang="en-US" u="sng">
                <a:latin typeface="Futurist" charset="0"/>
                <a:ea typeface="Times New Roman" charset="0"/>
                <a:cs typeface="Times New Roman" charset="0"/>
              </a:rPr>
              <a:t>3.0x10</a:t>
            </a:r>
            <a:r>
              <a:rPr lang="en-US" baseline="30000">
                <a:latin typeface="Futurist" charset="0"/>
                <a:ea typeface="Times New Roman" charset="0"/>
                <a:cs typeface="Times New Roman" charset="0"/>
              </a:rPr>
              <a:t>-8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        5.0x10</a:t>
            </a:r>
            <a:r>
              <a:rPr lang="en-US" baseline="30000">
                <a:latin typeface="Futurist" charset="0"/>
                <a:ea typeface="Times New Roman" charset="0"/>
                <a:cs typeface="Times New Roman" charset="0"/>
              </a:rPr>
              <a:t>9</a:t>
            </a:r>
            <a:endParaRPr lang="en-US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 descr="longjump conversion"/>
          <p:cNvPicPr>
            <a:picLocks noChangeAspect="1" noChangeArrowheads="1"/>
          </p:cNvPicPr>
          <p:nvPr/>
        </p:nvPicPr>
        <p:blipFill>
          <a:blip r:embed="rId3"/>
          <a:srcRect b="13376"/>
          <a:stretch>
            <a:fillRect/>
          </a:stretch>
        </p:blipFill>
        <p:spPr bwMode="auto">
          <a:xfrm>
            <a:off x="304800" y="685800"/>
            <a:ext cx="5378450" cy="571500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</p:spPr>
      </p:pic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096000" y="838200"/>
            <a:ext cx="1447800" cy="1104900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Who Won?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019800" y="2057400"/>
            <a:ext cx="2895600" cy="1592263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How far was the jump in feet?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5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04800" y="609600"/>
            <a:ext cx="7315200" cy="1592263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b="1">
                <a:solidFill>
                  <a:schemeClr val="accent2"/>
                </a:solidFill>
              </a:rPr>
              <a:t>Dimensional analysis</a:t>
            </a:r>
            <a:r>
              <a:rPr lang="en-US" sz="3200" b="1"/>
              <a:t> </a:t>
            </a:r>
            <a:r>
              <a:rPr lang="en-US" sz="3200"/>
              <a:t>is a method of problem-solving that focuses on the units used to describe matter.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7620000" cy="2417763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3200"/>
              <a:t>For example, if you want to convert a temperature in degrees Celsius to a temperature in Kelvin, you focus on the relationship between the units in the two temperature scales.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nimBg="1" autoUpdateAnimBg="0"/>
      <p:bldP spid="12186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7315200" cy="1592263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/>
              <a:t>A </a:t>
            </a:r>
            <a:r>
              <a:rPr lang="en-US" sz="3200" b="1">
                <a:solidFill>
                  <a:schemeClr val="accent2"/>
                </a:solidFill>
              </a:rPr>
              <a:t>conversion factor</a:t>
            </a:r>
            <a:r>
              <a:rPr lang="en-US" sz="3200"/>
              <a:t> is a ratio of equivalent values used to express the same quantity in different units.</a:t>
            </a:r>
          </a:p>
        </p:txBody>
      </p:sp>
      <p:pic>
        <p:nvPicPr>
          <p:cNvPr id="123908" name="Picture 4" descr="im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8001000" cy="382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73152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/>
              <a:t>A conversion factor is always equal to 1.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7315200" cy="1882775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3200"/>
              <a:t>Because a quantity does not change when it is multiplied or divided by 1, conversion factors change the units of a quantity without changing its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 autoUpdateAnimBg="0"/>
      <p:bldP spid="12595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8458200" cy="4586288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eaLnBrk="0" hangingPunct="0"/>
            <a:r>
              <a:rPr lang="en-US" sz="2800" b="1" dirty="0" smtClean="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Dimensional </a:t>
            </a:r>
            <a:r>
              <a:rPr lang="en-US" sz="2800" b="1" dirty="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Analysis</a:t>
            </a: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 (aka Factor label</a:t>
            </a:r>
            <a:r>
              <a:rPr lang="en-US" sz="2800" dirty="0" smtClean="0">
                <a:latin typeface="Futurist" charset="0"/>
                <a:ea typeface="Times New Roman" charset="0"/>
                <a:cs typeface="Times New Roman" charset="0"/>
              </a:rPr>
              <a:t>)</a:t>
            </a:r>
            <a:endParaRPr lang="en-US" sz="1600" dirty="0" smtClean="0">
              <a:ea typeface="Times New Roman" charset="0"/>
              <a:cs typeface="Times New Roman" charset="0"/>
            </a:endParaRPr>
          </a:p>
          <a:p>
            <a:pPr marL="457200" indent="-457200" eaLnBrk="0" hangingPunct="0"/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1. Rules 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 marL="457200" indent="-457200" eaLnBrk="0" hangingPunct="0">
              <a:buFontTx/>
              <a:buAutoNum type="alphaLcPeriod"/>
            </a:pP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decide what info is </a:t>
            </a:r>
            <a:r>
              <a:rPr lang="en-US" sz="2800" dirty="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given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 marL="457200" indent="-457200" eaLnBrk="0" hangingPunct="0">
              <a:buFontTx/>
              <a:buAutoNum type="alphaLcPeriod"/>
            </a:pP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Determine what info you </a:t>
            </a:r>
            <a:r>
              <a:rPr lang="en-US" sz="2800" dirty="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want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 marL="457200" indent="-457200" eaLnBrk="0" hangingPunct="0">
              <a:buFontTx/>
              <a:buAutoNum type="alphaLcPeriod"/>
            </a:pP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Set up a plan, use conversion (bridge)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 marL="457200" indent="-457200" eaLnBrk="0" hangingPunct="0">
              <a:buFontTx/>
              <a:buAutoNum type="alphaLcPeriod"/>
            </a:pP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cancel units that are the same in the numerator and denominator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 marL="457200" indent="-457200" eaLnBrk="0" hangingPunct="0">
              <a:buFontTx/>
              <a:buAutoNum type="alphaLcPeriod"/>
            </a:pP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solve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 marL="457200" indent="-457200" eaLnBrk="0" hangingPunct="0">
              <a:buFontTx/>
              <a:buAutoNum type="alphaLcPeriod"/>
            </a:pP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check to make sure answer makes sense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8001000" cy="1382713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Examples</a:t>
            </a:r>
            <a:endParaRPr lang="en-US" sz="2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a. How many meters in a one hundred yard dash? 1inch = 2.54 cm</a:t>
            </a:r>
            <a:endParaRPr lang="en-US" sz="28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251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243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100 yds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467600" y="2590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? m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47800" y="2438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X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828800" y="2286000"/>
            <a:ext cx="685800" cy="1004888"/>
            <a:chOff x="1152" y="1440"/>
            <a:chExt cx="432" cy="633"/>
          </a:xfrm>
        </p:grpSpPr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1152" y="1440"/>
              <a:ext cx="43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3ft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1yd</a:t>
              </a: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4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971800" y="2286000"/>
            <a:ext cx="914400" cy="1004888"/>
            <a:chOff x="2112" y="1440"/>
            <a:chExt cx="576" cy="633"/>
          </a:xfrm>
        </p:grpSpPr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2112" y="1440"/>
              <a:ext cx="576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12 in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 ft</a:t>
              </a:r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2112" y="1776"/>
              <a:ext cx="518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590800" y="2590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X 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191000" y="2286000"/>
            <a:ext cx="1295400" cy="1004888"/>
            <a:chOff x="3408" y="1440"/>
            <a:chExt cx="816" cy="633"/>
          </a:xfrm>
        </p:grpSpPr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3408" y="1440"/>
              <a:ext cx="816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2.54 cm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 in</a:t>
              </a:r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3408" y="1776"/>
              <a:ext cx="6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810000" y="2590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X 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5334000" y="2590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X 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715000" y="2286000"/>
            <a:ext cx="1219200" cy="1004888"/>
            <a:chOff x="4272" y="1440"/>
            <a:chExt cx="768" cy="633"/>
          </a:xfrm>
        </p:grpSpPr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272" y="1440"/>
              <a:ext cx="76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 m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100 cm</a:t>
              </a:r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4272" y="1776"/>
              <a:ext cx="717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934200" y="2209800"/>
            <a:ext cx="30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            =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7391400" y="2286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2629"/>
                </a:solidFill>
              </a:rPr>
              <a:t>91.4m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838200" y="40386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 flipV="1">
            <a:off x="914400" y="25146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 flipV="1">
            <a:off x="1981200" y="29718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 flipV="1">
            <a:off x="1905000" y="23622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 flipV="1">
            <a:off x="3124200" y="28956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9" name="Line 43"/>
          <p:cNvSpPr>
            <a:spLocks noChangeShapeType="1"/>
          </p:cNvSpPr>
          <p:nvPr/>
        </p:nvSpPr>
        <p:spPr bwMode="auto">
          <a:xfrm flipV="1">
            <a:off x="3429000" y="22860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0" name="Line 44"/>
          <p:cNvSpPr>
            <a:spLocks noChangeShapeType="1"/>
          </p:cNvSpPr>
          <p:nvPr/>
        </p:nvSpPr>
        <p:spPr bwMode="auto">
          <a:xfrm flipV="1">
            <a:off x="4495800" y="28956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V="1">
            <a:off x="4876800" y="23622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 flipV="1">
            <a:off x="6324600" y="29718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099" grpId="0" autoUpdateAnimBg="0"/>
      <p:bldP spid="4100" grpId="0" autoUpdateAnimBg="0"/>
      <p:bldP spid="4101" grpId="0" autoUpdateAnimBg="0"/>
      <p:bldP spid="4102" grpId="0" autoUpdateAnimBg="0"/>
      <p:bldP spid="4109" grpId="0" autoUpdateAnimBg="0"/>
      <p:bldP spid="4113" grpId="0" autoUpdateAnimBg="0"/>
      <p:bldP spid="4114" grpId="0" autoUpdateAnimBg="0"/>
      <p:bldP spid="4119" grpId="0" autoUpdateAnimBg="0"/>
      <p:bldP spid="4126" grpId="0" autoUpdateAnimBg="0"/>
      <p:bldP spid="4128" grpId="0" animBg="1"/>
      <p:bldP spid="4136" grpId="0" animBg="1"/>
      <p:bldP spid="4137" grpId="0" animBg="1"/>
      <p:bldP spid="4138" grpId="0" animBg="1"/>
      <p:bldP spid="4139" grpId="0" animBg="1"/>
      <p:bldP spid="4140" grpId="0" animBg="1"/>
      <p:bldP spid="4141" grpId="0" animBg="1"/>
      <p:bldP spid="4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longjump conversion"/>
          <p:cNvPicPr>
            <a:picLocks noChangeAspect="1" noChangeArrowheads="1"/>
          </p:cNvPicPr>
          <p:nvPr/>
        </p:nvPicPr>
        <p:blipFill>
          <a:blip r:embed="rId3"/>
          <a:srcRect b="13376"/>
          <a:stretch>
            <a:fillRect/>
          </a:stretch>
        </p:blipFill>
        <p:spPr bwMode="auto">
          <a:xfrm>
            <a:off x="228600" y="1600200"/>
            <a:ext cx="4948238" cy="525780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019800" y="1981200"/>
            <a:ext cx="1447800" cy="1104900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Who Won?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019800" y="3352800"/>
            <a:ext cx="26670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J. Faklaris = 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28600" y="595313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7.15 m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295400" y="381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X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76400" y="442913"/>
            <a:ext cx="1143000" cy="1004887"/>
            <a:chOff x="1056" y="96"/>
            <a:chExt cx="720" cy="633"/>
          </a:xfrm>
        </p:grpSpPr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1056" y="96"/>
              <a:ext cx="720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100cm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1m</a:t>
              </a:r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1056" y="432"/>
              <a:ext cx="4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667000" y="304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X 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0" y="519113"/>
            <a:ext cx="1600200" cy="1004887"/>
            <a:chOff x="1920" y="96"/>
            <a:chExt cx="1008" cy="633"/>
          </a:xfrm>
        </p:grpSpPr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1920" y="96"/>
              <a:ext cx="100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 inch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2.54 cm</a:t>
              </a:r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1920" y="432"/>
              <a:ext cx="4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267200" y="533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X 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724400" y="595313"/>
            <a:ext cx="1600200" cy="1004887"/>
            <a:chOff x="1920" y="96"/>
            <a:chExt cx="1008" cy="633"/>
          </a:xfrm>
        </p:grpSpPr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1920" y="96"/>
              <a:ext cx="100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 ft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12 in</a:t>
              </a:r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1920" y="432"/>
              <a:ext cx="4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914400" y="6096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1905000" y="9906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2209800" y="4572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 flipV="1">
            <a:off x="3733800" y="10668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 flipV="1">
            <a:off x="3505200" y="5334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5105400" y="1143000"/>
            <a:ext cx="457200" cy="381000"/>
          </a:xfrm>
          <a:prstGeom prst="line">
            <a:avLst/>
          </a:prstGeom>
          <a:noFill/>
          <a:ln w="57150">
            <a:solidFill>
              <a:srgbClr val="CC262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6096000" y="4267200"/>
            <a:ext cx="26670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= 23.5 feet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 autoUpdateAnimBg="0"/>
      <p:bldP spid="51204" grpId="0" animBg="1" autoUpdateAnimBg="0"/>
      <p:bldP spid="51205" grpId="0" autoUpdateAnimBg="0"/>
      <p:bldP spid="51206" grpId="0" autoUpdateAnimBg="0"/>
      <p:bldP spid="51214" grpId="0" autoUpdateAnimBg="0"/>
      <p:bldP spid="51219" grpId="0" autoUpdateAnimBg="0"/>
      <p:bldP spid="51223" grpId="0" animBg="1"/>
      <p:bldP spid="51224" grpId="0" animBg="1"/>
      <p:bldP spid="51225" grpId="0" animBg="1"/>
      <p:bldP spid="51226" grpId="0" animBg="1"/>
      <p:bldP spid="51227" grpId="0" animBg="1"/>
      <p:bldP spid="51228" grpId="0" animBg="1"/>
      <p:bldP spid="5122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0" y="609600"/>
            <a:ext cx="6248400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3200">
              <a:solidFill>
                <a:srgbClr val="000000"/>
              </a:solidFill>
            </a:endParaRPr>
          </a:p>
          <a:p>
            <a:endParaRPr lang="en-US" sz="1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180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180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b="1" dirty="0" smtClean="0">
                <a:latin typeface="Futurist" charset="0"/>
                <a:ea typeface="Times New Roman" charset="0"/>
                <a:cs typeface="Times New Roman" charset="0"/>
              </a:rPr>
              <a:t>Derived Units:</a:t>
            </a:r>
            <a:r>
              <a:rPr lang="en-US" sz="3200" dirty="0" smtClean="0">
                <a:latin typeface="Futurist" charset="0"/>
                <a:ea typeface="Times New Roman" charset="0"/>
                <a:cs typeface="Times New Roman" charset="0"/>
              </a:rPr>
              <a:t> </a:t>
            </a:r>
            <a:endParaRPr lang="en-US" sz="3200" dirty="0">
              <a:latin typeface="Futurist" charset="0"/>
              <a:ea typeface="Times New Roman" charset="0"/>
              <a:cs typeface="Times New Roman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3400" y="990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_______________________________ of base units	 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33400" y="1828800"/>
            <a:ext cx="75438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Wingdings" charset="2"/>
                <a:ea typeface="Times New Roman" charset="0"/>
                <a:cs typeface="Times New Roman" charset="0"/>
              </a:rPr>
              <a:t>ü</a:t>
            </a:r>
            <a:r>
              <a:rPr lang="en-US" sz="3200">
                <a:solidFill>
                  <a:schemeClr val="accent2"/>
                </a:solidFill>
                <a:ea typeface="Times New Roman" charset="0"/>
                <a:cs typeface="Times New Roman" charset="0"/>
              </a:rPr>
              <a:t>    </a:t>
            </a:r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Volume </a:t>
            </a:r>
            <a:r>
              <a:rPr lang="en-US" sz="3200" u="sng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cm</a:t>
            </a:r>
            <a:r>
              <a:rPr lang="en-US" sz="3200" u="sng" baseline="300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3</a:t>
            </a:r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 (solids) or </a:t>
            </a:r>
            <a:r>
              <a:rPr lang="en-US" sz="3200" u="sng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ml</a:t>
            </a:r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 (liquids)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09600" y="990600"/>
            <a:ext cx="35814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accent2"/>
                </a:solidFill>
                <a:latin typeface="Comic Sans MS" charset="0"/>
                <a:ea typeface="Times New Roman" charset="0"/>
                <a:cs typeface="Times New Roman" charset="0"/>
              </a:rPr>
              <a:t>Combination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533400" y="2743200"/>
            <a:ext cx="6934200" cy="2057400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accent2"/>
                </a:solidFill>
              </a:rPr>
              <a:t>The derived unit for volume is the cubic meter, which is represented by a cube whose sides are all one meter in length.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533400" y="4953000"/>
            <a:ext cx="6934200" cy="1541463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3200" dirty="0">
                <a:solidFill>
                  <a:schemeClr val="accent2"/>
                </a:solidFill>
              </a:rPr>
              <a:t>For measurements that you are likely to make, the more useful derived unit for volume is the cubic centimeter (cm</a:t>
            </a:r>
            <a:r>
              <a:rPr lang="en-US" sz="3200" baseline="30000" dirty="0">
                <a:solidFill>
                  <a:schemeClr val="accent2"/>
                </a:solidFill>
              </a:rPr>
              <a:t>3</a:t>
            </a:r>
            <a:r>
              <a:rPr lang="en-US" sz="3200" dirty="0">
                <a:solidFill>
                  <a:schemeClr val="accent2"/>
                </a:solidFill>
              </a:rPr>
              <a:t>).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6" grpId="0" autoUpdateAnimBg="0"/>
      <p:bldP spid="46090" grpId="0" animBg="1" autoUpdateAnimBg="0"/>
      <p:bldP spid="46111" grpId="0" animBg="1" autoUpdateAnimBg="0"/>
      <p:bldP spid="46112" grpId="0" animBg="1" autoUpdateAnimBg="0"/>
      <p:bldP spid="4611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1749425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>
                <a:latin typeface="Futurist" charset="0"/>
                <a:ea typeface="Times New Roman" charset="0"/>
                <a:cs typeface="Times New Roman" charset="0"/>
              </a:rPr>
              <a:t>b. How many kg in a 4 ounce McDonald's hamburger? 1kg = 1000g</a:t>
            </a:r>
            <a:endParaRPr lang="en-US" sz="36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600">
                <a:latin typeface="Futurist" charset="0"/>
                <a:ea typeface="Times New Roman" charset="0"/>
                <a:cs typeface="Times New Roman" charset="0"/>
              </a:rPr>
              <a:t>16 ounces = 1 pound	1 pound = 454 grams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1200150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>
                <a:latin typeface="Futurist" charset="0"/>
                <a:ea typeface="Times New Roman" charset="0"/>
                <a:cs typeface="Times New Roman" charset="0"/>
              </a:rPr>
              <a:t>c. If Shaq is 7'2" tall how many millimeters tall is he? 1 inch = 2.54 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609600"/>
            <a:ext cx="8915400" cy="1016000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>
                <a:latin typeface="Futurist" charset="0"/>
                <a:ea typeface="Times New Roman" charset="0"/>
                <a:cs typeface="Times New Roman" charset="0"/>
              </a:rPr>
              <a:t>d. Convert 8 wags to warps. </a:t>
            </a:r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1 wag = 12 zooms</a:t>
            </a:r>
            <a:endParaRPr lang="en-US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1 wag = 12 zooms	   1000 warps = 1bam	3 zoom = 1 bam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609600"/>
            <a:ext cx="8839200" cy="1382713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e. A computer switch switches 60 times in a microsecond, how many times does it switch in a minute? 1000000 microsecond = 1 sec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066800"/>
            <a:ext cx="8915400" cy="1382713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f. How many milliliters in a 12 fl oz can of soda? 1000ml = 1L</a:t>
            </a:r>
            <a:r>
              <a:rPr lang="en-US" sz="2800">
                <a:ea typeface="Times New Roman" charset="0"/>
                <a:cs typeface="Times New Roman" charset="0"/>
              </a:rPr>
              <a:t> </a:t>
            </a:r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1L = 1.06 quarts 4 quarts = 1 gal	</a:t>
            </a:r>
          </a:p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1gal = 128 fluid oz.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239000" cy="1592263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/>
              <a:t>When scientists make measurements, they evaluate both the accuracy and the precision of the measurements.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685800" y="3657600"/>
            <a:ext cx="7239000" cy="1104900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/>
              <a:t>Accuracy</a:t>
            </a:r>
            <a:r>
              <a:rPr lang="en-US" sz="3200"/>
              <a:t> refers to how close a measured value is to an accepted value.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685800" y="4953000"/>
            <a:ext cx="7239000" cy="1104900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/>
              <a:t>Precision </a:t>
            </a:r>
            <a:r>
              <a:rPr lang="en-US" sz="3200"/>
              <a:t>refers to how close a series of measurements are to one another.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1136650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1200" dirty="0" smtClean="0">
              <a:ea typeface="Times New Roman" charset="0"/>
              <a:cs typeface="Times New Roman" charset="0"/>
            </a:endParaRPr>
          </a:p>
          <a:p>
            <a:pPr algn="ctr" eaLnBrk="0" hangingPunct="0"/>
            <a:r>
              <a:rPr lang="en-US" sz="2800" b="1" dirty="0" smtClean="0">
                <a:latin typeface="Futurist" charset="0"/>
                <a:ea typeface="Times New Roman" charset="0"/>
                <a:cs typeface="Times New Roman" charset="0"/>
              </a:rPr>
              <a:t>How </a:t>
            </a:r>
            <a:r>
              <a:rPr lang="en-US" sz="2800" b="1" dirty="0">
                <a:latin typeface="Futurist" charset="0"/>
                <a:ea typeface="Times New Roman" charset="0"/>
                <a:cs typeface="Times New Roman" charset="0"/>
              </a:rPr>
              <a:t>Reliable are Measurements?</a:t>
            </a:r>
            <a:r>
              <a:rPr lang="en-US" sz="2800" b="1" dirty="0" smtClean="0">
                <a:latin typeface="Futurist" charset="0"/>
                <a:ea typeface="Times New Roman" charset="0"/>
                <a:cs typeface="Times New Roman" charset="0"/>
              </a:rPr>
              <a:t> </a:t>
            </a:r>
          </a:p>
          <a:p>
            <a:pPr algn="ctr" eaLnBrk="0" hangingPunct="0"/>
            <a:r>
              <a:rPr lang="en-US" sz="2800" b="1" dirty="0" smtClean="0">
                <a:latin typeface="Futurist" charset="0"/>
                <a:ea typeface="Times New Roman" charset="0"/>
                <a:cs typeface="Times New Roman" charset="0"/>
              </a:rPr>
              <a:t>Accuracy </a:t>
            </a:r>
            <a:r>
              <a:rPr lang="en-US" sz="2800" b="1" dirty="0">
                <a:latin typeface="Futurist" charset="0"/>
                <a:ea typeface="Times New Roman" charset="0"/>
                <a:cs typeface="Times New Roman" charset="0"/>
              </a:rPr>
              <a:t>&amp; </a:t>
            </a:r>
            <a:r>
              <a:rPr lang="en-US" sz="2800" b="1" dirty="0" smtClean="0">
                <a:latin typeface="Futurist" charset="0"/>
                <a:ea typeface="Times New Roman" charset="0"/>
                <a:cs typeface="Times New Roman" charset="0"/>
              </a:rPr>
              <a:t>Precision</a:t>
            </a:r>
            <a:endParaRPr lang="en-US" sz="2800" dirty="0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 autoUpdateAnimBg="0"/>
      <p:bldP spid="134148" grpId="0" animBg="1" autoUpdateAnimBg="0"/>
      <p:bldP spid="134149" grpId="0" animBg="1" autoUpdateAnimBg="0"/>
      <p:bldP spid="134150" grpId="0" build="p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143000" y="152399"/>
            <a:ext cx="7239000" cy="1569660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dirty="0"/>
              <a:t>An archery target illustrates the difference between accuracy and precision.</a:t>
            </a:r>
          </a:p>
        </p:txBody>
      </p:sp>
      <p:pic>
        <p:nvPicPr>
          <p:cNvPr id="128007" name="Picture 7" descr="im29 accuracy preci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22059"/>
            <a:ext cx="7543800" cy="5348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143000" y="152400"/>
            <a:ext cx="7239000" cy="1600200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dirty="0"/>
              <a:t>An archery target illustrates the difference between accuracy and precision.</a:t>
            </a:r>
          </a:p>
        </p:txBody>
      </p:sp>
      <p:pic>
        <p:nvPicPr>
          <p:cNvPr id="132099" name="Picture 3" descr="im30 accuracy preci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52600"/>
            <a:ext cx="7620000" cy="5265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8610600" cy="677108"/>
          </a:xfrm>
          <a:prstGeom prst="rect">
            <a:avLst/>
          </a:prstGeom>
          <a:solidFill>
            <a:srgbClr val="F8D6D7"/>
          </a:solidFill>
          <a:ln w="2857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1200" dirty="0" smtClean="0">
              <a:ea typeface="Times New Roman" charset="0"/>
              <a:cs typeface="Times New Roman" charset="0"/>
            </a:endParaRPr>
          </a:p>
          <a:p>
            <a:pPr algn="ctr" eaLnBrk="0" hangingPunct="0"/>
            <a:r>
              <a:rPr lang="en-US" sz="2800" b="1" dirty="0" smtClean="0">
                <a:latin typeface="Futurist" charset="0"/>
                <a:ea typeface="Times New Roman" charset="0"/>
                <a:cs typeface="Times New Roman" charset="0"/>
              </a:rPr>
              <a:t>How </a:t>
            </a:r>
            <a:r>
              <a:rPr lang="en-US" sz="2800" b="1" dirty="0">
                <a:latin typeface="Futurist" charset="0"/>
                <a:ea typeface="Times New Roman" charset="0"/>
                <a:cs typeface="Times New Roman" charset="0"/>
              </a:rPr>
              <a:t>Reliable are Measurements</a:t>
            </a:r>
            <a:r>
              <a:rPr lang="en-US" sz="2800" b="1" dirty="0" smtClean="0">
                <a:latin typeface="Futurist" charset="0"/>
                <a:ea typeface="Times New Roman" charset="0"/>
                <a:cs typeface="Times New Roman" charset="0"/>
              </a:rPr>
              <a:t>? Percent Error</a:t>
            </a:r>
            <a:endParaRPr lang="en-US" sz="2800" dirty="0">
              <a:ea typeface="Times New Roman" charset="0"/>
              <a:cs typeface="Times New Roman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2133600"/>
            <a:ext cx="8686800" cy="2632075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1200" dirty="0">
              <a:ea typeface="Times New Roman" charset="0"/>
              <a:cs typeface="Times New Roman" charset="0"/>
            </a:endParaRPr>
          </a:p>
          <a:p>
            <a:pPr eaLnBrk="0" hangingPunct="0">
              <a:buFont typeface="Wingdings" charset="2"/>
              <a:buChar char="ü"/>
            </a:pP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percent error: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 b="1" dirty="0">
                <a:latin typeface="Futurist" charset="0"/>
                <a:ea typeface="Times New Roman" charset="0"/>
                <a:cs typeface="Times New Roman" charset="0"/>
              </a:rPr>
              <a:t>percent error</a:t>
            </a: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 = |</a:t>
            </a:r>
            <a:r>
              <a:rPr lang="en-US" sz="2800" u="sng" dirty="0">
                <a:latin typeface="Futurist" charset="0"/>
                <a:ea typeface="Times New Roman" charset="0"/>
                <a:cs typeface="Times New Roman" charset="0"/>
              </a:rPr>
              <a:t>observed value - true value </a:t>
            </a: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|   </a:t>
            </a:r>
            <a:r>
              <a:rPr lang="en-US" sz="2800" dirty="0" err="1">
                <a:latin typeface="Futurist" charset="0"/>
                <a:ea typeface="Times New Roman" charset="0"/>
                <a:cs typeface="Times New Roman" charset="0"/>
              </a:rPr>
              <a:t>x</a:t>
            </a: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  100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				</a:t>
            </a:r>
            <a:r>
              <a:rPr lang="en-US" sz="2800" dirty="0" smtClean="0">
                <a:latin typeface="Futurist" charset="0"/>
                <a:ea typeface="Times New Roman" charset="0"/>
                <a:cs typeface="Times New Roman" charset="0"/>
              </a:rPr>
              <a:t>	                  true </a:t>
            </a:r>
            <a:r>
              <a:rPr lang="en-US" sz="2800" dirty="0">
                <a:latin typeface="Futurist" charset="0"/>
                <a:ea typeface="Times New Roman" charset="0"/>
                <a:cs typeface="Times New Roman" charset="0"/>
              </a:rPr>
              <a:t>value</a:t>
            </a:r>
            <a:endParaRPr lang="en-US" sz="2800" dirty="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nimBg="1" autoUpdateAnimBg="0"/>
      <p:bldP spid="24579" grpId="0" build="p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0" y="914400"/>
            <a:ext cx="3276600" cy="1371600"/>
            <a:chOff x="3360" y="528"/>
            <a:chExt cx="2064" cy="864"/>
          </a:xfrm>
        </p:grpSpPr>
        <p:sp>
          <p:nvSpPr>
            <p:cNvPr id="138245" name="Text Box 5"/>
            <p:cNvSpPr txBox="1">
              <a:spLocks noChangeArrowheads="1"/>
            </p:cNvSpPr>
            <p:nvPr/>
          </p:nvSpPr>
          <p:spPr bwMode="auto">
            <a:xfrm>
              <a:off x="3360" y="624"/>
              <a:ext cx="20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138246" name="Line 6"/>
            <p:cNvSpPr>
              <a:spLocks noChangeShapeType="1"/>
            </p:cNvSpPr>
            <p:nvPr/>
          </p:nvSpPr>
          <p:spPr bwMode="auto">
            <a:xfrm>
              <a:off x="3504" y="57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47" name="Line 7"/>
            <p:cNvSpPr>
              <a:spLocks noChangeShapeType="1"/>
            </p:cNvSpPr>
            <p:nvPr/>
          </p:nvSpPr>
          <p:spPr bwMode="auto">
            <a:xfrm>
              <a:off x="4656" y="57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48" name="Line 8"/>
            <p:cNvSpPr>
              <a:spLocks noChangeShapeType="1"/>
            </p:cNvSpPr>
            <p:nvPr/>
          </p:nvSpPr>
          <p:spPr bwMode="auto">
            <a:xfrm>
              <a:off x="4128" y="528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49" name="AutoShape 9"/>
            <p:cNvSpPr>
              <a:spLocks noChangeArrowheads="1"/>
            </p:cNvSpPr>
            <p:nvPr/>
          </p:nvSpPr>
          <p:spPr bwMode="auto">
            <a:xfrm>
              <a:off x="3888" y="720"/>
              <a:ext cx="144" cy="672"/>
            </a:xfrm>
            <a:prstGeom prst="triangle">
              <a:avLst>
                <a:gd name="adj" fmla="val 50000"/>
              </a:avLst>
            </a:prstGeom>
            <a:solidFill>
              <a:srgbClr val="CC26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1534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Futurist" charset="0"/>
                <a:ea typeface="Times New Roman" charset="0"/>
                <a:cs typeface="Times New Roman" charset="0"/>
              </a:rPr>
              <a:t>F. Significant Figures</a:t>
            </a:r>
            <a:r>
              <a:rPr lang="en-US" dirty="0">
                <a:latin typeface="Futurist" charset="0"/>
                <a:ea typeface="Times New Roman" charset="0"/>
                <a:cs typeface="Times New Roman" charset="0"/>
              </a:rPr>
              <a:t> (sig figs</a:t>
            </a:r>
            <a:r>
              <a:rPr lang="en-US" dirty="0" smtClean="0">
                <a:latin typeface="Futurist" charset="0"/>
                <a:ea typeface="Times New Roman" charset="0"/>
                <a:cs typeface="Times New Roman" charset="0"/>
              </a:rPr>
              <a:t>)</a:t>
            </a:r>
            <a:r>
              <a:rPr lang="en-US" b="1" dirty="0" smtClean="0">
                <a:latin typeface="Futurist" charset="0"/>
                <a:ea typeface="Times New Roman" charset="0"/>
                <a:cs typeface="Times New Roman" charset="0"/>
              </a:rPr>
              <a:t> </a:t>
            </a:r>
            <a:endParaRPr lang="en-US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dirty="0">
                <a:latin typeface="Futurist" charset="0"/>
                <a:ea typeface="Times New Roman" charset="0"/>
                <a:cs typeface="Times New Roman" charset="0"/>
              </a:rPr>
              <a:t>	margin of error?</a:t>
            </a:r>
            <a:endParaRPr lang="en-US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dirty="0">
                <a:latin typeface="Futurist" charset="0"/>
                <a:ea typeface="Times New Roman" charset="0"/>
                <a:cs typeface="Times New Roman" charset="0"/>
              </a:rPr>
              <a:t> </a:t>
            </a:r>
          </a:p>
          <a:p>
            <a:pPr eaLnBrk="0" hangingPunct="0"/>
            <a:endParaRPr lang="en-US" dirty="0">
              <a:latin typeface="Futurist" charset="0"/>
              <a:ea typeface="Times New Roman" charset="0"/>
              <a:cs typeface="Times New Roman" charset="0"/>
            </a:endParaRPr>
          </a:p>
          <a:p>
            <a:pPr eaLnBrk="0" hangingPunct="0"/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38243" name="Line 3"/>
          <p:cNvSpPr>
            <a:spLocks noChangeShapeType="1"/>
          </p:cNvSpPr>
          <p:nvPr/>
        </p:nvSpPr>
        <p:spPr bwMode="auto">
          <a:xfrm>
            <a:off x="4724400" y="1143000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685800" y="1524000"/>
            <a:ext cx="4724400" cy="646331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Include </a:t>
            </a:r>
            <a:r>
              <a:rPr lang="en-US" dirty="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all known values, plus one estimated value</a:t>
            </a: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381000" y="2667000"/>
            <a:ext cx="84582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/>
              <a:t>Often, precision is limited by the available tools.</a:t>
            </a:r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304800" y="3429000"/>
            <a:ext cx="8610600" cy="1430135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sz="3200" dirty="0"/>
              <a:t>Scientists indicate the precision of measurements by the number of digits they report.</a:t>
            </a:r>
            <a:r>
              <a:rPr lang="en-US" sz="3200" b="1" dirty="0"/>
              <a:t> </a:t>
            </a:r>
            <a:endParaRPr lang="en-US" sz="3200" dirty="0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304800" y="5123656"/>
            <a:ext cx="8610600" cy="1103313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sz="3200" dirty="0"/>
              <a:t>A value of 2.40 </a:t>
            </a:r>
            <a:r>
              <a:rPr lang="en-US" sz="3200" dirty="0" err="1"/>
              <a:t>g</a:t>
            </a:r>
            <a:r>
              <a:rPr lang="en-US" sz="3200" dirty="0"/>
              <a:t> is more precise than a value of 2.4 </a:t>
            </a:r>
            <a:r>
              <a:rPr lang="en-US" sz="3200" dirty="0" err="1"/>
              <a:t>g</a:t>
            </a:r>
            <a:r>
              <a:rPr lang="en-US" sz="3200" dirty="0"/>
              <a:t>.</a:t>
            </a:r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6673850" y="2000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5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5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2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82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825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825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82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82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8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8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8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8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825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825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82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82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825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825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82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82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6" grpId="0" build="p" animBg="1" autoUpdateAnimBg="0"/>
      <p:bldP spid="138257" grpId="0" build="p" animBg="1" autoUpdateAnimBg="0"/>
      <p:bldP spid="138258" grpId="0" build="p" animBg="1" autoUpdateAnimBg="0"/>
      <p:bldP spid="138259" grpId="0" build="p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524000" y="609600"/>
            <a:ext cx="6248400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3200">
              <a:solidFill>
                <a:srgbClr val="000000"/>
              </a:solidFill>
            </a:endParaRPr>
          </a:p>
          <a:p>
            <a:endParaRPr lang="en-US" sz="1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180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180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04800" y="3505200"/>
            <a:ext cx="7467600" cy="1979613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3200">
                <a:solidFill>
                  <a:schemeClr val="accent2"/>
                </a:solidFill>
              </a:rPr>
              <a:t>The cubic centimeter works well for solid objects with regular dimensions, but not as well for liquids or for solids with irregular shapes.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1524000" y="5638800"/>
            <a:ext cx="7391400" cy="1103313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3200">
                <a:solidFill>
                  <a:schemeClr val="accent2"/>
                </a:solidFill>
              </a:rPr>
              <a:t>The metric unit for volume equal to one cubic decimeter is a</a:t>
            </a:r>
            <a:r>
              <a:rPr lang="en-US" sz="3200" b="1">
                <a:solidFill>
                  <a:schemeClr val="accent2"/>
                </a:solidFill>
              </a:rPr>
              <a:t> liter (L)</a:t>
            </a:r>
            <a:r>
              <a:rPr lang="en-US" sz="3200">
                <a:solidFill>
                  <a:schemeClr val="accent2"/>
                </a:solidFill>
              </a:rPr>
              <a:t>. </a:t>
            </a:r>
          </a:p>
        </p:txBody>
      </p:sp>
      <p:pic>
        <p:nvPicPr>
          <p:cNvPr id="107529" name="Picture 9" descr="im08 SI volume uni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41288"/>
            <a:ext cx="7315200" cy="3214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7" grpId="0" animBg="1" autoUpdateAnimBg="0"/>
      <p:bldP spid="107528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153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 smtClean="0">
                <a:latin typeface="Futurist" charset="0"/>
                <a:ea typeface="Times New Roman" charset="0"/>
                <a:cs typeface="Times New Roman" charset="0"/>
              </a:rPr>
              <a:t>Significant </a:t>
            </a:r>
            <a:r>
              <a:rPr lang="en-US" b="1" dirty="0">
                <a:latin typeface="Futurist" charset="0"/>
                <a:ea typeface="Times New Roman" charset="0"/>
                <a:cs typeface="Times New Roman" charset="0"/>
              </a:rPr>
              <a:t>Figures</a:t>
            </a:r>
            <a:r>
              <a:rPr lang="en-US" dirty="0">
                <a:latin typeface="Futurist" charset="0"/>
                <a:ea typeface="Times New Roman" charset="0"/>
                <a:cs typeface="Times New Roman" charset="0"/>
              </a:rPr>
              <a:t> (sig figs</a:t>
            </a:r>
            <a:r>
              <a:rPr lang="en-US" dirty="0" smtClean="0">
                <a:latin typeface="Futurist" charset="0"/>
                <a:ea typeface="Times New Roman" charset="0"/>
                <a:cs typeface="Times New Roman" charset="0"/>
              </a:rPr>
              <a:t>)</a:t>
            </a:r>
            <a:r>
              <a:rPr lang="en-US" b="1" dirty="0" smtClean="0">
                <a:latin typeface="Futurist" charset="0"/>
                <a:ea typeface="Times New Roman" charset="0"/>
                <a:cs typeface="Times New Roman" charset="0"/>
              </a:rPr>
              <a:t> </a:t>
            </a:r>
            <a:endParaRPr lang="en-US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dirty="0">
                <a:latin typeface="Futurist" charset="0"/>
                <a:ea typeface="Times New Roman" charset="0"/>
                <a:cs typeface="Times New Roman" charset="0"/>
              </a:rPr>
              <a:t>	 </a:t>
            </a:r>
          </a:p>
          <a:p>
            <a:pPr eaLnBrk="0" hangingPunct="0"/>
            <a:endParaRPr lang="en-US" dirty="0">
              <a:latin typeface="Futurist" charset="0"/>
              <a:ea typeface="Times New Roman" charset="0"/>
              <a:cs typeface="Times New Roman" charset="0"/>
            </a:endParaRPr>
          </a:p>
          <a:p>
            <a:pPr eaLnBrk="0" hangingPunct="0"/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304800" y="1676400"/>
            <a:ext cx="8458200" cy="1104900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/>
              <a:t>The digits that are reported are called significant figures.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228600" y="3048000"/>
            <a:ext cx="8610600" cy="1006475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sz="3200" b="1">
                <a:solidFill>
                  <a:schemeClr val="accent2"/>
                </a:solidFill>
              </a:rPr>
              <a:t>Significant figures</a:t>
            </a:r>
            <a:r>
              <a:rPr lang="en-US" sz="3200" b="1"/>
              <a:t> </a:t>
            </a:r>
            <a:r>
              <a:rPr lang="en-US" sz="3200"/>
              <a:t>include all known digits plus one estimated digit.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29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9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2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02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30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030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030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030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0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0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0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0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9" grpId="0" build="p" animBg="1" autoUpdateAnimBg="0"/>
      <p:bldP spid="140300" grpId="0" build="p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228600" y="990600"/>
            <a:ext cx="8686800" cy="4003675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Non-zero measurements are always significant</a:t>
            </a:r>
          </a:p>
          <a:p>
            <a:pPr marL="457200" indent="-457200">
              <a:spcBef>
                <a:spcPct val="50000"/>
              </a:spcBef>
            </a:pP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		(7.23 has three sig figs)   </a:t>
            </a:r>
          </a:p>
          <a:p>
            <a:pPr marL="457200" indent="-457200">
              <a:spcBef>
                <a:spcPct val="50000"/>
              </a:spcBef>
            </a:pPr>
            <a:r>
              <a:rPr lang="en-US" sz="3200" b="1">
                <a:latin typeface="Futurist" charset="0"/>
                <a:ea typeface="Times New Roman" charset="0"/>
                <a:cs typeface="Times New Roman" charset="0"/>
              </a:rPr>
              <a:t>2.</a:t>
            </a: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 Zeros between non-zero numbers are always significant</a:t>
            </a:r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 </a:t>
            </a:r>
          </a:p>
          <a:p>
            <a:pPr marL="457200" indent="-457200">
              <a:spcBef>
                <a:spcPct val="50000"/>
              </a:spcBef>
            </a:pPr>
            <a:r>
              <a:rPr lang="en-US">
                <a:latin typeface="Futurist" charset="0"/>
                <a:ea typeface="Times New Roman" charset="0"/>
                <a:cs typeface="Times New Roman" charset="0"/>
              </a:rPr>
              <a:t>		</a:t>
            </a: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(60.5 g = 3)</a:t>
            </a:r>
          </a:p>
          <a:p>
            <a:pPr marL="457200" indent="-457200">
              <a:spcBef>
                <a:spcPct val="50000"/>
              </a:spcBef>
            </a:pPr>
            <a:endParaRPr lang="en-US" sz="3200">
              <a:latin typeface="Futurist" charset="0"/>
              <a:ea typeface="Times New Roman" charset="0"/>
              <a:cs typeface="Times New Roman" charset="0"/>
            </a:endParaRP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1905000" y="228600"/>
            <a:ext cx="5181600" cy="466725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Futurist" charset="0"/>
                <a:ea typeface="Times New Roman" charset="0"/>
                <a:cs typeface="Times New Roman" charset="0"/>
              </a:rPr>
              <a:t>Rules for significant figures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610600" cy="56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b="1" dirty="0">
                <a:latin typeface="Futurist" charset="0"/>
                <a:ea typeface="Times New Roman" charset="0"/>
                <a:cs typeface="Times New Roman" charset="0"/>
              </a:rPr>
              <a:t>3.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 zeros that act as place holders are not significant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	ex:. 3 cm = 0.03 </a:t>
            </a:r>
            <a:r>
              <a:rPr lang="en-US" sz="3200" dirty="0" err="1">
                <a:latin typeface="Futurist" charset="0"/>
                <a:ea typeface="Times New Roman" charset="0"/>
                <a:cs typeface="Times New Roman" charset="0"/>
              </a:rPr>
              <a:t>m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 _____ sig fig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b="1" dirty="0">
                <a:latin typeface="Futurist" charset="0"/>
                <a:ea typeface="Times New Roman" charset="0"/>
                <a:cs typeface="Times New Roman" charset="0"/>
              </a:rPr>
              <a:t>4.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 All final zeros to the right of the decimal place and arise as a part of a measurement are significant 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	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	ex:0.0005030  _____ sig fig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32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4200" y="2857503"/>
            <a:ext cx="3200400" cy="484188"/>
            <a:chOff x="1872" y="2040"/>
            <a:chExt cx="2016" cy="305"/>
          </a:xfrm>
        </p:grpSpPr>
        <p:sp>
          <p:nvSpPr>
            <p:cNvPr id="142340" name="Text Box 4"/>
            <p:cNvSpPr txBox="1">
              <a:spLocks noChangeArrowheads="1"/>
            </p:cNvSpPr>
            <p:nvPr/>
          </p:nvSpPr>
          <p:spPr bwMode="auto">
            <a:xfrm>
              <a:off x="2400" y="2112"/>
              <a:ext cx="14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</a:rPr>
                <a:t>Place holder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2341" name="Line 5"/>
            <p:cNvSpPr>
              <a:spLocks noChangeShapeType="1"/>
            </p:cNvSpPr>
            <p:nvPr/>
          </p:nvSpPr>
          <p:spPr bwMode="auto">
            <a:xfrm flipH="1" flipV="1">
              <a:off x="2016" y="2040"/>
              <a:ext cx="288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42" name="Line 6"/>
            <p:cNvSpPr>
              <a:spLocks noChangeShapeType="1"/>
            </p:cNvSpPr>
            <p:nvPr/>
          </p:nvSpPr>
          <p:spPr bwMode="auto">
            <a:xfrm flipH="1" flipV="1">
              <a:off x="1872" y="2040"/>
              <a:ext cx="432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5029200" y="22098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1</a:t>
            </a:r>
            <a:endParaRPr lang="en-US"/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4191000" y="51816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4</a:t>
            </a:r>
            <a:endParaRPr lang="en-US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1905000" y="228600"/>
            <a:ext cx="5181600" cy="466725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Futurist" charset="0"/>
                <a:ea typeface="Times New Roman" charset="0"/>
                <a:cs typeface="Times New Roman" charset="0"/>
              </a:rPr>
              <a:t>Rules for significant figures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 autoUpdateAnimBg="0"/>
      <p:bldP spid="14234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609600"/>
            <a:ext cx="70104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1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1000" dirty="0">
                <a:latin typeface="Futurist" charset="0"/>
                <a:ea typeface="Times New Roman" charset="0"/>
                <a:cs typeface="Times New Roman" charset="0"/>
              </a:rPr>
              <a:t>	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ex: 600?</a:t>
            </a:r>
            <a:r>
              <a:rPr lang="en-US" sz="3200" dirty="0" smtClean="0">
                <a:latin typeface="Futurist" charset="0"/>
                <a:ea typeface="Times New Roman" charset="0"/>
                <a:cs typeface="Times New Roman" charset="0"/>
              </a:rPr>
              <a:t>      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use scientific notation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	</a:t>
            </a:r>
            <a:r>
              <a:rPr lang="en-US" sz="3200" dirty="0" smtClean="0">
                <a:latin typeface="Futurist" charset="0"/>
                <a:ea typeface="Times New Roman" charset="0"/>
                <a:cs typeface="Times New Roman" charset="0"/>
              </a:rPr>
              <a:t>	     6.00x10</a:t>
            </a:r>
            <a:r>
              <a:rPr lang="en-US" sz="3200" baseline="30000" dirty="0" smtClean="0">
                <a:latin typeface="Futurist" charset="0"/>
                <a:ea typeface="Times New Roman" charset="0"/>
                <a:cs typeface="Times New Roman" charset="0"/>
              </a:rPr>
              <a:t>2</a:t>
            </a:r>
            <a:r>
              <a:rPr lang="en-US" sz="3200" dirty="0" smtClean="0">
                <a:latin typeface="Futurist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= _____ sig fig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	</a:t>
            </a:r>
            <a:r>
              <a:rPr lang="en-US" sz="3200" dirty="0" smtClean="0">
                <a:latin typeface="Futurist" charset="0"/>
                <a:ea typeface="Times New Roman" charset="0"/>
                <a:cs typeface="Times New Roman" charset="0"/>
              </a:rPr>
              <a:t>	    6.0x10</a:t>
            </a:r>
            <a:r>
              <a:rPr lang="en-US" sz="3200" baseline="30000" dirty="0" smtClean="0">
                <a:latin typeface="Futurist" charset="0"/>
                <a:ea typeface="Times New Roman" charset="0"/>
                <a:cs typeface="Times New Roman" charset="0"/>
              </a:rPr>
              <a:t>2</a:t>
            </a:r>
            <a:r>
              <a:rPr lang="en-US" sz="3200" dirty="0" smtClean="0">
                <a:latin typeface="Futurist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= ______ sig fig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	</a:t>
            </a:r>
            <a:r>
              <a:rPr lang="en-US" sz="3200" dirty="0" smtClean="0">
                <a:latin typeface="Futurist" charset="0"/>
                <a:ea typeface="Times New Roman" charset="0"/>
                <a:cs typeface="Times New Roman" charset="0"/>
              </a:rPr>
              <a:t>	   6 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x10</a:t>
            </a:r>
            <a:r>
              <a:rPr lang="en-US" sz="3200" baseline="30000" dirty="0">
                <a:latin typeface="Futurist" charset="0"/>
                <a:ea typeface="Times New Roman" charset="0"/>
                <a:cs typeface="Times New Roman" charset="0"/>
              </a:rPr>
              <a:t>2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  = ______ sig fig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3200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095500" y="762000"/>
            <a:ext cx="381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accent2"/>
                </a:solidFill>
              </a:rPr>
              <a:t>1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114800" y="16764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3</a:t>
            </a:r>
            <a:endParaRPr lang="en-US" sz="320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114800" y="26670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2</a:t>
            </a:r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962400" y="36576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1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89" grpId="0" autoUpdateAnimBg="0"/>
      <p:bldP spid="1639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74676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6. counting numbers and defined constants have an infinite number of sig figs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  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ex: 1000ml = 1L</a:t>
            </a:r>
            <a:r>
              <a:rPr lang="en-US" sz="3200" dirty="0" smtClean="0">
                <a:latin typeface="Futurist" charset="0"/>
                <a:ea typeface="Times New Roman" charset="0"/>
                <a:cs typeface="Times New Roman" charset="0"/>
              </a:rPr>
              <a:t>	 _____ 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sig fig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ex: H</a:t>
            </a:r>
            <a:r>
              <a:rPr lang="en-US" sz="3200" baseline="-25000" dirty="0">
                <a:latin typeface="Futurist" charset="0"/>
                <a:ea typeface="Times New Roman" charset="0"/>
                <a:cs typeface="Times New Roman" charset="0"/>
              </a:rPr>
              <a:t>2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 = 2 atoms = all significant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32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581400" y="2362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infinite</a:t>
            </a:r>
            <a:endParaRPr lang="en-US" sz="3200"/>
          </a:p>
        </p:txBody>
      </p:sp>
      <p:pic>
        <p:nvPicPr>
          <p:cNvPr id="17412" name="Picture 4" descr="Infinity"/>
          <p:cNvPicPr>
            <a:picLocks noChangeAspect="1" noChangeArrowheads="1"/>
          </p:cNvPicPr>
          <p:nvPr/>
        </p:nvPicPr>
        <p:blipFill>
          <a:blip r:embed="rId3"/>
          <a:srcRect l="38280" t="38303" r="36978" b="46100"/>
          <a:stretch>
            <a:fillRect/>
          </a:stretch>
        </p:blipFill>
        <p:spPr bwMode="auto">
          <a:xfrm>
            <a:off x="6400800" y="2438400"/>
            <a:ext cx="1447800" cy="609600"/>
          </a:xfrm>
          <a:prstGeom prst="rect">
            <a:avLst/>
          </a:prstGeom>
          <a:noFill/>
          <a:ln w="19050">
            <a:solidFill>
              <a:srgbClr val="CC00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533400"/>
            <a:ext cx="47244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1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b="1" dirty="0">
                <a:latin typeface="Futurist" charset="0"/>
                <a:ea typeface="Times New Roman" charset="0"/>
                <a:cs typeface="Times New Roman" charset="0"/>
              </a:rPr>
              <a:t>7</a:t>
            </a:r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. At times the answer to a calculation contains more figures than are significant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ex: 	3.6247	3 sig fig =  </a:t>
            </a:r>
            <a:r>
              <a:rPr lang="en-US" sz="2000" u="sng" dirty="0">
                <a:latin typeface="Futurist" charset="0"/>
                <a:ea typeface="Times New Roman" charset="0"/>
                <a:cs typeface="Times New Roman" charset="0"/>
              </a:rPr>
              <a:t>3.62 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	7.5647	4 sig fig = __________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	6.2501	2 sig fig = __________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	3.250	2 sig fig = __________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	7.635	3 sig fig = __________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000" dirty="0">
                <a:latin typeface="Futurist" charset="0"/>
                <a:ea typeface="Times New Roman" charset="0"/>
                <a:cs typeface="Times New Roman" charset="0"/>
              </a:rPr>
              <a:t>	8.105	3 sig fig = __________</a:t>
            </a:r>
            <a:endParaRPr lang="en-US" sz="2000" dirty="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48200" y="609600"/>
            <a:ext cx="3962400" cy="61547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Rounding:</a:t>
            </a:r>
          </a:p>
          <a:p>
            <a:pPr>
              <a:spcBef>
                <a:spcPct val="50000"/>
              </a:spcBef>
              <a:buFont typeface="Wingdings" charset="2"/>
              <a:buChar char="ü"/>
            </a:pPr>
            <a:r>
              <a:rPr lang="en-US" b="1">
                <a:solidFill>
                  <a:schemeClr val="accent2"/>
                </a:solidFill>
              </a:rPr>
              <a:t>If less than </a:t>
            </a:r>
            <a:r>
              <a:rPr lang="en-US" b="1" u="sng">
                <a:solidFill>
                  <a:schemeClr val="accent2"/>
                </a:solidFill>
              </a:rPr>
              <a:t>5</a:t>
            </a:r>
            <a:r>
              <a:rPr lang="en-US" b="1">
                <a:solidFill>
                  <a:schemeClr val="accent2"/>
                </a:solidFill>
              </a:rPr>
              <a:t>, drop it and all figures to the right.</a:t>
            </a:r>
          </a:p>
          <a:p>
            <a:pPr>
              <a:spcBef>
                <a:spcPct val="50000"/>
              </a:spcBef>
              <a:buFont typeface="Wingdings" charset="2"/>
              <a:buChar char="ü"/>
            </a:pPr>
            <a:r>
              <a:rPr lang="en-US" b="1">
                <a:solidFill>
                  <a:schemeClr val="accent2"/>
                </a:solidFill>
              </a:rPr>
              <a:t>If it is more than 5, </a:t>
            </a:r>
            <a:r>
              <a:rPr lang="en-US" b="1" u="sng">
                <a:solidFill>
                  <a:schemeClr val="accent2"/>
                </a:solidFill>
              </a:rPr>
              <a:t>increase</a:t>
            </a:r>
            <a:r>
              <a:rPr lang="en-US" b="1">
                <a:solidFill>
                  <a:schemeClr val="accent2"/>
                </a:solidFill>
              </a:rPr>
              <a:t> the number to be rounded by one</a:t>
            </a:r>
          </a:p>
          <a:p>
            <a:pPr>
              <a:spcBef>
                <a:spcPct val="50000"/>
              </a:spcBef>
              <a:buFont typeface="Wingdings" charset="2"/>
              <a:buChar char="ü"/>
            </a:pPr>
            <a:r>
              <a:rPr lang="en-US" b="1">
                <a:solidFill>
                  <a:schemeClr val="accent2"/>
                </a:solidFill>
              </a:rPr>
              <a:t>If it is 5 and followed by any digit, round </a:t>
            </a:r>
            <a:r>
              <a:rPr lang="en-US" b="1" u="sng">
                <a:solidFill>
                  <a:schemeClr val="accent2"/>
                </a:solidFill>
              </a:rPr>
              <a:t>up</a:t>
            </a:r>
          </a:p>
          <a:p>
            <a:pPr>
              <a:spcBef>
                <a:spcPct val="50000"/>
              </a:spcBef>
              <a:buFont typeface="Wingdings" charset="2"/>
              <a:buChar char="ü"/>
            </a:pPr>
            <a:r>
              <a:rPr lang="en-US" b="1">
                <a:solidFill>
                  <a:schemeClr val="accent2"/>
                </a:solidFill>
              </a:rPr>
              <a:t>If it is 5 and not followed by any digit, look at the figure to be rounded</a:t>
            </a:r>
          </a:p>
          <a:p>
            <a:pPr lvl="1">
              <a:spcBef>
                <a:spcPct val="50000"/>
              </a:spcBef>
              <a:buFont typeface="Wingdings" charset="2"/>
              <a:buChar char="Ø"/>
            </a:pPr>
            <a:r>
              <a:rPr lang="en-US" b="1">
                <a:solidFill>
                  <a:schemeClr val="accent2"/>
                </a:solidFill>
              </a:rPr>
              <a:t>Even #, </a:t>
            </a:r>
            <a:r>
              <a:rPr lang="en-US" b="1" u="sng">
                <a:solidFill>
                  <a:schemeClr val="accent2"/>
                </a:solidFill>
              </a:rPr>
              <a:t>drop 5</a:t>
            </a:r>
            <a:r>
              <a:rPr lang="en-US" b="1">
                <a:solidFill>
                  <a:schemeClr val="accent2"/>
                </a:solidFill>
              </a:rPr>
              <a:t> and figures that follow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Font typeface="Wingdings" charset="2"/>
              <a:buChar char="Ø"/>
            </a:pPr>
            <a:r>
              <a:rPr lang="en-US" b="1">
                <a:solidFill>
                  <a:schemeClr val="accent2"/>
                </a:solidFill>
              </a:rPr>
              <a:t>Odd #, round </a:t>
            </a:r>
            <a:r>
              <a:rPr lang="en-US" b="1" u="sng">
                <a:solidFill>
                  <a:schemeClr val="accent2"/>
                </a:solidFill>
              </a:rPr>
              <a:t>up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124200" y="2286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2"/>
                </a:solidFill>
              </a:rPr>
              <a:t>7.565</a:t>
            </a:r>
            <a:endParaRPr lang="en-US" sz="3200" dirty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00400" y="2895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2"/>
                </a:solidFill>
              </a:rPr>
              <a:t>6.3</a:t>
            </a:r>
            <a:endParaRPr lang="en-US" sz="3200" dirty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200400" y="3505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3.3</a:t>
            </a:r>
            <a:endParaRPr lang="en-US" sz="32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124200" y="4038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7.64</a:t>
            </a:r>
            <a:endParaRPr lang="en-US" sz="32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124200" y="47244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8.10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nimBg="1" autoUpdateAnimBg="0"/>
      <p:bldP spid="18436" grpId="0" autoUpdateAnimBg="0"/>
      <p:bldP spid="18437" grpId="0" autoUpdateAnimBg="0"/>
      <p:bldP spid="18438" grpId="0" autoUpdateAnimBg="0"/>
      <p:bldP spid="18439" grpId="0" autoUpdateAnimBg="0"/>
      <p:bldP spid="1844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387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12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 b="1">
                <a:latin typeface="Futurist" charset="0"/>
                <a:ea typeface="Times New Roman" charset="0"/>
                <a:cs typeface="Times New Roman" charset="0"/>
              </a:rPr>
              <a:t>7</a:t>
            </a:r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. The result of an addition or subtraction should be reported to the same number of decimal places as that of the term with the least number of decimal places.</a:t>
            </a:r>
            <a:endParaRPr lang="en-US" sz="2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2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		ex: 1611.032</a:t>
            </a:r>
            <a:endParaRPr lang="en-US" sz="2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	 	            5.6</a:t>
            </a:r>
            <a:endParaRPr lang="en-US" sz="2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		</a:t>
            </a:r>
            <a:r>
              <a:rPr lang="en-US" sz="2800" u="sng">
                <a:latin typeface="Futurist" charset="0"/>
                <a:ea typeface="Times New Roman" charset="0"/>
                <a:cs typeface="Times New Roman" charset="0"/>
              </a:rPr>
              <a:t>      +  32.4524</a:t>
            </a:r>
            <a:endParaRPr lang="en-US" sz="280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19200" y="36576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2"/>
                </a:solidFill>
              </a:rPr>
              <a:t>1649.0844?</a:t>
            </a:r>
            <a:endParaRPr lang="en-US" sz="3200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724400" y="36576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=1649.1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71628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latin typeface="Futurist" charset="0"/>
                <a:ea typeface="Times New Roman" charset="0"/>
                <a:cs typeface="Times New Roman" charset="0"/>
              </a:rPr>
              <a:t>	</a:t>
            </a:r>
            <a:endParaRPr lang="en-US" sz="12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 b="1">
                <a:latin typeface="Futurist" charset="0"/>
                <a:ea typeface="Times New Roman" charset="0"/>
                <a:cs typeface="Times New Roman" charset="0"/>
              </a:rPr>
              <a:t>8</a:t>
            </a:r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. The answer to a multiplication or division problem is rounded off to the same number of sig fig as is possessed by the </a:t>
            </a:r>
            <a:r>
              <a:rPr lang="en-US" sz="2800" b="1" u="sng">
                <a:latin typeface="Futurist" charset="0"/>
                <a:ea typeface="Times New Roman" charset="0"/>
                <a:cs typeface="Times New Roman" charset="0"/>
              </a:rPr>
              <a:t>least</a:t>
            </a:r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 precise term used in the calculation.</a:t>
            </a:r>
            <a:endParaRPr lang="en-US" sz="2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2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2800">
                <a:latin typeface="Futurist" charset="0"/>
                <a:ea typeface="Times New Roman" charset="0"/>
                <a:cs typeface="Times New Roman" charset="0"/>
              </a:rPr>
              <a:t>	ex: 152.06 x 0.24  =</a:t>
            </a:r>
            <a:endParaRPr lang="en-US" sz="280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48200" y="2971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36.4944?</a:t>
            </a:r>
            <a:endParaRPr lang="en-US" sz="320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715000" y="34290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</a:rPr>
              <a:t>= 36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524000" y="609600"/>
            <a:ext cx="6248400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3200">
              <a:solidFill>
                <a:srgbClr val="000000"/>
              </a:solidFill>
            </a:endParaRPr>
          </a:p>
          <a:p>
            <a:endParaRPr lang="en-US" sz="180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1800">
                <a:latin typeface="Futurist" charset="0"/>
                <a:ea typeface="Times New Roman" charset="0"/>
                <a:cs typeface="Times New Roman" charset="0"/>
              </a:rPr>
              <a:t> </a:t>
            </a:r>
            <a:endParaRPr lang="en-US" sz="1800"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b="1" dirty="0" smtClean="0">
                <a:latin typeface="Futurist" charset="0"/>
                <a:ea typeface="Times New Roman" charset="0"/>
                <a:cs typeface="Times New Roman" charset="0"/>
              </a:rPr>
              <a:t>Derived Units:</a:t>
            </a:r>
            <a:r>
              <a:rPr lang="en-US" sz="3200" dirty="0" smtClean="0">
                <a:latin typeface="Futurist" charset="0"/>
                <a:ea typeface="Times New Roman" charset="0"/>
                <a:cs typeface="Times New Roman" charset="0"/>
              </a:rPr>
              <a:t> </a:t>
            </a:r>
            <a:endParaRPr lang="en-US" sz="3200" dirty="0">
              <a:latin typeface="Futurist" charset="0"/>
              <a:ea typeface="Times New Roman" charset="0"/>
              <a:cs typeface="Times New Roman" charset="0"/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229600" cy="61753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Wingdings" charset="2"/>
                <a:ea typeface="Times New Roman" charset="0"/>
                <a:cs typeface="Times New Roman" charset="0"/>
              </a:rPr>
              <a:t>ü</a:t>
            </a:r>
            <a:r>
              <a:rPr lang="en-US" sz="3200">
                <a:solidFill>
                  <a:schemeClr val="accent2"/>
                </a:solidFill>
                <a:ea typeface="Times New Roman" charset="0"/>
                <a:cs typeface="Times New Roman" charset="0"/>
              </a:rPr>
              <a:t>    </a:t>
            </a:r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Density </a:t>
            </a:r>
            <a:r>
              <a:rPr lang="en-US" sz="3200" u="sng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g/cm</a:t>
            </a:r>
            <a:r>
              <a:rPr lang="en-US" sz="3200" u="sng" baseline="300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3</a:t>
            </a:r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 (solids) </a:t>
            </a:r>
            <a:r>
              <a:rPr lang="en-US" sz="3200" u="sng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or g/ml</a:t>
            </a:r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 (liquids)</a:t>
            </a:r>
          </a:p>
        </p:txBody>
      </p:sp>
      <p:pic>
        <p:nvPicPr>
          <p:cNvPr id="105479" name="Picture 7" descr="graphcalcula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2155825" cy="2090738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</p:spPr>
      </p:pic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2667000" y="1981200"/>
            <a:ext cx="6096000" cy="1569660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b="1" dirty="0">
                <a:solidFill>
                  <a:schemeClr val="accent2"/>
                </a:solidFill>
              </a:rPr>
              <a:t>Density</a:t>
            </a:r>
            <a:r>
              <a:rPr lang="en-US" sz="3200" dirty="0">
                <a:solidFill>
                  <a:schemeClr val="accent2"/>
                </a:solidFill>
              </a:rPr>
              <a:t> is a ratio that compares the mass of an object to its volume.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2667000" y="3810000"/>
            <a:ext cx="6096000" cy="986937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3200" dirty="0">
                <a:solidFill>
                  <a:schemeClr val="accent2"/>
                </a:solidFill>
              </a:rPr>
              <a:t>You can calculate density using this equation:</a:t>
            </a:r>
            <a:endParaRPr lang="en-US" sz="3200" dirty="0">
              <a:solidFill>
                <a:schemeClr val="accent2"/>
              </a:solidFill>
              <a:latin typeface="Futurist" charset="0"/>
              <a:ea typeface="Times New Roman" charset="0"/>
              <a:cs typeface="Times New Roman" charset="0"/>
            </a:endParaRPr>
          </a:p>
        </p:txBody>
      </p:sp>
      <p:pic>
        <p:nvPicPr>
          <p:cNvPr id="105483" name="Picture 11" descr="im0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953000"/>
            <a:ext cx="4978400" cy="1470025"/>
          </a:xfrm>
          <a:prstGeom prst="rect">
            <a:avLst/>
          </a:prstGeom>
          <a:noFill/>
          <a:ln w="57150">
            <a:solidFill>
              <a:srgbClr val="CC00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utoUpdateAnimBg="0"/>
      <p:bldP spid="105478" grpId="0" animBg="1" autoUpdateAnimBg="0"/>
      <p:bldP spid="105481" grpId="0" animBg="1" autoUpdateAnimBg="0"/>
      <p:bldP spid="10548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2971800" y="1143000"/>
            <a:ext cx="5334000" cy="256698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Celsius Scale:</a:t>
            </a:r>
          </a:p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 </a:t>
            </a:r>
          </a:p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Water Freezes ________</a:t>
            </a:r>
          </a:p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 </a:t>
            </a:r>
          </a:p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Water Boils: __________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581400" y="3810000"/>
            <a:ext cx="5181600" cy="2566988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Kelvin Scale: </a:t>
            </a:r>
          </a:p>
          <a:p>
            <a:pPr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(add 273 to ºCelsius)</a:t>
            </a:r>
          </a:p>
          <a:p>
            <a:pPr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Water Freezes_______</a:t>
            </a:r>
          </a:p>
          <a:p>
            <a:pPr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 </a:t>
            </a:r>
          </a:p>
          <a:p>
            <a:pPr eaLnBrk="0" hangingPunct="0"/>
            <a:r>
              <a:rPr lang="en-US" sz="3200">
                <a:solidFill>
                  <a:schemeClr val="accent2"/>
                </a:solidFill>
                <a:latin typeface="Futurist" charset="0"/>
                <a:ea typeface="Times New Roman" charset="0"/>
                <a:cs typeface="Times New Roman" charset="0"/>
              </a:rPr>
              <a:t>Water Boils:________ 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0" y="228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charset="2"/>
              <a:buChar char="ü"/>
            </a:pPr>
            <a:r>
              <a:rPr lang="en-US"/>
              <a:t> Temperature Scale</a:t>
            </a:r>
          </a:p>
        </p:txBody>
      </p:sp>
      <p:pic>
        <p:nvPicPr>
          <p:cNvPr id="109573" name="Picture 5" descr="thermometercomp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90600"/>
            <a:ext cx="2400300" cy="542925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</p:spPr>
      </p:pic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6096000" y="1905000"/>
            <a:ext cx="990600" cy="679450"/>
          </a:xfrm>
          <a:prstGeom prst="rect">
            <a:avLst/>
          </a:prstGeom>
          <a:solidFill>
            <a:srgbClr val="CC00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0</a:t>
            </a:r>
            <a:r>
              <a:rPr lang="en-US" sz="3600">
                <a:ea typeface="Times New Roman" charset="0"/>
                <a:cs typeface="Times New Roman" charset="0"/>
              </a:rPr>
              <a:t>º</a:t>
            </a:r>
            <a:r>
              <a:rPr lang="en-US" sz="3600"/>
              <a:t>C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5562600" y="2895600"/>
            <a:ext cx="1524000" cy="679450"/>
          </a:xfrm>
          <a:prstGeom prst="rect">
            <a:avLst/>
          </a:prstGeom>
          <a:solidFill>
            <a:srgbClr val="CC00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100</a:t>
            </a:r>
            <a:r>
              <a:rPr lang="en-US" sz="3600">
                <a:ea typeface="Times New Roman" charset="0"/>
                <a:cs typeface="Times New Roman" charset="0"/>
              </a:rPr>
              <a:t>º</a:t>
            </a:r>
            <a:r>
              <a:rPr lang="en-US" sz="3600"/>
              <a:t>C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6172200" y="4800600"/>
            <a:ext cx="1371600" cy="617538"/>
          </a:xfrm>
          <a:prstGeom prst="rect">
            <a:avLst/>
          </a:prstGeom>
          <a:solidFill>
            <a:srgbClr val="CC00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273</a:t>
            </a:r>
            <a:r>
              <a:rPr lang="en-US" sz="3200">
                <a:ea typeface="Times New Roman" charset="0"/>
                <a:cs typeface="Times New Roman" charset="0"/>
              </a:rPr>
              <a:t>K</a:t>
            </a:r>
            <a:endParaRPr lang="en-US" sz="3200"/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6019800" y="5715000"/>
            <a:ext cx="1371600" cy="617538"/>
          </a:xfrm>
          <a:prstGeom prst="rect">
            <a:avLst/>
          </a:prstGeom>
          <a:solidFill>
            <a:srgbClr val="CC00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373</a:t>
            </a:r>
            <a:r>
              <a:rPr lang="en-US" sz="3200">
                <a:ea typeface="Times New Roman" charset="0"/>
                <a:cs typeface="Times New Roman" charset="0"/>
              </a:rPr>
              <a:t>K</a:t>
            </a:r>
            <a:endParaRPr lang="en-US" sz="3200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2819400" y="609600"/>
            <a:ext cx="6324600" cy="531813"/>
          </a:xfrm>
          <a:prstGeom prst="rect">
            <a:avLst/>
          </a:prstGeom>
          <a:solidFill>
            <a:srgbClr val="F8D6D7"/>
          </a:solidFill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/>
              <a:t>A </a:t>
            </a:r>
            <a:r>
              <a:rPr lang="en-US" b="1"/>
              <a:t>kelvin (K)</a:t>
            </a:r>
            <a:r>
              <a:rPr lang="en-US"/>
              <a:t> is the SI base unit of temperature.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nimBg="1" autoUpdateAnimBg="0"/>
      <p:bldP spid="109571" grpId="0" animBg="1" autoUpdateAnimBg="0"/>
      <p:bldP spid="109572" grpId="0" autoUpdateAnimBg="0"/>
      <p:bldP spid="109574" grpId="0" animBg="1" autoUpdateAnimBg="0"/>
      <p:bldP spid="109575" grpId="0" animBg="1" autoUpdateAnimBg="0"/>
      <p:bldP spid="109576" grpId="0" animBg="1" autoUpdateAnimBg="0"/>
      <p:bldP spid="109577" grpId="0" animBg="1" autoUpdateAnimBg="0"/>
      <p:bldP spid="10957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im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09600"/>
            <a:ext cx="8229600" cy="580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6858000" cy="1076325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b="1" dirty="0" smtClean="0">
                <a:latin typeface="Futurist" charset="0"/>
                <a:ea typeface="Times New Roman" charset="0"/>
                <a:cs typeface="Times New Roman" charset="0"/>
              </a:rPr>
              <a:t>Scientific </a:t>
            </a:r>
            <a:r>
              <a:rPr lang="en-US" sz="3200" b="1" dirty="0">
                <a:latin typeface="Futurist" charset="0"/>
                <a:ea typeface="Times New Roman" charset="0"/>
                <a:cs typeface="Times New Roman" charset="0"/>
              </a:rPr>
              <a:t>Notation</a:t>
            </a:r>
            <a:endParaRPr lang="en-US" sz="3200" dirty="0">
              <a:ea typeface="Times New Roman" charset="0"/>
              <a:cs typeface="Times New Roman" charset="0"/>
            </a:endParaRPr>
          </a:p>
          <a:p>
            <a:pPr eaLnBrk="0" hangingPunct="0"/>
            <a:r>
              <a:rPr lang="en-US" sz="3200" dirty="0" smtClean="0">
                <a:latin typeface="Futurist" charset="0"/>
                <a:ea typeface="Times New Roman" charset="0"/>
                <a:cs typeface="Times New Roman" charset="0"/>
              </a:rPr>
              <a:t>	Handling </a:t>
            </a:r>
            <a:r>
              <a:rPr lang="en-US" sz="3200" dirty="0">
                <a:latin typeface="Futurist" charset="0"/>
                <a:ea typeface="Times New Roman" charset="0"/>
                <a:cs typeface="Times New Roman" charset="0"/>
              </a:rPr>
              <a:t>numbers: </a:t>
            </a:r>
            <a:endParaRPr lang="en-US" sz="3200" dirty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1600200"/>
            <a:ext cx="8991600" cy="4975225"/>
          </a:xfrm>
          <a:prstGeom prst="rect">
            <a:avLst/>
          </a:prstGeom>
          <a:solidFill>
            <a:srgbClr val="F8D6D7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charset="2"/>
              <a:buChar char="ü"/>
            </a:pP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The diameter of the sun is 1,392,000 km</a:t>
            </a:r>
          </a:p>
          <a:p>
            <a:pPr eaLnBrk="0" hangingPunct="0">
              <a:buFont typeface="Wingdings" charset="2"/>
              <a:buChar char="ü"/>
            </a:pP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The density of the sun’s lower atmosphere is 0.000000028 g/cm</a:t>
            </a:r>
            <a:r>
              <a:rPr lang="en-US" sz="3200" baseline="30000">
                <a:latin typeface="Futurist" charset="0"/>
                <a:ea typeface="Times New Roman" charset="0"/>
                <a:cs typeface="Times New Roman" charset="0"/>
              </a:rPr>
              <a:t>3</a:t>
            </a: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 </a:t>
            </a:r>
          </a:p>
          <a:p>
            <a:pPr eaLnBrk="0" hangingPunct="0">
              <a:buFont typeface="Wingdings" charset="2"/>
              <a:buChar char="ü"/>
            </a:pP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in a gram of Hydrogen there are 602,214,000,000,000,000,000,000 atoms</a:t>
            </a:r>
            <a:endParaRPr lang="en-US" sz="3200">
              <a:ea typeface="Times New Roman" charset="0"/>
              <a:cs typeface="Times New Roman" charset="0"/>
            </a:endParaRPr>
          </a:p>
          <a:p>
            <a:pPr eaLnBrk="0" hangingPunct="0">
              <a:buFont typeface="Wingdings" charset="2"/>
              <a:buChar char="ü"/>
            </a:pP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distance between particles in a salt crystal is 0.000 000 002 814 cm</a:t>
            </a:r>
            <a:endParaRPr lang="en-US" sz="3200">
              <a:ea typeface="Times New Roman" charset="0"/>
              <a:cs typeface="Times New Roman" charset="0"/>
            </a:endParaRPr>
          </a:p>
          <a:p>
            <a:pPr eaLnBrk="0" hangingPunct="0">
              <a:buFont typeface="Wingdings" charset="2"/>
              <a:buChar char="ü"/>
            </a:pP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add 0.000 000 000 036 + 0.000 000 000 000 046 = ?</a:t>
            </a:r>
            <a:endParaRPr lang="en-US" sz="3200">
              <a:ea typeface="Times New Roman" charset="0"/>
              <a:cs typeface="Times New Roman" charset="0"/>
            </a:endParaRPr>
          </a:p>
          <a:p>
            <a:pPr eaLnBrk="0" hangingPunct="0">
              <a:buFont typeface="Wingdings" charset="2"/>
              <a:buChar char="ü"/>
            </a:pPr>
            <a:r>
              <a:rPr lang="en-US" sz="3200">
                <a:latin typeface="Futurist" charset="0"/>
                <a:ea typeface="Times New Roman" charset="0"/>
                <a:cs typeface="Times New Roman" charset="0"/>
              </a:rPr>
              <a:t>Would it be easy to make a mistake?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1000" y="3429000"/>
            <a:ext cx="8229600" cy="1768475"/>
          </a:xfrm>
          <a:prstGeom prst="rect">
            <a:avLst/>
          </a:prstGeom>
          <a:solidFill>
            <a:srgbClr val="F8D6D7"/>
          </a:solidFill>
          <a:ln w="2857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>
                <a:latin typeface="Futurist" charset="0"/>
                <a:ea typeface="Times New Roman" charset="0"/>
                <a:cs typeface="Times New Roman" charset="0"/>
              </a:rPr>
              <a:t>		M x 10</a:t>
            </a:r>
            <a:r>
              <a:rPr lang="en-US" sz="3600" baseline="30000">
                <a:latin typeface="Futurist" charset="0"/>
                <a:ea typeface="Times New Roman" charset="0"/>
                <a:cs typeface="Times New Roman" charset="0"/>
              </a:rPr>
              <a:t>n</a:t>
            </a:r>
            <a:r>
              <a:rPr lang="en-US" sz="3600">
                <a:latin typeface="Futurist" charset="0"/>
                <a:ea typeface="Times New Roman" charset="0"/>
                <a:cs typeface="Times New Roman" charset="0"/>
              </a:rPr>
              <a:t>	</a:t>
            </a:r>
          </a:p>
          <a:p>
            <a:pPr eaLnBrk="0" hangingPunct="0"/>
            <a:r>
              <a:rPr lang="en-US" sz="3600">
                <a:latin typeface="Futurist" charset="0"/>
                <a:ea typeface="Times New Roman" charset="0"/>
                <a:cs typeface="Times New Roman" charset="0"/>
              </a:rPr>
              <a:t>	M = between 1 &amp; 10	</a:t>
            </a:r>
          </a:p>
          <a:p>
            <a:pPr eaLnBrk="0" hangingPunct="0"/>
            <a:r>
              <a:rPr lang="en-US" sz="3600">
                <a:latin typeface="Futurist" charset="0"/>
                <a:ea typeface="Times New Roman" charset="0"/>
                <a:cs typeface="Times New Roman" charset="0"/>
              </a:rPr>
              <a:t>	n = integer (1, 2, 3...)</a:t>
            </a:r>
            <a:endParaRPr lang="en-US" sz="360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305800" cy="1582738"/>
          </a:xfrm>
          <a:prstGeom prst="rect">
            <a:avLst/>
          </a:prstGeom>
          <a:solidFill>
            <a:srgbClr val="F8D6D7"/>
          </a:solidFill>
          <a:ln w="2857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Scientific notation</a:t>
            </a:r>
            <a:r>
              <a:rPr lang="en-US" sz="3200"/>
              <a:t> expresses numbers as a multiple of two factors: a number between 1 and10; and ten raised to a power, or exponent.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8229600" cy="669925"/>
          </a:xfrm>
          <a:prstGeom prst="rect">
            <a:avLst/>
          </a:prstGeom>
          <a:solidFill>
            <a:srgbClr val="F8D6D7"/>
          </a:solidFill>
          <a:ln w="2857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>
                <a:latin typeface="Futurist" charset="0"/>
                <a:ea typeface="Times New Roman" charset="0"/>
                <a:cs typeface="Times New Roman" charset="0"/>
              </a:rPr>
              <a:t>Easier to use scientific notation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1" grpId="0" animBg="1" autoUpdateAnimBg="0"/>
      <p:bldP spid="1229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81000" y="1828800"/>
            <a:ext cx="8229600" cy="1095375"/>
          </a:xfrm>
          <a:prstGeom prst="rect">
            <a:avLst/>
          </a:prstGeom>
          <a:solidFill>
            <a:srgbClr val="F8D6D7"/>
          </a:solidFill>
          <a:ln w="2857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/>
              <a:t>When numbers larger than 1 are expressed in scientific notation, the power of ten is </a:t>
            </a:r>
            <a:r>
              <a:rPr lang="en-US" sz="3200" b="1">
                <a:solidFill>
                  <a:schemeClr val="accent2"/>
                </a:solidFill>
              </a:rPr>
              <a:t>positive.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8229600" cy="996950"/>
          </a:xfrm>
          <a:prstGeom prst="rect">
            <a:avLst/>
          </a:prstGeom>
          <a:solidFill>
            <a:srgbClr val="F8D6D7"/>
          </a:solidFill>
          <a:ln w="2857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3200"/>
              <a:t>The exponent tells you how many times the first factor must be multiplied by ten.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304800" y="3124200"/>
            <a:ext cx="8229600" cy="1600200"/>
          </a:xfrm>
          <a:prstGeom prst="rect">
            <a:avLst/>
          </a:prstGeom>
          <a:solidFill>
            <a:srgbClr val="F8D6D7"/>
          </a:solidFill>
          <a:ln w="2857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/>
              <a:t>When numbers smaller than 1 are expressed in scientific notation, the power of ten is </a:t>
            </a:r>
            <a:r>
              <a:rPr lang="en-US" sz="3200" b="1" dirty="0">
                <a:solidFill>
                  <a:schemeClr val="accent2"/>
                </a:solidFill>
              </a:rPr>
              <a:t>negative.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nimBg="1" autoUpdateAnimBg="0"/>
      <p:bldP spid="115716" grpId="0" animBg="1" autoUpdateAnimBg="0"/>
      <p:bldP spid="115717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al">
  <a:themeElements>
    <a:clrScheme name="Metal">
      <a:dk1>
        <a:sysClr val="windowText" lastClr="000000"/>
      </a:dk1>
      <a:lt1>
        <a:sysClr val="window" lastClr="FFFFFF"/>
      </a:lt1>
      <a:dk2>
        <a:srgbClr val="32363B"/>
      </a:dk2>
      <a:lt2>
        <a:srgbClr val="CACFD3"/>
      </a:lt2>
      <a:accent1>
        <a:srgbClr val="6283AD"/>
      </a:accent1>
      <a:accent2>
        <a:srgbClr val="324966"/>
      </a:accent2>
      <a:accent3>
        <a:srgbClr val="5B9EA4"/>
      </a:accent3>
      <a:accent4>
        <a:srgbClr val="1D5B57"/>
      </a:accent4>
      <a:accent5>
        <a:srgbClr val="1B4430"/>
      </a:accent5>
      <a:accent6>
        <a:srgbClr val="2F3C35"/>
      </a:accent6>
      <a:hlink>
        <a:srgbClr val="ED7307"/>
      </a:hlink>
      <a:folHlink>
        <a:srgbClr val="6D6F71"/>
      </a:folHlink>
    </a:clrScheme>
    <a:fontScheme name="Metal">
      <a:majorFont>
        <a:latin typeface="Eurostile"/>
        <a:ea typeface=""/>
        <a:cs typeface=""/>
        <a:font script="Jpan" typeface="ＭＳ Ｐゴシック"/>
      </a:majorFont>
      <a:minorFont>
        <a:latin typeface="Eurostile"/>
        <a:ea typeface=""/>
        <a:cs typeface=""/>
        <a:font script="Jpan" typeface="ＭＳ Ｐゴシック"/>
      </a:minorFont>
    </a:fontScheme>
    <a:fmtScheme name="Metal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38100" dist="12700" dir="5400000" rotWithShape="0">
              <a:srgbClr val="FFFFFF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3000000"/>
            </a:lightRig>
          </a:scene3d>
          <a:sp3d contourW="15875" prstMaterial="matte">
            <a:bevelT w="63500" h="50800" prst="angle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Metal.thmx</Template>
  <TotalTime>30</TotalTime>
  <Words>1571</Words>
  <Application>Microsoft Macintosh PowerPoint</Application>
  <PresentationFormat>On-screen Show (4:3)</PresentationFormat>
  <Paragraphs>280</Paragraphs>
  <Slides>37</Slides>
  <Notes>37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Metal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SFUSD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Heather O'connor</dc:creator>
  <cp:lastModifiedBy>Heather O'connor</cp:lastModifiedBy>
  <cp:revision>6</cp:revision>
  <dcterms:created xsi:type="dcterms:W3CDTF">2010-09-21T04:45:02Z</dcterms:created>
  <dcterms:modified xsi:type="dcterms:W3CDTF">2010-09-21T05:04:00Z</dcterms:modified>
</cp:coreProperties>
</file>