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notesSlides/notesSlide18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1" Type="http://schemas.openxmlformats.org/officeDocument/2006/relationships/printerSettings" Target="printerSettings/printerSettings1.bin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ADEF4-BDD5-EB48-A9DD-52756A1FE14A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A4BD7-FCBA-A445-A672-FF00570165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83D0DE-54C6-8147-B663-84775F7BBB54}" type="slidenum">
              <a:rPr lang="en-US"/>
              <a:pPr/>
              <a:t>1</a:t>
            </a:fld>
            <a:endParaRPr lang="en-US"/>
          </a:p>
        </p:txBody>
      </p:sp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6413C-B263-6F4B-A621-D73D179B901D}" type="slidenum">
              <a:rPr lang="en-US"/>
              <a:pPr/>
              <a:t>10</a:t>
            </a:fld>
            <a:endParaRPr lang="en-US"/>
          </a:p>
        </p:txBody>
      </p:sp>
      <p:sp>
        <p:nvSpPr>
          <p:cNvPr id="52226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17F61-555E-9649-8391-1A167DB840BF}" type="slidenum">
              <a:rPr lang="en-US"/>
              <a:pPr/>
              <a:t>11</a:t>
            </a:fld>
            <a:endParaRPr lang="en-US"/>
          </a:p>
        </p:txBody>
      </p:sp>
      <p:sp>
        <p:nvSpPr>
          <p:cNvPr id="53250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95A921-3C4F-1A48-B893-074B5A2A8533}" type="slidenum">
              <a:rPr lang="en-US"/>
              <a:pPr/>
              <a:t>12</a:t>
            </a:fld>
            <a:endParaRPr lang="en-US"/>
          </a:p>
        </p:txBody>
      </p:sp>
      <p:sp>
        <p:nvSpPr>
          <p:cNvPr id="54274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CBEAE3-DA25-094C-95AB-14BD180E8AA6}" type="slidenum">
              <a:rPr lang="en-US"/>
              <a:pPr/>
              <a:t>13</a:t>
            </a:fld>
            <a:endParaRPr lang="en-US"/>
          </a:p>
        </p:txBody>
      </p:sp>
      <p:sp>
        <p:nvSpPr>
          <p:cNvPr id="84994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16F46-2298-4D4D-A224-D4B9AE7CE331}" type="slidenum">
              <a:rPr lang="en-US"/>
              <a:pPr/>
              <a:t>14</a:t>
            </a:fld>
            <a:endParaRPr lang="en-US"/>
          </a:p>
        </p:txBody>
      </p:sp>
      <p:sp>
        <p:nvSpPr>
          <p:cNvPr id="93186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CAFE8-86F9-894B-BDE4-5CB3FF007D68}" type="slidenum">
              <a:rPr lang="en-US"/>
              <a:pPr/>
              <a:t>15</a:t>
            </a:fld>
            <a:endParaRPr lang="en-US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56F2D-4F21-9D4E-9122-276875711515}" type="slidenum">
              <a:rPr lang="en-US"/>
              <a:pPr/>
              <a:t>16</a:t>
            </a:fld>
            <a:endParaRPr lang="en-US"/>
          </a:p>
        </p:txBody>
      </p:sp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3831F-CDBC-2145-AFA1-FEF27FF78E66}" type="slidenum">
              <a:rPr lang="en-US"/>
              <a:pPr/>
              <a:t>17</a:t>
            </a:fld>
            <a:endParaRPr lang="en-US"/>
          </a:p>
        </p:txBody>
      </p:sp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B95ED-C058-B64F-B460-D742FA24D3FC}" type="slidenum">
              <a:rPr lang="en-US"/>
              <a:pPr/>
              <a:t>18</a:t>
            </a:fld>
            <a:endParaRPr lang="en-US"/>
          </a:p>
        </p:txBody>
      </p:sp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722CD-7C68-9E4B-BEE1-27BA6A044416}" type="slidenum">
              <a:rPr lang="en-US"/>
              <a:pPr/>
              <a:t>2</a:t>
            </a:fld>
            <a:endParaRPr lang="en-US"/>
          </a:p>
        </p:txBody>
      </p:sp>
      <p:sp>
        <p:nvSpPr>
          <p:cNvPr id="45058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998D0-B6B4-3243-9900-B11523C0CE98}" type="slidenum">
              <a:rPr lang="en-US"/>
              <a:pPr/>
              <a:t>3</a:t>
            </a:fld>
            <a:endParaRPr lang="en-US"/>
          </a:p>
        </p:txBody>
      </p:sp>
      <p:sp>
        <p:nvSpPr>
          <p:cNvPr id="46082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3122F-CF77-824C-B60C-ECA52E30BB3D}" type="slidenum">
              <a:rPr lang="en-US"/>
              <a:pPr/>
              <a:t>4</a:t>
            </a:fld>
            <a:endParaRPr lang="en-US"/>
          </a:p>
        </p:txBody>
      </p:sp>
      <p:sp>
        <p:nvSpPr>
          <p:cNvPr id="47106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89AC2-D4E9-4A4A-939B-BE0EA79BAA52}" type="slidenum">
              <a:rPr lang="en-US"/>
              <a:pPr/>
              <a:t>5</a:t>
            </a:fld>
            <a:endParaRPr lang="en-US"/>
          </a:p>
        </p:txBody>
      </p:sp>
      <p:sp>
        <p:nvSpPr>
          <p:cNvPr id="48130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CA6CC-4D98-4347-AB85-63C2F2F2AAE8}" type="slidenum">
              <a:rPr lang="en-US"/>
              <a:pPr/>
              <a:t>6</a:t>
            </a:fld>
            <a:endParaRPr lang="en-US"/>
          </a:p>
        </p:txBody>
      </p:sp>
      <p:sp>
        <p:nvSpPr>
          <p:cNvPr id="49154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E8690-766B-E040-857F-EB47433ED14C}" type="slidenum">
              <a:rPr lang="en-US"/>
              <a:pPr/>
              <a:t>7</a:t>
            </a:fld>
            <a:endParaRPr lang="en-US"/>
          </a:p>
        </p:txBody>
      </p:sp>
      <p:sp>
        <p:nvSpPr>
          <p:cNvPr id="50178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B0328-6555-F748-8481-D1519AD19627}" type="slidenum">
              <a:rPr lang="en-US"/>
              <a:pPr/>
              <a:t>8</a:t>
            </a:fld>
            <a:endParaRPr lang="en-US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51630-89C2-2F4D-9FA3-C324C49798C8}" type="slidenum">
              <a:rPr lang="en-US"/>
              <a:pPr/>
              <a:t>9</a:t>
            </a:fld>
            <a:endParaRPr lang="en-US"/>
          </a:p>
        </p:txBody>
      </p:sp>
      <p:sp>
        <p:nvSpPr>
          <p:cNvPr id="51202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047B-5C73-744A-8BC8-894FFEBA931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F1-58DC-5D4A-ABEF-D837D09E9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047B-5C73-744A-8BC8-894FFEBA931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F1-58DC-5D4A-ABEF-D837D09E9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047B-5C73-744A-8BC8-894FFEBA931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F1-58DC-5D4A-ABEF-D837D09E9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047B-5C73-744A-8BC8-894FFEBA931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F1-58DC-5D4A-ABEF-D837D09E9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047B-5C73-744A-8BC8-894FFEBA931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F1-58DC-5D4A-ABEF-D837D09E9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047B-5C73-744A-8BC8-894FFEBA931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F1-58DC-5D4A-ABEF-D837D09E9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047B-5C73-744A-8BC8-894FFEBA931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F1-58DC-5D4A-ABEF-D837D09E9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047B-5C73-744A-8BC8-894FFEBA931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F1-58DC-5D4A-ABEF-D837D09E9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047B-5C73-744A-8BC8-894FFEBA931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F1-58DC-5D4A-ABEF-D837D09E9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047B-5C73-744A-8BC8-894FFEBA931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F1-58DC-5D4A-ABEF-D837D09E9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047B-5C73-744A-8BC8-894FFEBA931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DF1-58DC-5D4A-ABEF-D837D09E9A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047B-5C73-744A-8BC8-894FFEBA9319}" type="datetimeFigureOut">
              <a:rPr lang="en-US" smtClean="0"/>
              <a:t>10/21/11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ADF1-58DC-5D4A-ABEF-D837D09E9A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video" Target="file://localhost/Users/heatheroconnor/Desktop/Chem%20CD/New%20Chemistry/10%20ChemRxns%20(Ch%2010)/combustEq.mpg" TargetMode="Externa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video" Target="file://localhost/Users/heatheroconnor/Desktop/Chem%20CD/New%20Chemistry/10%20ChemRxns%20(Ch%2010)/exorxn.mpg" TargetMode="Externa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066800" y="609600"/>
            <a:ext cx="6858000" cy="214312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 i="1">
                <a:latin typeface="Futurist" charset="0"/>
                <a:ea typeface="Times New Roman" pitchFamily="-112" charset="0"/>
                <a:cs typeface="Times New Roman" pitchFamily="-112" charset="0"/>
              </a:rPr>
              <a:t>Chemical Reactions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077200" cy="1778000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Futurist" charset="0"/>
                <a:ea typeface="Times New Roman" pitchFamily="-112" charset="0"/>
                <a:cs typeface="Times New Roman" pitchFamily="-112" charset="0"/>
              </a:rPr>
              <a:t>B. Balancing Equations  (</a:t>
            </a:r>
            <a:r>
              <a:rPr lang="en-US" sz="3600" b="1">
                <a:latin typeface="Futurist" charset="0"/>
                <a:ea typeface="Times New Roman" pitchFamily="-112" charset="0"/>
                <a:cs typeface="Times New Roman" pitchFamily="-112" charset="0"/>
              </a:rPr>
              <a:t>coefficients</a:t>
            </a:r>
            <a:r>
              <a:rPr lang="en-US" sz="3600">
                <a:latin typeface="Futurist" charset="0"/>
                <a:ea typeface="Times New Roman" pitchFamily="-112" charset="0"/>
                <a:cs typeface="Times New Roman" pitchFamily="-112" charset="0"/>
              </a:rPr>
              <a:t> indicate amounts of reactants and products)</a:t>
            </a:r>
            <a:endParaRPr lang="en-US" sz="3600" b="1">
              <a:latin typeface="Futurist" charset="0"/>
              <a:ea typeface="Times New Roman" pitchFamily="-112" charset="0"/>
              <a:cs typeface="Times New Roman" pitchFamily="-112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81000" y="2438400"/>
            <a:ext cx="8077200" cy="73977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ea typeface="Times New Roman" pitchFamily="-112" charset="0"/>
                <a:cs typeface="Times New Roman" pitchFamily="-112" charset="0"/>
              </a:rPr>
              <a:t>    </a:t>
            </a:r>
            <a:r>
              <a:rPr lang="en-US" sz="4000" dirty="0">
                <a:latin typeface="Futurist" charset="0"/>
                <a:ea typeface="Times New Roman" pitchFamily="-112" charset="0"/>
                <a:cs typeface="Times New Roman" pitchFamily="-112" charset="0"/>
              </a:rPr>
              <a:t>H</a:t>
            </a:r>
            <a:r>
              <a:rPr lang="en-US" sz="4000" baseline="-25000" dirty="0"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 sz="4000" dirty="0">
                <a:latin typeface="Futurist" charset="0"/>
                <a:ea typeface="Times New Roman" pitchFamily="-112" charset="0"/>
                <a:cs typeface="Times New Roman" pitchFamily="-112" charset="0"/>
              </a:rPr>
              <a:t>(g)  +  O</a:t>
            </a:r>
            <a:r>
              <a:rPr lang="en-US" sz="4000" baseline="-25000" dirty="0"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 sz="4000" dirty="0">
                <a:latin typeface="Futurist" charset="0"/>
                <a:ea typeface="Times New Roman" pitchFamily="-112" charset="0"/>
                <a:cs typeface="Times New Roman" pitchFamily="-112" charset="0"/>
              </a:rPr>
              <a:t> (</a:t>
            </a:r>
            <a:r>
              <a:rPr lang="en-US" sz="4000" dirty="0" err="1">
                <a:latin typeface="Futurist" charset="0"/>
                <a:ea typeface="Times New Roman" pitchFamily="-112" charset="0"/>
                <a:cs typeface="Times New Roman" pitchFamily="-112" charset="0"/>
              </a:rPr>
              <a:t>g</a:t>
            </a:r>
            <a:r>
              <a:rPr lang="en-US" sz="4000" dirty="0">
                <a:latin typeface="Futurist" charset="0"/>
                <a:ea typeface="Times New Roman" pitchFamily="-112" charset="0"/>
                <a:cs typeface="Times New Roman" pitchFamily="-112" charset="0"/>
              </a:rPr>
              <a:t>)  </a:t>
            </a:r>
            <a:r>
              <a:rPr lang="en-US" sz="4000" dirty="0" err="1">
                <a:ea typeface="Times New Roman" pitchFamily="-112" charset="0"/>
                <a:cs typeface="Times New Roman" pitchFamily="-112" charset="0"/>
                <a:sym typeface="Wingdings 3" pitchFamily="-112" charset="2"/>
              </a:rPr>
              <a:t></a:t>
            </a:r>
            <a:r>
              <a:rPr lang="en-US" sz="4000" dirty="0">
                <a:latin typeface="Futurist" charset="0"/>
                <a:ea typeface="Times New Roman" pitchFamily="-112" charset="0"/>
                <a:cs typeface="Times New Roman" pitchFamily="-112" charset="0"/>
              </a:rPr>
              <a:t>  H</a:t>
            </a:r>
            <a:r>
              <a:rPr lang="en-US" sz="4000" baseline="-25000" dirty="0"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 sz="4000" dirty="0">
                <a:latin typeface="Futurist" charset="0"/>
                <a:ea typeface="Times New Roman" pitchFamily="-112" charset="0"/>
                <a:cs typeface="Times New Roman" pitchFamily="-112" charset="0"/>
              </a:rPr>
              <a:t>O(l)</a:t>
            </a:r>
            <a:r>
              <a:rPr lang="en-US" dirty="0"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81000" y="3276600"/>
            <a:ext cx="8077200" cy="3970318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ea typeface="Times New Roman" pitchFamily="-112" charset="0"/>
                <a:cs typeface="Times New Roman" pitchFamily="-112" charset="0"/>
              </a:rPr>
              <a:t>  </a:t>
            </a:r>
            <a:r>
              <a:rPr lang="en-US" sz="3600" dirty="0" smtClean="0">
                <a:ea typeface="Times New Roman" pitchFamily="-112" charset="0"/>
                <a:cs typeface="Times New Roman" pitchFamily="-112" charset="0"/>
              </a:rPr>
              <a:t>  </a:t>
            </a:r>
            <a:r>
              <a:rPr lang="en-US" sz="3600" dirty="0" smtClean="0"/>
              <a:t>rules</a:t>
            </a:r>
            <a:r>
              <a:rPr lang="en-US" sz="3600" dirty="0"/>
              <a:t>:</a:t>
            </a:r>
            <a:endParaRPr lang="en-US" sz="3600" dirty="0" smtClean="0"/>
          </a:p>
          <a:p>
            <a:pPr marL="742950" indent="-742950"/>
            <a:r>
              <a:rPr lang="en-US" sz="3600" dirty="0" smtClean="0"/>
              <a:t>1. write the</a:t>
            </a:r>
            <a:r>
              <a:rPr lang="en-US" sz="3600" dirty="0"/>
              <a:t> </a:t>
            </a:r>
            <a:r>
              <a:rPr lang="en-US" sz="3600" dirty="0" smtClean="0"/>
              <a:t>equation </a:t>
            </a:r>
            <a:r>
              <a:rPr lang="en-US" sz="3600" dirty="0"/>
              <a:t>for reactants and products</a:t>
            </a:r>
            <a:endParaRPr lang="en-US" sz="3600" dirty="0" smtClean="0"/>
          </a:p>
          <a:p>
            <a:pPr marL="742950" indent="-742950"/>
            <a:r>
              <a:rPr lang="en-US" sz="3600" dirty="0" smtClean="0"/>
              <a:t>	*make sure you have the </a:t>
            </a:r>
            <a:r>
              <a:rPr lang="en-US" sz="3600" dirty="0"/>
              <a:t>correct formulas </a:t>
            </a:r>
            <a:r>
              <a:rPr lang="en-US" sz="3600" i="1" dirty="0"/>
              <a:t>(or skeleton equation)</a:t>
            </a:r>
            <a:r>
              <a:rPr lang="en-US" sz="3600" dirty="0"/>
              <a:t> for the reactants and products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2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nimBg="1" autoUpdateAnimBg="0"/>
      <p:bldP spid="11267" grpId="0" build="p" animBg="1" autoUpdateAnimBg="0"/>
      <p:bldP spid="11270" grpId="0" build="p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077200" cy="1778000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Futurist" charset="0"/>
                <a:ea typeface="Times New Roman" pitchFamily="-112" charset="0"/>
                <a:cs typeface="Times New Roman" pitchFamily="-112" charset="0"/>
              </a:rPr>
              <a:t>B. Balancing Equations  (</a:t>
            </a:r>
            <a:r>
              <a:rPr lang="en-US" sz="3600" b="1">
                <a:latin typeface="Futurist" charset="0"/>
                <a:ea typeface="Times New Roman" pitchFamily="-112" charset="0"/>
                <a:cs typeface="Times New Roman" pitchFamily="-112" charset="0"/>
              </a:rPr>
              <a:t>coefficients</a:t>
            </a:r>
            <a:r>
              <a:rPr lang="en-US" sz="3600">
                <a:latin typeface="Futurist" charset="0"/>
                <a:ea typeface="Times New Roman" pitchFamily="-112" charset="0"/>
                <a:cs typeface="Times New Roman" pitchFamily="-112" charset="0"/>
              </a:rPr>
              <a:t> indicate amounts of reactants and products)</a:t>
            </a:r>
            <a:endParaRPr lang="en-US" sz="3600" b="1">
              <a:latin typeface="Futurist" charset="0"/>
              <a:ea typeface="Times New Roman" pitchFamily="-112" charset="0"/>
              <a:cs typeface="Times New Roman" pitchFamily="-112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2438400"/>
            <a:ext cx="8077200" cy="73977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ea typeface="Times New Roman" pitchFamily="-112" charset="0"/>
                <a:cs typeface="Times New Roman" pitchFamily="-112" charset="0"/>
              </a:rPr>
              <a:t>    </a:t>
            </a:r>
            <a:r>
              <a:rPr lang="en-US" sz="4000">
                <a:latin typeface="Futurist" charset="0"/>
                <a:ea typeface="Times New Roman" pitchFamily="-112" charset="0"/>
                <a:cs typeface="Times New Roman" pitchFamily="-112" charset="0"/>
              </a:rPr>
              <a:t>H</a:t>
            </a:r>
            <a:r>
              <a:rPr lang="en-US" sz="4000" baseline="-25000"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 sz="4000">
                <a:latin typeface="Futurist" charset="0"/>
                <a:ea typeface="Times New Roman" pitchFamily="-112" charset="0"/>
                <a:cs typeface="Times New Roman" pitchFamily="-112" charset="0"/>
              </a:rPr>
              <a:t>(g)  +  O</a:t>
            </a:r>
            <a:r>
              <a:rPr lang="en-US" sz="4000" baseline="-25000"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 sz="4000">
                <a:latin typeface="Futurist" charset="0"/>
                <a:ea typeface="Times New Roman" pitchFamily="-112" charset="0"/>
                <a:cs typeface="Times New Roman" pitchFamily="-112" charset="0"/>
              </a:rPr>
              <a:t> (g)  </a:t>
            </a:r>
            <a:r>
              <a:rPr lang="en-US" sz="4000">
                <a:ea typeface="Times New Roman" pitchFamily="-112" charset="0"/>
                <a:cs typeface="Times New Roman" pitchFamily="-112" charset="0"/>
                <a:sym typeface="Wingdings 3" pitchFamily="-112" charset="2"/>
              </a:rPr>
              <a:t></a:t>
            </a:r>
            <a:r>
              <a:rPr lang="en-US" sz="4000">
                <a:latin typeface="Futurist" charset="0"/>
                <a:ea typeface="Times New Roman" pitchFamily="-112" charset="0"/>
                <a:cs typeface="Times New Roman" pitchFamily="-112" charset="0"/>
              </a:rPr>
              <a:t>       H</a:t>
            </a:r>
            <a:r>
              <a:rPr lang="en-US" sz="4000" baseline="-25000"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 sz="4000">
                <a:latin typeface="Futurist" charset="0"/>
                <a:ea typeface="Times New Roman" pitchFamily="-112" charset="0"/>
                <a:cs typeface="Times New Roman" pitchFamily="-112" charset="0"/>
              </a:rPr>
              <a:t>O(l)</a:t>
            </a:r>
            <a:r>
              <a:rPr lang="en-US"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943600" y="2438400"/>
            <a:ext cx="533400" cy="7397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81000" y="2438400"/>
            <a:ext cx="609600" cy="7397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04800" y="3352800"/>
            <a:ext cx="8839200" cy="232727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2</a:t>
            </a:r>
            <a:r>
              <a:rPr lang="en-US" sz="3600" dirty="0" smtClean="0"/>
              <a:t>. </a:t>
            </a:r>
            <a:r>
              <a:rPr lang="en-US" sz="3600" dirty="0"/>
              <a:t>count the atoms of each elements for both sides of the equation reactants and products</a:t>
            </a:r>
            <a:endParaRPr lang="en-US" sz="3600" dirty="0" smtClean="0"/>
          </a:p>
          <a:p>
            <a:r>
              <a:rPr lang="en-US" sz="3600" dirty="0"/>
              <a:t>3</a:t>
            </a:r>
            <a:r>
              <a:rPr lang="en-US" sz="3600" dirty="0" smtClean="0"/>
              <a:t>. </a:t>
            </a:r>
            <a:r>
              <a:rPr lang="en-US" sz="3600" dirty="0"/>
              <a:t>use </a:t>
            </a:r>
            <a:r>
              <a:rPr lang="en-US" sz="3600" b="1" dirty="0"/>
              <a:t>coefficients</a:t>
            </a:r>
            <a:r>
              <a:rPr lang="en-US" sz="3600" dirty="0"/>
              <a:t> to balance equations (do H and O last!)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2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2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nimBg="1" autoUpdateAnimBg="0"/>
      <p:bldP spid="10244" grpId="0" build="p" animBg="1" autoUpdateAnimBg="0"/>
      <p:bldP spid="10245" grpId="0" build="p" animBg="1" autoUpdateAnimBg="0"/>
      <p:bldP spid="10246" grpId="0" build="p" animBg="1" autoUpdateAnimBg="0"/>
      <p:bldP spid="10250" grpId="0" build="p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457200"/>
            <a:ext cx="8077200" cy="73977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ea typeface="Times New Roman" pitchFamily="-112" charset="0"/>
                <a:cs typeface="Times New Roman" pitchFamily="-112" charset="0"/>
              </a:rPr>
              <a:t>    </a:t>
            </a:r>
            <a:r>
              <a:rPr lang="en-US" sz="4000">
                <a:latin typeface="Futurist" charset="0"/>
                <a:ea typeface="Times New Roman" pitchFamily="-112" charset="0"/>
                <a:cs typeface="Times New Roman" pitchFamily="-112" charset="0"/>
              </a:rPr>
              <a:t>H</a:t>
            </a:r>
            <a:r>
              <a:rPr lang="en-US" sz="4000" baseline="-25000"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 sz="4000">
                <a:latin typeface="Futurist" charset="0"/>
                <a:ea typeface="Times New Roman" pitchFamily="-112" charset="0"/>
                <a:cs typeface="Times New Roman" pitchFamily="-112" charset="0"/>
              </a:rPr>
              <a:t>(g)  +  O</a:t>
            </a:r>
            <a:r>
              <a:rPr lang="en-US" sz="4000" baseline="-25000"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 sz="4000">
                <a:latin typeface="Futurist" charset="0"/>
                <a:ea typeface="Times New Roman" pitchFamily="-112" charset="0"/>
                <a:cs typeface="Times New Roman" pitchFamily="-112" charset="0"/>
              </a:rPr>
              <a:t> (g)  </a:t>
            </a:r>
            <a:r>
              <a:rPr lang="en-US" sz="4000">
                <a:ea typeface="Times New Roman" pitchFamily="-112" charset="0"/>
                <a:cs typeface="Times New Roman" pitchFamily="-112" charset="0"/>
                <a:sym typeface="Wingdings 3" pitchFamily="-112" charset="2"/>
              </a:rPr>
              <a:t></a:t>
            </a:r>
            <a:r>
              <a:rPr lang="en-US" sz="4000">
                <a:latin typeface="Futurist" charset="0"/>
                <a:ea typeface="Times New Roman" pitchFamily="-112" charset="0"/>
                <a:cs typeface="Times New Roman" pitchFamily="-112" charset="0"/>
              </a:rPr>
              <a:t>       H</a:t>
            </a:r>
            <a:r>
              <a:rPr lang="en-US" sz="4000" baseline="-25000"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 sz="4000">
                <a:latin typeface="Futurist" charset="0"/>
                <a:ea typeface="Times New Roman" pitchFamily="-112" charset="0"/>
                <a:cs typeface="Times New Roman" pitchFamily="-112" charset="0"/>
              </a:rPr>
              <a:t>O(l)</a:t>
            </a:r>
            <a:r>
              <a:rPr lang="en-US"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533400" cy="7397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715000" y="533400"/>
            <a:ext cx="609600" cy="7397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839200" cy="232727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2</a:t>
            </a:r>
            <a:r>
              <a:rPr lang="en-US" sz="3600" dirty="0" smtClean="0"/>
              <a:t>. </a:t>
            </a:r>
            <a:r>
              <a:rPr lang="en-US" sz="3600" dirty="0"/>
              <a:t>count the atoms of each elements for both sides of the equation reactants and products</a:t>
            </a:r>
            <a:endParaRPr lang="en-US" sz="3600" dirty="0" smtClean="0"/>
          </a:p>
          <a:p>
            <a:r>
              <a:rPr lang="en-US" sz="3600" dirty="0"/>
              <a:t>3</a:t>
            </a:r>
            <a:r>
              <a:rPr lang="en-US" sz="3600" dirty="0" smtClean="0"/>
              <a:t>. </a:t>
            </a:r>
            <a:r>
              <a:rPr lang="en-US" sz="3600" dirty="0"/>
              <a:t>use </a:t>
            </a:r>
            <a:r>
              <a:rPr lang="en-US" sz="3600" b="1" dirty="0"/>
              <a:t>coefficients</a:t>
            </a:r>
            <a:r>
              <a:rPr lang="en-US" sz="3600" dirty="0"/>
              <a:t> to balance equations (do H and O last!)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04800" y="4038600"/>
            <a:ext cx="8839200" cy="122872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 </a:t>
            </a:r>
            <a:r>
              <a:rPr lang="en-US" sz="3600" dirty="0"/>
              <a:t>4</a:t>
            </a:r>
            <a:r>
              <a:rPr lang="en-US" sz="3600" dirty="0" smtClean="0"/>
              <a:t>. </a:t>
            </a:r>
            <a:r>
              <a:rPr lang="en-US" sz="3600" dirty="0"/>
              <a:t>write the </a:t>
            </a:r>
            <a:r>
              <a:rPr lang="en-US" sz="3600" b="1" dirty="0"/>
              <a:t>coefficients</a:t>
            </a:r>
            <a:r>
              <a:rPr lang="en-US" sz="3600" dirty="0"/>
              <a:t> in their lowest possible ratio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2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2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2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nimBg="1" autoUpdateAnimBg="0"/>
      <p:bldP spid="12292" grpId="0" build="p" animBg="1" autoUpdateAnimBg="0"/>
      <p:bldP spid="12293" grpId="0" build="p" animBg="1" autoUpdateAnimBg="0"/>
      <p:bldP spid="12294" grpId="0" build="p" animBg="1" autoUpdateAnimBg="0"/>
      <p:bldP spid="12295" grpId="0" build="p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8077200" cy="73977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ea typeface="Times New Roman" pitchFamily="-112" charset="0"/>
                <a:cs typeface="Times New Roman" pitchFamily="-112" charset="0"/>
              </a:rPr>
              <a:t>Write a Balanced Equation</a:t>
            </a:r>
            <a:r>
              <a:rPr lang="en-US"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pic>
        <p:nvPicPr>
          <p:cNvPr id="83975" name="Picture 7">
            <a:hlinkClick r:id="" action="ppaction://media"/>
          </p:cNvPr>
          <p:cNvPicPr/>
          <p:nvPr>
            <a:vide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600200" y="1371600"/>
            <a:ext cx="5562600" cy="4171950"/>
          </a:xfrm>
          <a:prstGeom prst="rect">
            <a:avLst/>
          </a:prstGeom>
          <a:noFill/>
        </p:spPr>
      </p:pic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304800" y="5715000"/>
            <a:ext cx="8534400" cy="679450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/>
              <a:t>CH</a:t>
            </a:r>
            <a:r>
              <a:rPr lang="en-US" sz="3600" baseline="-25000"/>
              <a:t>4</a:t>
            </a:r>
            <a:r>
              <a:rPr lang="en-US"/>
              <a:t>(g)</a:t>
            </a:r>
            <a:r>
              <a:rPr lang="en-US" sz="3600"/>
              <a:t>  +    ?        </a:t>
            </a:r>
            <a:r>
              <a:rPr lang="en-US" sz="3600">
                <a:sym typeface="Wingdings 3" pitchFamily="-112" charset="2"/>
              </a:rPr>
              <a:t></a:t>
            </a:r>
            <a:r>
              <a:rPr lang="en-US" sz="3600"/>
              <a:t>    ?         +      ?</a:t>
            </a:r>
            <a:r>
              <a:rPr lang="en-US"/>
              <a:t> 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2514600" y="5715000"/>
            <a:ext cx="1066800" cy="701675"/>
          </a:xfrm>
          <a:prstGeom prst="rect">
            <a:avLst/>
          </a:prstGeom>
          <a:solidFill>
            <a:srgbClr val="FDF441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ea typeface="Times New Roman" pitchFamily="-112" charset="0"/>
                <a:cs typeface="Times New Roman" pitchFamily="-112" charset="0"/>
              </a:rPr>
              <a:t>O</a:t>
            </a:r>
            <a:r>
              <a:rPr lang="en-US"/>
              <a:t>2(g)</a:t>
            </a:r>
            <a:r>
              <a:rPr lang="en-US"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4114800" y="5715000"/>
            <a:ext cx="1524000" cy="701675"/>
          </a:xfrm>
          <a:prstGeom prst="rect">
            <a:avLst/>
          </a:prstGeom>
          <a:solidFill>
            <a:srgbClr val="FDF441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ea typeface="Times New Roman" pitchFamily="-112" charset="0"/>
                <a:cs typeface="Times New Roman" pitchFamily="-112" charset="0"/>
              </a:rPr>
              <a:t>CO</a:t>
            </a:r>
            <a:r>
              <a:rPr lang="en-US"/>
              <a:t>2(g)</a:t>
            </a:r>
            <a:r>
              <a:rPr lang="en-US"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6629400" y="5638800"/>
            <a:ext cx="1524000" cy="701675"/>
          </a:xfrm>
          <a:prstGeom prst="rect">
            <a:avLst/>
          </a:prstGeom>
          <a:solidFill>
            <a:srgbClr val="FDF441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ea typeface="Times New Roman" pitchFamily="-112" charset="0"/>
                <a:cs typeface="Times New Roman" pitchFamily="-112" charset="0"/>
              </a:rPr>
              <a:t>H</a:t>
            </a:r>
            <a:r>
              <a:rPr lang="en-US"/>
              <a:t>2</a:t>
            </a:r>
            <a:r>
              <a:rPr lang="en-US" sz="4000">
                <a:ea typeface="Times New Roman" pitchFamily="-112" charset="0"/>
                <a:cs typeface="Times New Roman" pitchFamily="-112" charset="0"/>
              </a:rPr>
              <a:t>O</a:t>
            </a:r>
            <a:r>
              <a:rPr lang="en-US"/>
              <a:t> (g)</a:t>
            </a:r>
            <a:r>
              <a:rPr lang="en-US"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6096000" y="5638800"/>
            <a:ext cx="533400" cy="7397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1981200" y="5638800"/>
            <a:ext cx="533400" cy="7397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9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39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39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39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3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39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39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3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39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83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39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7" dur="1" fill="hold"/>
                                        <p:tgtEl>
                                          <p:spTgt spid="839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975"/>
                  </p:tgtEl>
                </p:cond>
              </p:nextCondLst>
            </p:seq>
            <p:video>
              <p:cMediaNode>
                <p:cTn id="7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3975"/>
                </p:tgtEl>
              </p:cMediaNode>
            </p:video>
          </p:childTnLst>
        </p:cTn>
      </p:par>
    </p:tnLst>
    <p:bldLst>
      <p:bldP spid="83970" grpId="0" build="p" animBg="1" autoUpdateAnimBg="0"/>
      <p:bldP spid="83976" grpId="0" build="p" animBg="1" autoUpdateAnimBg="0"/>
      <p:bldP spid="83977" grpId="0" build="p" animBg="1" autoUpdateAnimBg="0"/>
      <p:bldP spid="83978" grpId="0" build="p" animBg="1" autoUpdateAnimBg="0"/>
      <p:bldP spid="83979" grpId="0" build="p" animBg="1" autoUpdateAnimBg="0"/>
      <p:bldP spid="83980" grpId="0" build="p" animBg="1" autoUpdateAnimBg="0"/>
      <p:bldP spid="83981" grpId="0" build="p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8077200" cy="73977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ea typeface="Times New Roman" pitchFamily="-112" charset="0"/>
                <a:cs typeface="Times New Roman" pitchFamily="-112" charset="0"/>
              </a:rPr>
              <a:t>Balanced equations tell us:</a:t>
            </a:r>
            <a:r>
              <a:rPr lang="en-US"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pic>
        <p:nvPicPr>
          <p:cNvPr id="92170" name="Picture 10" descr="im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0"/>
            <a:ext cx="8077200" cy="3141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81000" y="2667000"/>
            <a:ext cx="8229600" cy="7397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chemeClr val="accent2"/>
                </a:solidFill>
                <a:ea typeface="Times New Roman" pitchFamily="-112" charset="0"/>
                <a:cs typeface="Times New Roman" pitchFamily="-112" charset="0"/>
              </a:rPr>
              <a:t> </a:t>
            </a:r>
            <a:r>
              <a:rPr lang="en-US" sz="4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K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 sz="4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CrO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4   </a:t>
            </a:r>
            <a:r>
              <a:rPr lang="en-US" sz="4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+  Pb(NO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3</a:t>
            </a:r>
            <a:r>
              <a:rPr lang="en-US" sz="4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) 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2 </a:t>
            </a:r>
            <a:r>
              <a:rPr lang="en-US" sz="4000">
                <a:solidFill>
                  <a:schemeClr val="accent2"/>
                </a:solidFill>
                <a:ea typeface="Times New Roman" pitchFamily="-112" charset="0"/>
                <a:cs typeface="Times New Roman" pitchFamily="-112" charset="0"/>
                <a:sym typeface="Wingdings 3" pitchFamily="-112" charset="2"/>
              </a:rPr>
              <a:t>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14400" y="228600"/>
            <a:ext cx="7162800" cy="679450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/>
              <a:t>Example: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8534400" cy="122872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/>
              <a:t>Potassium chromate  +  lead(II) nitrate </a:t>
            </a:r>
            <a:r>
              <a:rPr lang="en-US" sz="3600">
                <a:ea typeface="Times New Roman" pitchFamily="-112" charset="0"/>
                <a:cs typeface="Times New Roman" pitchFamily="-112" charset="0"/>
                <a:sym typeface="Wingdings 3" pitchFamily="-112" charset="2"/>
              </a:rPr>
              <a:t></a:t>
            </a:r>
            <a:r>
              <a:rPr lang="en-US" sz="3600"/>
              <a:t> potassium nitrate + lead (II) chromate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362200" y="4038600"/>
            <a:ext cx="4572000" cy="7397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4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KNO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3     </a:t>
            </a:r>
            <a:r>
              <a:rPr lang="en-US" sz="4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+ PbCrO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4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362200" y="4038600"/>
            <a:ext cx="533400" cy="701675"/>
          </a:xfrm>
          <a:prstGeom prst="rect">
            <a:avLst/>
          </a:prstGeom>
          <a:solidFill>
            <a:schemeClr val="hlink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4000">
                <a:solidFill>
                  <a:srgbClr val="FF0000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  <a:endParaRPr lang="en-US" sz="4000" baseline="-25000">
              <a:solidFill>
                <a:srgbClr val="FF0000"/>
              </a:solidFill>
              <a:latin typeface="Futurist" charset="0"/>
              <a:ea typeface="Times New Roman" pitchFamily="-112" charset="0"/>
              <a:cs typeface="Times New Roman" pitchFamily="-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4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74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nimBg="1" autoUpdateAnimBg="0"/>
      <p:bldP spid="17411" grpId="0" build="p" animBg="1" autoUpdateAnimBg="0"/>
      <p:bldP spid="17412" grpId="0" build="p" animBg="1" autoUpdateAnimBg="0"/>
      <p:bldP spid="17414" grpId="0" build="p" animBg="1" autoUpdateAnimBg="0"/>
      <p:bldP spid="17416" grpId="0" build="p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81000" y="2667000"/>
            <a:ext cx="8229600" cy="7397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solidFill>
                  <a:schemeClr val="accent2"/>
                </a:solidFill>
                <a:ea typeface="Times New Roman" pitchFamily="-112" charset="0"/>
                <a:cs typeface="Times New Roman" pitchFamily="-112" charset="0"/>
              </a:rPr>
              <a:t> </a:t>
            </a:r>
            <a:r>
              <a:rPr lang="en-US" sz="4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NaOH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   </a:t>
            </a:r>
            <a:r>
              <a:rPr lang="en-US" sz="4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+  CuSO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4</a:t>
            </a:r>
            <a:r>
              <a:rPr lang="en-US" sz="4000">
                <a:solidFill>
                  <a:schemeClr val="accent2"/>
                </a:solidFill>
                <a:ea typeface="Times New Roman" pitchFamily="-112" charset="0"/>
                <a:cs typeface="Times New Roman" pitchFamily="-112" charset="0"/>
                <a:sym typeface="Wingdings 3" pitchFamily="-112" charset="2"/>
              </a:rPr>
              <a:t>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14400" y="228600"/>
            <a:ext cx="7162800" cy="679450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/>
              <a:t>Example: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8534400" cy="122872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/>
              <a:t>Sodium hydroxide  +  copper (II) sulfate </a:t>
            </a:r>
            <a:r>
              <a:rPr lang="en-US" sz="3600">
                <a:ea typeface="Times New Roman" pitchFamily="-112" charset="0"/>
                <a:cs typeface="Times New Roman" pitchFamily="-112" charset="0"/>
                <a:sym typeface="Wingdings 3" pitchFamily="-112" charset="2"/>
              </a:rPr>
              <a:t></a:t>
            </a:r>
            <a:r>
              <a:rPr lang="en-US" sz="3600"/>
              <a:t> sodium sulfate + copper (II) hydroxide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371600" y="4038600"/>
            <a:ext cx="5562600" cy="7397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Na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 sz="4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SO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4     </a:t>
            </a:r>
            <a:r>
              <a:rPr lang="en-US" sz="4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+ Cu(OH)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524000" y="2667000"/>
            <a:ext cx="533400" cy="701675"/>
          </a:xfrm>
          <a:prstGeom prst="rect">
            <a:avLst/>
          </a:prstGeom>
          <a:solidFill>
            <a:schemeClr val="hlink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4000">
                <a:solidFill>
                  <a:srgbClr val="FF0000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  <a:endParaRPr lang="en-US" sz="4000" baseline="-25000">
              <a:solidFill>
                <a:srgbClr val="FF0000"/>
              </a:solidFill>
              <a:latin typeface="Futurist" charset="0"/>
              <a:ea typeface="Times New Roman" pitchFamily="-112" charset="0"/>
              <a:cs typeface="Times New Roman" pitchFamily="-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4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4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animBg="1" autoUpdateAnimBg="0"/>
      <p:bldP spid="19459" grpId="0" build="p" animBg="1" autoUpdateAnimBg="0"/>
      <p:bldP spid="19460" grpId="0" build="p" animBg="1" autoUpdateAnimBg="0"/>
      <p:bldP spid="19461" grpId="0" build="p" animBg="1" autoUpdateAnimBg="0"/>
      <p:bldP spid="19462" grpId="0" build="p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2590800"/>
            <a:ext cx="8382000" cy="7397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solidFill>
                  <a:schemeClr val="accent2"/>
                </a:solidFill>
                <a:ea typeface="Times New Roman" pitchFamily="-112" charset="0"/>
                <a:cs typeface="Times New Roman" pitchFamily="-112" charset="0"/>
              </a:rPr>
              <a:t> </a:t>
            </a:r>
            <a:r>
              <a:rPr lang="en-US" sz="4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Mg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(s)</a:t>
            </a:r>
            <a:r>
              <a:rPr lang="en-US" sz="4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   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   </a:t>
            </a:r>
            <a:r>
              <a:rPr lang="en-US" sz="4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+      HCl</a:t>
            </a:r>
            <a:r>
              <a:rPr lang="en-US">
                <a:solidFill>
                  <a:schemeClr val="accent2"/>
                </a:solidFill>
              </a:rPr>
              <a:t>(aq)</a:t>
            </a:r>
            <a:r>
              <a:rPr lang="en-US" sz="4000">
                <a:solidFill>
                  <a:schemeClr val="accent2"/>
                </a:solidFill>
                <a:ea typeface="Times New Roman" pitchFamily="-112" charset="0"/>
                <a:cs typeface="Times New Roman" pitchFamily="-112" charset="0"/>
                <a:sym typeface="Wingdings 3" pitchFamily="-112" charset="2"/>
              </a:rPr>
              <a:t>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14400" y="228600"/>
            <a:ext cx="7162800" cy="679450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/>
              <a:t>Example: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8534400" cy="122872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/>
              <a:t>Magnesium metal  +  hydrochloric acid </a:t>
            </a:r>
            <a:r>
              <a:rPr lang="en-US" sz="3600">
                <a:ea typeface="Times New Roman" pitchFamily="-112" charset="0"/>
                <a:cs typeface="Times New Roman" pitchFamily="-112" charset="0"/>
                <a:sym typeface="Wingdings 3" pitchFamily="-112" charset="2"/>
              </a:rPr>
              <a:t></a:t>
            </a:r>
            <a:r>
              <a:rPr lang="en-US" sz="3600"/>
              <a:t> hydrogen gas + magnesium chloride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371600" y="4038600"/>
            <a:ext cx="5638800" cy="7397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H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>
                <a:solidFill>
                  <a:schemeClr val="accent2"/>
                </a:solidFill>
              </a:rPr>
              <a:t>(g)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    </a:t>
            </a:r>
            <a:r>
              <a:rPr lang="en-US" sz="4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+ MgCl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2(s)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419600" y="2590800"/>
            <a:ext cx="533400" cy="701675"/>
          </a:xfrm>
          <a:prstGeom prst="rect">
            <a:avLst/>
          </a:prstGeom>
          <a:solidFill>
            <a:schemeClr val="hlink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4000">
                <a:solidFill>
                  <a:srgbClr val="FF0000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  <a:endParaRPr lang="en-US" sz="4000" baseline="-25000">
              <a:solidFill>
                <a:srgbClr val="FF0000"/>
              </a:solidFill>
              <a:latin typeface="Futurist" charset="0"/>
              <a:ea typeface="Times New Roman" pitchFamily="-112" charset="0"/>
              <a:cs typeface="Times New Roman" pitchFamily="-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5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25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nimBg="1" autoUpdateAnimBg="0"/>
      <p:bldP spid="22531" grpId="0" build="p" animBg="1" autoUpdateAnimBg="0"/>
      <p:bldP spid="22532" grpId="0" build="p" animBg="1" autoUpdateAnimBg="0"/>
      <p:bldP spid="22533" grpId="0" build="p" animBg="1" autoUpdateAnimBg="0"/>
      <p:bldP spid="22534" grpId="0" build="p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81000" y="2286000"/>
            <a:ext cx="8229600" cy="13493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chemeClr val="accent2"/>
                </a:solidFill>
                <a:ea typeface="Times New Roman" pitchFamily="-112" charset="0"/>
                <a:cs typeface="Times New Roman" pitchFamily="-112" charset="0"/>
              </a:rPr>
              <a:t>Describes process, identifies reactants, products, amounts and molar ratios </a:t>
            </a:r>
            <a:r>
              <a:rPr lang="en-US" sz="4000" baseline="-250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8229600" cy="617538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b="1"/>
              <a:t>III. What information is in an equation?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8534400" cy="679450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/>
              <a:t>A.     Equations as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4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animBg="1" autoUpdateAnimBg="0"/>
      <p:bldP spid="20483" grpId="0" build="p" animBg="1" autoUpdateAnimBg="0"/>
      <p:bldP spid="20484" grpId="0" build="p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066800" y="609600"/>
            <a:ext cx="7315200" cy="679450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latin typeface="Futurist" charset="0"/>
                <a:ea typeface="Times New Roman" pitchFamily="-112" charset="0"/>
                <a:cs typeface="Times New Roman" pitchFamily="-112" charset="0"/>
              </a:rPr>
              <a:t>I. What is a chemical reaction?</a:t>
            </a:r>
            <a:endParaRPr lang="en-US" sz="360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066800" y="1676400"/>
            <a:ext cx="7315200" cy="317817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latin typeface="Futurist" charset="0"/>
                <a:ea typeface="Times New Roman" pitchFamily="-112" charset="0"/>
                <a:cs typeface="Times New Roman" pitchFamily="-112" charset="0"/>
              </a:rPr>
              <a:t>Definition:  the process by which one or more substances are rearranged to form different substances. Another name for a chemical change.</a:t>
            </a:r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7848600" cy="122872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Futurist" charset="0"/>
                <a:ea typeface="Times New Roman" pitchFamily="-112" charset="0"/>
                <a:cs typeface="Times New Roman" pitchFamily="-112" charset="0"/>
              </a:rPr>
              <a:t>A. How can you tell a chemical reaction has taken place? Evidence?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2971800"/>
            <a:ext cx="2362200" cy="122872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Futurist" charset="0"/>
                <a:ea typeface="Times New Roman" pitchFamily="-112" charset="0"/>
                <a:cs typeface="Times New Roman" pitchFamily="-112" charset="0"/>
              </a:rPr>
              <a:t>1.Release of gas</a:t>
            </a:r>
            <a:endParaRPr lang="en-US" sz="3600">
              <a:ea typeface="Times New Roman" pitchFamily="-112" charset="0"/>
              <a:cs typeface="Times New Roman" pitchFamily="-112" charset="0"/>
            </a:endParaRPr>
          </a:p>
        </p:txBody>
      </p:sp>
      <p:pic>
        <p:nvPicPr>
          <p:cNvPr id="7172" name="Picture 4" descr="Zn&amp;HC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133600"/>
            <a:ext cx="5334000" cy="45085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7848600" cy="122872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Futurist" charset="0"/>
                <a:ea typeface="Times New Roman" pitchFamily="-112" charset="0"/>
                <a:cs typeface="Times New Roman" pitchFamily="-112" charset="0"/>
              </a:rPr>
              <a:t>A. How can you tell a chemical reaction has taken place? Evidence?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3400" y="2362200"/>
            <a:ext cx="4419600" cy="2052638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Futurist" charset="0"/>
                <a:ea typeface="Times New Roman" pitchFamily="-112" charset="0"/>
                <a:cs typeface="Times New Roman" pitchFamily="-112" charset="0"/>
              </a:rPr>
              <a:t>2. Color changes</a:t>
            </a:r>
          </a:p>
          <a:p>
            <a:pPr>
              <a:spcBef>
                <a:spcPct val="50000"/>
              </a:spcBef>
            </a:pPr>
            <a:r>
              <a:rPr lang="en-US" sz="3600">
                <a:latin typeface="Futurist" charset="0"/>
                <a:ea typeface="Times New Roman" pitchFamily="-112" charset="0"/>
                <a:cs typeface="Times New Roman" pitchFamily="-112" charset="0"/>
              </a:rPr>
              <a:t>3. Formation of a precipitate</a:t>
            </a:r>
          </a:p>
        </p:txBody>
      </p:sp>
      <p:pic>
        <p:nvPicPr>
          <p:cNvPr id="13316" name="Picture 4" descr="precipitate"/>
          <p:cNvPicPr>
            <a:picLocks noChangeAspect="1" noChangeArrowheads="1"/>
          </p:cNvPicPr>
          <p:nvPr/>
        </p:nvPicPr>
        <p:blipFill>
          <a:blip r:embed="rId3"/>
          <a:srcRect l="19223" t="8197" r="23108" b="11476"/>
          <a:stretch>
            <a:fillRect/>
          </a:stretch>
        </p:blipFill>
        <p:spPr bwMode="auto">
          <a:xfrm>
            <a:off x="5562600" y="1752600"/>
            <a:ext cx="2938463" cy="4800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122872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Futurist" charset="0"/>
                <a:ea typeface="Times New Roman" pitchFamily="-112" charset="0"/>
                <a:cs typeface="Times New Roman" pitchFamily="-112" charset="0"/>
              </a:rPr>
              <a:t>A. How can you tell a chemical reaction has taken place? Evidence?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81000" y="2133600"/>
            <a:ext cx="3200400" cy="232727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Futurist" charset="0"/>
                <a:ea typeface="Times New Roman" pitchFamily="-112" charset="0"/>
                <a:cs typeface="Times New Roman" pitchFamily="-112" charset="0"/>
              </a:rPr>
              <a:t>4. Changes in heat and light (temperature change)</a:t>
            </a:r>
          </a:p>
        </p:txBody>
      </p:sp>
      <p:pic>
        <p:nvPicPr>
          <p:cNvPr id="14340" name="Picture 4" descr="forest-fi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600200"/>
            <a:ext cx="4562475" cy="5029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8077200" cy="122872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Futurist" charset="0"/>
                <a:ea typeface="Times New Roman" pitchFamily="-112" charset="0"/>
                <a:cs typeface="Times New Roman" pitchFamily="-112" charset="0"/>
              </a:rPr>
              <a:t>B. Chemical reactions release or absorb energy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" y="3505200"/>
            <a:ext cx="8077200" cy="122872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Futurist" charset="0"/>
                <a:ea typeface="Times New Roman" pitchFamily="-112" charset="0"/>
                <a:cs typeface="Times New Roman" pitchFamily="-112" charset="0"/>
              </a:rPr>
              <a:t>C. Atoms are rearranged in a chemical change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57200" y="1524000"/>
            <a:ext cx="8077200" cy="6794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Where does the energy come from?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81000" y="2514600"/>
            <a:ext cx="8763000" cy="67945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Breaking and forming chemical bonds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04800" y="5105400"/>
            <a:ext cx="8382000" cy="12287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This is where new substances come from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1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2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nimBg="1" autoUpdateAnimBg="0"/>
      <p:bldP spid="8196" grpId="0" build="p" animBg="1" autoUpdateAnimBg="0"/>
      <p:bldP spid="8198" grpId="0" build="p" animBg="1" autoUpdateAnimBg="0"/>
      <p:bldP spid="8199" grpId="0" build="p" animBg="1" autoUpdateAnimBg="0"/>
      <p:bldP spid="8200" grpId="0" build="p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8077200" cy="122872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Futurist" charset="0"/>
                <a:ea typeface="Times New Roman" pitchFamily="-112" charset="0"/>
                <a:cs typeface="Times New Roman" pitchFamily="-112" charset="0"/>
              </a:rPr>
              <a:t>D. Particles must collide for a chemical reaction to occur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57200" y="1828800"/>
            <a:ext cx="7848600" cy="12287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  <a:latin typeface="Futurist" charset="0"/>
                <a:ea typeface="Times New Roman" pitchFamily="-112" charset="0"/>
                <a:cs typeface="Times New Roman" pitchFamily="-112" charset="0"/>
              </a:rPr>
              <a:t>They must collide with enough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3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 animBg="1" autoUpdateAnimBg="0"/>
      <p:bldP spid="15365" grpId="0" build="p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8915400" cy="679450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Futurist" charset="0"/>
                <a:ea typeface="Times New Roman" pitchFamily="-112" charset="0"/>
                <a:cs typeface="Times New Roman" pitchFamily="-112" charset="0"/>
              </a:rPr>
              <a:t>Exothermic Reactions Release Energy</a:t>
            </a:r>
          </a:p>
        </p:txBody>
      </p:sp>
      <p:pic>
        <p:nvPicPr>
          <p:cNvPr id="81924" name="Picture 4">
            <a:hlinkClick r:id="" action="ppaction://media"/>
          </p:cNvPr>
          <p:cNvPicPr/>
          <p:nvPr>
            <a:vide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600200" y="1219200"/>
            <a:ext cx="5029200" cy="377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819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819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924"/>
                  </p:tgtEl>
                </p:cond>
              </p:nextCondLst>
            </p:seq>
            <p:vide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1924"/>
                </p:tgtEl>
              </p:cMediaNode>
            </p:video>
          </p:childTnLst>
        </p:cTn>
      </p:par>
    </p:tnLst>
    <p:bldLst>
      <p:bldP spid="81922" grpId="0" build="p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10600" cy="679450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latin typeface="Futurist" charset="0"/>
                <a:ea typeface="Times New Roman" pitchFamily="-112" charset="0"/>
                <a:cs typeface="Times New Roman" pitchFamily="-112" charset="0"/>
              </a:rPr>
              <a:t>II. Representing Chemical Reactions?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077200" cy="679450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Futurist" charset="0"/>
                <a:ea typeface="Times New Roman" pitchFamily="-112" charset="0"/>
                <a:cs typeface="Times New Roman" pitchFamily="-112" charset="0"/>
              </a:rPr>
              <a:t>A. Atoms and mass are conserved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2438400"/>
            <a:ext cx="8077200" cy="739775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ea typeface="Times New Roman" pitchFamily="-112" charset="0"/>
                <a:cs typeface="Times New Roman" pitchFamily="-112" charset="0"/>
              </a:rPr>
              <a:t>    </a:t>
            </a:r>
            <a:r>
              <a:rPr lang="en-US" sz="4000">
                <a:latin typeface="Futurist" charset="0"/>
                <a:ea typeface="Times New Roman" pitchFamily="-112" charset="0"/>
                <a:cs typeface="Times New Roman" pitchFamily="-112" charset="0"/>
              </a:rPr>
              <a:t>H</a:t>
            </a:r>
            <a:r>
              <a:rPr lang="en-US" sz="4000" baseline="-25000"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 sz="4000">
                <a:latin typeface="Futurist" charset="0"/>
                <a:ea typeface="Times New Roman" pitchFamily="-112" charset="0"/>
                <a:cs typeface="Times New Roman" pitchFamily="-112" charset="0"/>
              </a:rPr>
              <a:t>(g)  +  O</a:t>
            </a:r>
            <a:r>
              <a:rPr lang="en-US" sz="4000" baseline="-25000"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 sz="4000">
                <a:latin typeface="Futurist" charset="0"/>
                <a:ea typeface="Times New Roman" pitchFamily="-112" charset="0"/>
                <a:cs typeface="Times New Roman" pitchFamily="-112" charset="0"/>
              </a:rPr>
              <a:t> (g)  </a:t>
            </a:r>
            <a:r>
              <a:rPr lang="en-US" sz="4000">
                <a:ea typeface="Times New Roman" pitchFamily="-112" charset="0"/>
                <a:cs typeface="Times New Roman" pitchFamily="-112" charset="0"/>
                <a:sym typeface="Wingdings 3" pitchFamily="-112" charset="2"/>
              </a:rPr>
              <a:t></a:t>
            </a:r>
            <a:r>
              <a:rPr lang="en-US" sz="4000">
                <a:latin typeface="Futurist" charset="0"/>
                <a:ea typeface="Times New Roman" pitchFamily="-112" charset="0"/>
                <a:cs typeface="Times New Roman" pitchFamily="-112" charset="0"/>
              </a:rPr>
              <a:t>  H</a:t>
            </a:r>
            <a:r>
              <a:rPr lang="en-US" sz="4000" baseline="-25000">
                <a:latin typeface="Futurist" charset="0"/>
                <a:ea typeface="Times New Roman" pitchFamily="-112" charset="0"/>
                <a:cs typeface="Times New Roman" pitchFamily="-112" charset="0"/>
              </a:rPr>
              <a:t>2</a:t>
            </a:r>
            <a:r>
              <a:rPr lang="en-US" sz="4000">
                <a:latin typeface="Futurist" charset="0"/>
                <a:ea typeface="Times New Roman" pitchFamily="-112" charset="0"/>
                <a:cs typeface="Times New Roman" pitchFamily="-112" charset="0"/>
              </a:rPr>
              <a:t>O(l)</a:t>
            </a:r>
            <a:r>
              <a:rPr lang="en-US"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676400" y="3352800"/>
            <a:ext cx="2590800" cy="7397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ea typeface="Times New Roman" pitchFamily="-112" charset="0"/>
                <a:cs typeface="Times New Roman" pitchFamily="-112" charset="0"/>
              </a:rPr>
              <a:t>  </a:t>
            </a:r>
            <a:r>
              <a:rPr lang="en-US" sz="4000">
                <a:solidFill>
                  <a:schemeClr val="accent2"/>
                </a:solidFill>
                <a:ea typeface="Times New Roman" pitchFamily="-112" charset="0"/>
                <a:cs typeface="Times New Roman" pitchFamily="-112" charset="0"/>
              </a:rPr>
              <a:t>Reactants</a:t>
            </a:r>
            <a:r>
              <a:rPr lang="en-US"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791200" y="3429000"/>
            <a:ext cx="2362200" cy="7397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ea typeface="Times New Roman" pitchFamily="-112" charset="0"/>
                <a:cs typeface="Times New Roman" pitchFamily="-112" charset="0"/>
              </a:rPr>
              <a:t>  </a:t>
            </a:r>
            <a:r>
              <a:rPr lang="en-US" sz="4000">
                <a:solidFill>
                  <a:schemeClr val="accent2"/>
                </a:solidFill>
                <a:ea typeface="Times New Roman" pitchFamily="-112" charset="0"/>
                <a:cs typeface="Times New Roman" pitchFamily="-112" charset="0"/>
              </a:rPr>
              <a:t>Products</a:t>
            </a:r>
            <a:r>
              <a:rPr lang="en-US"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33400" y="4343400"/>
            <a:ext cx="8077200" cy="679450"/>
          </a:xfrm>
          <a:prstGeom prst="rect">
            <a:avLst/>
          </a:prstGeom>
          <a:solidFill>
            <a:srgbClr val="FDF44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ea typeface="Times New Roman" pitchFamily="-112" charset="0"/>
                <a:cs typeface="Times New Roman" pitchFamily="-112" charset="0"/>
              </a:rPr>
              <a:t>  </a:t>
            </a:r>
            <a:r>
              <a:rPr lang="en-US" sz="3600">
                <a:latin typeface="Futurist" charset="0"/>
                <a:ea typeface="Times New Roman" pitchFamily="-112" charset="0"/>
                <a:cs typeface="Times New Roman" pitchFamily="-112" charset="0"/>
              </a:rPr>
              <a:t> Law of conservation of mass?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133600" y="5334000"/>
            <a:ext cx="2362200" cy="13493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ea typeface="Times New Roman" pitchFamily="-112" charset="0"/>
                <a:cs typeface="Times New Roman" pitchFamily="-112" charset="0"/>
              </a:rPr>
              <a:t>  </a:t>
            </a:r>
            <a:r>
              <a:rPr lang="en-US" sz="4000">
                <a:solidFill>
                  <a:schemeClr val="accent2"/>
                </a:solidFill>
                <a:ea typeface="Times New Roman" pitchFamily="-112" charset="0"/>
                <a:cs typeface="Times New Roman" pitchFamily="-112" charset="0"/>
              </a:rPr>
              <a:t>2 + 32 = 34g</a:t>
            </a:r>
            <a:r>
              <a:rPr lang="en-US">
                <a:latin typeface="Futurist" charset="0"/>
                <a:ea typeface="Times New Roman" pitchFamily="-112" charset="0"/>
                <a:cs typeface="Times New Roman" pitchFamily="-112" charset="0"/>
              </a:rPr>
              <a:t> 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943600" y="5257800"/>
            <a:ext cx="2362200" cy="7397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ea typeface="Times New Roman" pitchFamily="-112" charset="0"/>
                <a:cs typeface="Times New Roman" pitchFamily="-112" charset="0"/>
              </a:rPr>
              <a:t>  </a:t>
            </a:r>
            <a:r>
              <a:rPr lang="en-US" sz="4000">
                <a:solidFill>
                  <a:schemeClr val="accent2"/>
                </a:solidFill>
                <a:ea typeface="Times New Roman" pitchFamily="-112" charset="0"/>
                <a:cs typeface="Times New Roman" pitchFamily="-112" charset="0"/>
              </a:rPr>
              <a:t>18g?</a:t>
            </a:r>
            <a:endParaRPr lang="en-US">
              <a:latin typeface="Futurist" charset="0"/>
              <a:ea typeface="Times New Roman" pitchFamily="-112" charset="0"/>
              <a:cs typeface="Times New Roman" pitchFamily="-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2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2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2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92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92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nimBg="1" autoUpdateAnimBg="0"/>
      <p:bldP spid="9219" grpId="0" build="p" animBg="1" autoUpdateAnimBg="0"/>
      <p:bldP spid="9220" grpId="0" build="p" animBg="1" autoUpdateAnimBg="0"/>
      <p:bldP spid="9221" grpId="0" build="p" animBg="1" autoUpdateAnimBg="0"/>
      <p:bldP spid="9223" grpId="0" build="p" animBg="1" autoUpdateAnimBg="0"/>
      <p:bldP spid="9224" grpId="0" build="p" animBg="1" autoUpdateAnimBg="0"/>
      <p:bldP spid="9225" grpId="0" build="p" animBg="1" autoUpdateAnimBg="0"/>
      <p:bldP spid="9226" grpId="0" build="p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Macintosh PowerPoint</Application>
  <PresentationFormat>On-screen Show (4:3)</PresentationFormat>
  <Paragraphs>87</Paragraphs>
  <Slides>18</Slides>
  <Notes>18</Notes>
  <HiddenSlides>0</HiddenSlides>
  <MMClips>2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SFUSD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Heather O'connor</dc:creator>
  <cp:lastModifiedBy>Heather O'connor</cp:lastModifiedBy>
  <cp:revision>2</cp:revision>
  <dcterms:created xsi:type="dcterms:W3CDTF">2011-10-21T21:09:05Z</dcterms:created>
  <dcterms:modified xsi:type="dcterms:W3CDTF">2011-10-21T21:10:01Z</dcterms:modified>
</cp:coreProperties>
</file>