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74" r:id="rId10"/>
    <p:sldId id="261" r:id="rId11"/>
    <p:sldId id="262" r:id="rId12"/>
    <p:sldId id="269" r:id="rId13"/>
    <p:sldId id="275" r:id="rId14"/>
    <p:sldId id="270" r:id="rId15"/>
    <p:sldId id="271" r:id="rId16"/>
    <p:sldId id="272" r:id="rId17"/>
    <p:sldId id="276" r:id="rId18"/>
    <p:sldId id="273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B3123-EC3D-44A9-B5DE-AF94088888E7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0FF8F-BCE3-4216-8171-EFE9582BD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E2253-53F0-40E0-A260-65DCE7E91AC7}" type="slidenum">
              <a:rPr lang="en-US"/>
              <a:pPr/>
              <a:t>6</a:t>
            </a:fld>
            <a:endParaRPr 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B4FA8-5543-43C9-B279-61F27A60A69B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152CB-A8D1-4E9D-94A3-B7588DF0495C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E1A5-B872-4539-91A5-F8795EFE0C71}" type="slidenum">
              <a:rPr lang="en-US"/>
              <a:pPr/>
              <a:t>10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AD482-57BD-4BCD-B086-39597583710F}" type="slidenum">
              <a:rPr lang="en-US"/>
              <a:pPr/>
              <a:t>11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2C2F-093D-47F4-8E19-DB75A4C4B4B3}" type="datetimeFigureOut">
              <a:rPr lang="en-US" smtClean="0"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3EFF-DBE0-4818-A834-1693F6C12F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67013" y="141288"/>
            <a:ext cx="3630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Intermolecular Forces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11.2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0013" y="877888"/>
            <a:ext cx="889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Intermolecular forces</a:t>
            </a:r>
            <a:r>
              <a:rPr lang="en-US" dirty="0">
                <a:solidFill>
                  <a:schemeClr val="accent2"/>
                </a:solidFill>
              </a:rPr>
              <a:t> are attractive forces </a:t>
            </a:r>
            <a:r>
              <a:rPr lang="en-US" b="1" dirty="0">
                <a:solidFill>
                  <a:schemeClr val="accent2"/>
                </a:solidFill>
              </a:rPr>
              <a:t>between </a:t>
            </a:r>
            <a:r>
              <a:rPr lang="en-US" dirty="0">
                <a:solidFill>
                  <a:schemeClr val="accent2"/>
                </a:solidFill>
              </a:rPr>
              <a:t>molecules.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" y="1447800"/>
            <a:ext cx="803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FF0000"/>
                </a:solidFill>
              </a:rPr>
              <a:t>Intramolecular forces</a:t>
            </a:r>
            <a:r>
              <a:rPr lang="en-US">
                <a:solidFill>
                  <a:srgbClr val="FF0000"/>
                </a:solidFill>
              </a:rPr>
              <a:t> hold atoms together in a molecule.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04800" y="2057400"/>
            <a:ext cx="8534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u="sng" dirty="0">
                <a:solidFill>
                  <a:schemeClr val="accent2"/>
                </a:solidFill>
              </a:rPr>
              <a:t>Intermolecular</a:t>
            </a:r>
            <a:r>
              <a:rPr lang="en-US" u="sng" dirty="0"/>
              <a:t> </a:t>
            </a:r>
            <a:r>
              <a:rPr lang="en-US" u="sng" dirty="0" err="1"/>
              <a:t>vs</a:t>
            </a:r>
            <a:r>
              <a:rPr lang="en-US" u="sng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Intramolecular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ct val="50000"/>
              </a:spcBef>
              <a:buFontTx/>
              <a:buChar char="•"/>
            </a:pPr>
            <a:r>
              <a:rPr lang="en-US" dirty="0"/>
              <a:t>41 kJ to vaporize 1 mole of water (</a:t>
            </a:r>
            <a:r>
              <a:rPr lang="en-US" b="1" dirty="0"/>
              <a:t>inter</a:t>
            </a:r>
            <a:r>
              <a:rPr lang="en-US" dirty="0"/>
              <a:t>)</a:t>
            </a:r>
          </a:p>
          <a:p>
            <a:pPr marL="457200" indent="-457200" algn="l">
              <a:spcBef>
                <a:spcPct val="50000"/>
              </a:spcBef>
              <a:buFontTx/>
              <a:buChar char="•"/>
            </a:pPr>
            <a:r>
              <a:rPr lang="en-US" dirty="0"/>
              <a:t>930 kJ to break all O-H bonds in 1 mole of water (</a:t>
            </a:r>
            <a:r>
              <a:rPr lang="en-US" b="1" dirty="0"/>
              <a:t>intra</a:t>
            </a:r>
            <a:r>
              <a:rPr lang="en-US" dirty="0"/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4117975"/>
            <a:ext cx="3962400" cy="2282825"/>
            <a:chOff x="192" y="2594"/>
            <a:chExt cx="2496" cy="1438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150" y="2594"/>
              <a:ext cx="153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dirty="0"/>
                <a:t>Generally, </a:t>
              </a:r>
              <a:r>
                <a:rPr lang="en-US" b="1" dirty="0"/>
                <a:t>inter</a:t>
              </a:r>
              <a:r>
                <a:rPr lang="en-US" dirty="0"/>
                <a:t>molecular forces are much weaker than </a:t>
              </a:r>
              <a:r>
                <a:rPr lang="en-US" b="1" dirty="0" err="1"/>
                <a:t>intra</a:t>
              </a:r>
              <a:r>
                <a:rPr lang="en-US" dirty="0" err="1"/>
                <a:t>molecular</a:t>
              </a:r>
              <a:r>
                <a:rPr lang="en-US" dirty="0"/>
                <a:t> forces.</a:t>
              </a:r>
            </a:p>
          </p:txBody>
        </p:sp>
        <p:pic>
          <p:nvPicPr>
            <p:cNvPr id="4105" name="Picture 9" descr="BD06107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2852"/>
              <a:ext cx="91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419600" y="3810000"/>
            <a:ext cx="4724400" cy="181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u="sng" dirty="0"/>
              <a:t>“Measure” of intermolecular force</a:t>
            </a:r>
            <a:endParaRPr lang="en-US" dirty="0"/>
          </a:p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boiling point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melting point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/>
              <a:t>H</a:t>
            </a:r>
            <a:r>
              <a:rPr lang="en-US" baseline="-25000" dirty="0" err="1"/>
              <a:t>vap</a:t>
            </a:r>
            <a:endParaRPr lang="en-US" dirty="0"/>
          </a:p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H</a:t>
            </a:r>
            <a:r>
              <a:rPr lang="en-US" baseline="-25000" dirty="0" err="1" smtClean="0"/>
              <a:t>fus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2" grpId="0" build="p" autoUpdateAnimBg="0"/>
      <p:bldP spid="410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1143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/>
              <a:t>B. </a:t>
            </a:r>
            <a:r>
              <a:rPr lang="en-US">
                <a:cs typeface="Times New Roman" charset="0"/>
              </a:rPr>
              <a:t>Boiling Point and Vapor Pressure </a:t>
            </a:r>
          </a:p>
        </p:txBody>
      </p:sp>
      <p:pic>
        <p:nvPicPr>
          <p:cNvPr id="34827" name="Picture 11" descr="377500_la_14-2B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49475"/>
            <a:ext cx="8229600" cy="3943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1143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/>
              <a:t>B. </a:t>
            </a:r>
            <a:r>
              <a:rPr lang="en-US">
                <a:cs typeface="Times New Roman" charset="0"/>
              </a:rPr>
              <a:t>Boiling Point and Vapor Pressure </a:t>
            </a:r>
          </a:p>
        </p:txBody>
      </p:sp>
      <p:pic>
        <p:nvPicPr>
          <p:cNvPr id="56332" name="Picture 12" descr="14_2_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43125"/>
            <a:ext cx="7743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7" name="Picture 2" descr="npo0001ac"/>
          <p:cNvPicPr>
            <a:picLocks noChangeAspect="1" noChangeArrowheads="1"/>
          </p:cNvPicPr>
          <p:nvPr/>
        </p:nvPicPr>
        <p:blipFill>
          <a:blip r:embed="rId2"/>
          <a:srcRect l="12376" t="20998" r="18001"/>
          <a:stretch>
            <a:fillRect/>
          </a:stretch>
        </p:blipFill>
        <p:spPr bwMode="auto">
          <a:xfrm>
            <a:off x="4403725" y="2819400"/>
            <a:ext cx="4740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0" name="Picture 3" descr="npo0001ae"/>
          <p:cNvPicPr>
            <a:picLocks noChangeAspect="1" noChangeArrowheads="1"/>
          </p:cNvPicPr>
          <p:nvPr/>
        </p:nvPicPr>
        <p:blipFill>
          <a:blip r:embed="rId3"/>
          <a:srcRect t="3000"/>
          <a:stretch>
            <a:fillRect/>
          </a:stretch>
        </p:blipFill>
        <p:spPr bwMode="auto">
          <a:xfrm>
            <a:off x="50800" y="25400"/>
            <a:ext cx="47244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2600" y="3733800"/>
            <a:ext cx="3946525" cy="3048000"/>
            <a:chOff x="304" y="2352"/>
            <a:chExt cx="2486" cy="1920"/>
          </a:xfrm>
        </p:grpSpPr>
        <p:pic>
          <p:nvPicPr>
            <p:cNvPr id="15383" name="Picture 7" descr="npo0001b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4" y="2640"/>
              <a:ext cx="1562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04" y="2352"/>
              <a:ext cx="24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Ice is less dense than water</a:t>
              </a:r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943600" y="2743200"/>
            <a:ext cx="2208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Density of Water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8389938" y="6477000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11.3</a:t>
            </a:r>
          </a:p>
        </p:txBody>
      </p:sp>
      <p:pic>
        <p:nvPicPr>
          <p:cNvPr id="38914" name="Picture 2" descr="http://www.usd116.org/apalla/biology/unit2/notes/images/Ice_Liquid_Wat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9175" y="228600"/>
            <a:ext cx="431482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14-</a:t>
            </a:r>
            <a:fld id="{E9F33D3B-2188-4FA2-B3E9-382E83CDA27D}" type="slidenum">
              <a:rPr lang="en-US"/>
              <a:pPr/>
              <a:t>13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Figure 14.17:</a:t>
            </a:r>
            <a:r>
              <a:rPr lang="en-US" dirty="0"/>
              <a:t> The classes of crystalline solids.</a:t>
            </a:r>
          </a:p>
        </p:txBody>
      </p:sp>
      <p:pic>
        <p:nvPicPr>
          <p:cNvPr id="248835" name="Picture 3" descr="Zumdahl14_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74838"/>
            <a:ext cx="8686800" cy="31083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109913" y="90488"/>
            <a:ext cx="35855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Types of </a:t>
            </a:r>
            <a:r>
              <a:rPr lang="en-US" sz="2800" dirty="0" smtClean="0"/>
              <a:t>Crystals/Solids</a:t>
            </a:r>
            <a:endParaRPr lang="en-US" sz="2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12725" y="725489"/>
            <a:ext cx="862647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/>
            <a:r>
              <a:rPr lang="en-US" u="sng" dirty="0"/>
              <a:t>Ionic Crystals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Ion-Ion interactions are the strongest (including the “intermolecular forces” (H bonding, etc.)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dirty="0"/>
              <a:t>Lattice points occupied by </a:t>
            </a:r>
            <a:r>
              <a:rPr lang="en-US" dirty="0" err="1"/>
              <a:t>cations</a:t>
            </a:r>
            <a:r>
              <a:rPr lang="en-US" dirty="0"/>
              <a:t> and anions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dirty="0"/>
              <a:t>Held together by electrostatic attraction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dirty="0"/>
              <a:t>Hard, brittle,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dirty="0"/>
              <a:t>Poor conductor of heat and electricity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11.6</a:t>
            </a:r>
          </a:p>
        </p:txBody>
      </p:sp>
      <p:pic>
        <p:nvPicPr>
          <p:cNvPr id="9" name="Picture 3" descr="Zumdahl14_18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2667000"/>
            <a:ext cx="3486150" cy="41910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109913" y="90488"/>
            <a:ext cx="21405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Atomic Solids</a:t>
            </a:r>
            <a:endParaRPr lang="en-US" sz="2800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12725" y="725488"/>
            <a:ext cx="80168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u="sng" dirty="0" smtClean="0"/>
              <a:t>Covalently bonded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Stronger than IM forces but generally weaker than ion-ion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Lattice points occupied by atoms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Held together by covalent bonds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Hard,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Poor conductor of heat and electricity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11.6</a:t>
            </a:r>
          </a:p>
        </p:txBody>
      </p:sp>
      <p:pic>
        <p:nvPicPr>
          <p:cNvPr id="29713" name="Picture 9" descr="npo0001c4"/>
          <p:cNvPicPr>
            <a:picLocks noChangeAspect="1" noChangeArrowheads="1"/>
          </p:cNvPicPr>
          <p:nvPr/>
        </p:nvPicPr>
        <p:blipFill>
          <a:blip r:embed="rId2"/>
          <a:srcRect t="22498" b="13498"/>
          <a:stretch>
            <a:fillRect/>
          </a:stretch>
        </p:blipFill>
        <p:spPr bwMode="auto">
          <a:xfrm>
            <a:off x="838200" y="2816225"/>
            <a:ext cx="74676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536700" y="6288088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diamond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540375" y="6286500"/>
            <a:ext cx="1287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graphite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57400" y="2895600"/>
            <a:ext cx="3822700" cy="1854200"/>
            <a:chOff x="1296" y="1824"/>
            <a:chExt cx="2408" cy="1168"/>
          </a:xfrm>
        </p:grpSpPr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1296" y="268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1776" y="1824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carbon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atoms</a:t>
              </a:r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3464" y="27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109913" y="90488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Molecular Solids</a:t>
            </a:r>
            <a:endParaRPr lang="en-US" sz="28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12725" y="725488"/>
            <a:ext cx="3368675" cy="40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2400" u="sng" dirty="0"/>
              <a:t>Molecular </a:t>
            </a:r>
            <a:r>
              <a:rPr lang="en-US" sz="2400" u="sng" dirty="0" smtClean="0"/>
              <a:t>Solids</a:t>
            </a:r>
            <a:endParaRPr lang="en-US" sz="2400" u="sng" dirty="0"/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400" dirty="0"/>
              <a:t>Lattice points occupied by molecules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400" dirty="0"/>
              <a:t>Held together by intermolecular forces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400" dirty="0"/>
              <a:t>Soft, low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400" dirty="0"/>
              <a:t>Poor conductor of heat and electricity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11.6</a:t>
            </a:r>
          </a:p>
        </p:txBody>
      </p:sp>
      <p:pic>
        <p:nvPicPr>
          <p:cNvPr id="6" name="Picture 3" descr="Zumdahl14_18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685800"/>
            <a:ext cx="4889500" cy="56388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14-</a:t>
            </a:r>
            <a:fld id="{9DA6B896-1526-4BA0-BF57-27624288372A}" type="slidenum">
              <a:rPr lang="en-US"/>
              <a:pPr/>
              <a:t>17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Figure 14.21:</a:t>
            </a:r>
            <a:r>
              <a:rPr lang="en-US" dirty="0"/>
              <a:t> A representation of part of the structure of solid </a:t>
            </a:r>
            <a:r>
              <a:rPr lang="en-US" dirty="0" smtClean="0"/>
              <a:t>phosphorus, a molecular solid (P</a:t>
            </a:r>
            <a:r>
              <a:rPr lang="en-US" sz="27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53955" name="Picture 3" descr="Zumdahl14_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953000" cy="456088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109913" y="90488"/>
            <a:ext cx="4733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Metallic Solids – Pure and Alloy</a:t>
            </a:r>
            <a:endParaRPr lang="en-US" sz="28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2725" y="725488"/>
            <a:ext cx="85502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u="sng" dirty="0" smtClean="0"/>
              <a:t>Metallic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Typically weaker than covalent, but can be in the low end of covalent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Lattice points occupied by metal atoms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Held together by metallic bonds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Soft to hard, low to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sz="2000" dirty="0"/>
              <a:t>Good conductors of heat and electricity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11.6</a:t>
            </a:r>
          </a:p>
        </p:txBody>
      </p:sp>
      <p:pic>
        <p:nvPicPr>
          <p:cNvPr id="31759" name="Picture 6" descr="npo0001c6"/>
          <p:cNvPicPr>
            <a:picLocks noChangeAspect="1" noChangeArrowheads="1"/>
          </p:cNvPicPr>
          <p:nvPr/>
        </p:nvPicPr>
        <p:blipFill>
          <a:blip r:embed="rId2"/>
          <a:srcRect l="17999" t="12000" r="15750"/>
          <a:stretch>
            <a:fillRect/>
          </a:stretch>
        </p:blipFill>
        <p:spPr bwMode="auto">
          <a:xfrm>
            <a:off x="4502150" y="3200400"/>
            <a:ext cx="353377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54450" y="2859088"/>
            <a:ext cx="482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Cross Section of a Metallic Crystal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3302000"/>
            <a:ext cx="3606800" cy="822325"/>
            <a:chOff x="816" y="2080"/>
            <a:chExt cx="2272" cy="518"/>
          </a:xfrm>
        </p:grpSpPr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1936" y="2336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816" y="2080"/>
              <a:ext cx="11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nucleus &amp;</a:t>
              </a:r>
            </a:p>
            <a:p>
              <a:r>
                <a:rPr lang="en-US"/>
                <a:t>inner shell e</a:t>
              </a:r>
              <a:r>
                <a:rPr lang="en-US" baseline="30000"/>
                <a:t>-</a:t>
              </a:r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71600" y="4572000"/>
            <a:ext cx="3632200" cy="822325"/>
            <a:chOff x="864" y="2880"/>
            <a:chExt cx="2288" cy="518"/>
          </a:xfrm>
        </p:grpSpPr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2000" y="3152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864" y="2880"/>
              <a:ext cx="117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mobile “sea”</a:t>
              </a:r>
            </a:p>
            <a:p>
              <a:r>
                <a:rPr lang="en-US"/>
                <a:t>of e</a:t>
              </a:r>
              <a:r>
                <a:rPr lang="en-US" baseline="30000"/>
                <a:t>-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14-</a:t>
            </a:r>
            <a:fld id="{E5AC53E5-E526-4CA4-BF45-983782527669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Figure 14.22:</a:t>
            </a:r>
            <a:r>
              <a:rPr lang="en-US" sz="2800" dirty="0"/>
              <a:t> Molecular representation of </a:t>
            </a:r>
            <a:r>
              <a:rPr lang="en-US" sz="2800" dirty="0" smtClean="0"/>
              <a:t>brass, a </a:t>
            </a:r>
            <a:r>
              <a:rPr lang="en-US" sz="2800" dirty="0" err="1" smtClean="0"/>
              <a:t>substitutional</a:t>
            </a:r>
            <a:r>
              <a:rPr lang="en-US" sz="2800" dirty="0" smtClean="0"/>
              <a:t> ALLOY</a:t>
            </a:r>
            <a:endParaRPr lang="en-US" sz="2800" dirty="0"/>
          </a:p>
        </p:txBody>
      </p:sp>
      <p:pic>
        <p:nvPicPr>
          <p:cNvPr id="254979" name="Picture 3" descr="Zumdahl14_2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943600" cy="4724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38350" y="141288"/>
            <a:ext cx="5094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Types of Intermolecular Forces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u="sng"/>
              <a:t>1. Hydrogen Bond (strongest)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11.2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8925" y="1219200"/>
            <a:ext cx="8626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The </a:t>
            </a:r>
            <a:r>
              <a:rPr lang="en-US" b="1" i="1"/>
              <a:t>hydrogen bond</a:t>
            </a:r>
            <a:r>
              <a:rPr lang="en-US"/>
              <a:t> is a special dipole-dipole interaction between the hydrogen atom in a polar N-H, O-H, or F-H bond and an electronegative O, N, or F atom.  </a:t>
            </a:r>
            <a:r>
              <a:rPr lang="en-US">
                <a:solidFill>
                  <a:srgbClr val="FF0000"/>
                </a:solidFill>
              </a:rPr>
              <a:t>IT IS NOT A BOND.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16075" y="2438400"/>
            <a:ext cx="5622925" cy="560388"/>
            <a:chOff x="1018" y="1680"/>
            <a:chExt cx="3542" cy="353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018" y="1680"/>
              <a:ext cx="1046" cy="353"/>
              <a:chOff x="806" y="2216"/>
              <a:chExt cx="1046" cy="353"/>
            </a:xfrm>
          </p:grpSpPr>
          <p:sp>
            <p:nvSpPr>
              <p:cNvPr id="9228" name="Text Box 12"/>
              <p:cNvSpPr txBox="1">
                <a:spLocks noChangeArrowheads="1"/>
              </p:cNvSpPr>
              <p:nvPr/>
            </p:nvSpPr>
            <p:spPr bwMode="auto">
              <a:xfrm>
                <a:off x="806" y="228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9229" name="Text Box 13"/>
              <p:cNvSpPr txBox="1">
                <a:spLocks noChangeArrowheads="1"/>
              </p:cNvSpPr>
              <p:nvPr/>
            </p:nvSpPr>
            <p:spPr bwMode="auto">
              <a:xfrm>
                <a:off x="1248" y="228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1400" y="221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…</a:t>
                </a:r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1608" y="228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B</a:t>
                </a:r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1053" y="242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14" y="1680"/>
              <a:ext cx="1046" cy="353"/>
              <a:chOff x="806" y="2216"/>
              <a:chExt cx="1046" cy="353"/>
            </a:xfrm>
          </p:grpSpPr>
          <p:sp>
            <p:nvSpPr>
              <p:cNvPr id="9235" name="Text Box 19"/>
              <p:cNvSpPr txBox="1">
                <a:spLocks noChangeArrowheads="1"/>
              </p:cNvSpPr>
              <p:nvPr/>
            </p:nvSpPr>
            <p:spPr bwMode="auto">
              <a:xfrm>
                <a:off x="806" y="228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1248" y="228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9237" name="Text Box 21"/>
              <p:cNvSpPr txBox="1">
                <a:spLocks noChangeArrowheads="1"/>
              </p:cNvSpPr>
              <p:nvPr/>
            </p:nvSpPr>
            <p:spPr bwMode="auto">
              <a:xfrm>
                <a:off x="1400" y="221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…</a:t>
                </a:r>
              </a:p>
            </p:txBody>
          </p:sp>
          <p:sp>
            <p:nvSpPr>
              <p:cNvPr id="9238" name="Text Box 22"/>
              <p:cNvSpPr txBox="1">
                <a:spLocks noChangeArrowheads="1"/>
              </p:cNvSpPr>
              <p:nvPr/>
            </p:nvSpPr>
            <p:spPr bwMode="auto">
              <a:xfrm>
                <a:off x="1608" y="228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A</a:t>
                </a:r>
              </a:p>
            </p:txBody>
          </p:sp>
          <p:sp>
            <p:nvSpPr>
              <p:cNvPr id="9239" name="Line 23"/>
              <p:cNvSpPr>
                <a:spLocks noChangeShapeType="1"/>
              </p:cNvSpPr>
              <p:nvPr/>
            </p:nvSpPr>
            <p:spPr bwMode="auto">
              <a:xfrm>
                <a:off x="1053" y="242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2737" y="171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</p:grp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124200" y="3048000"/>
            <a:ext cx="290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&amp; B are N, O, or F</a:t>
            </a:r>
          </a:p>
        </p:txBody>
      </p:sp>
      <p:pic>
        <p:nvPicPr>
          <p:cNvPr id="9253" name="Picture 28" descr="npo0001a2"/>
          <p:cNvPicPr>
            <a:picLocks noChangeAspect="1" noChangeArrowheads="1"/>
          </p:cNvPicPr>
          <p:nvPr/>
        </p:nvPicPr>
        <p:blipFill>
          <a:blip r:embed="rId2"/>
          <a:srcRect l="9000" t="33000" r="9000" b="16499"/>
          <a:stretch>
            <a:fillRect/>
          </a:stretch>
        </p:blipFill>
        <p:spPr bwMode="auto">
          <a:xfrm>
            <a:off x="1239838" y="3657600"/>
            <a:ext cx="6664325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0900" y="4419600"/>
            <a:ext cx="4864100" cy="1803400"/>
            <a:chOff x="1336" y="2784"/>
            <a:chExt cx="3064" cy="1136"/>
          </a:xfrm>
        </p:grpSpPr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1344" y="2784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1336" y="3728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2792" y="2784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2784" y="3720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4256" y="3720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248" y="2784"/>
              <a:ext cx="144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4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14-</a:t>
            </a:r>
            <a:fld id="{665BC5E8-C03D-4B8A-B1EE-BD2415748581}" type="slidenum">
              <a:rPr lang="en-US"/>
              <a:pPr/>
              <a:t>20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Figure 14.22:</a:t>
            </a:r>
            <a:r>
              <a:rPr lang="en-US" sz="2800" dirty="0"/>
              <a:t> Molecular representation of </a:t>
            </a:r>
            <a:r>
              <a:rPr lang="en-US" sz="2800" dirty="0" smtClean="0"/>
              <a:t>steel, an interstitial ALLOY</a:t>
            </a:r>
            <a:endParaRPr lang="en-US" sz="2800" dirty="0"/>
          </a:p>
        </p:txBody>
      </p:sp>
      <p:pic>
        <p:nvPicPr>
          <p:cNvPr id="256003" name="Picture 3" descr="Zumdahl14_22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781800" cy="49720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38350" y="141288"/>
            <a:ext cx="5094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Types of Intermolecular Forces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u="sng" dirty="0" smtClean="0"/>
              <a:t>2. </a:t>
            </a:r>
            <a:r>
              <a:rPr lang="en-US" b="1" u="sng" dirty="0"/>
              <a:t>Dipole-Dipole Forces</a:t>
            </a:r>
            <a:endParaRPr 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Attractive forces between </a:t>
            </a:r>
            <a:r>
              <a:rPr lang="en-US" b="1"/>
              <a:t>polar molecules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2582863"/>
            <a:ext cx="7315200" cy="3513137"/>
            <a:chOff x="576" y="1627"/>
            <a:chExt cx="4608" cy="2213"/>
          </a:xfrm>
        </p:grpSpPr>
        <p:pic>
          <p:nvPicPr>
            <p:cNvPr id="5137" name="Picture 5" descr="npo00019b"/>
            <p:cNvPicPr>
              <a:picLocks noChangeAspect="1" noChangeArrowheads="1"/>
            </p:cNvPicPr>
            <p:nvPr/>
          </p:nvPicPr>
          <p:blipFill>
            <a:blip r:embed="rId2"/>
            <a:srcRect t="32996" b="11998"/>
            <a:stretch>
              <a:fillRect/>
            </a:stretch>
          </p:blipFill>
          <p:spPr bwMode="auto">
            <a:xfrm>
              <a:off x="576" y="1938"/>
              <a:ext cx="4608" cy="1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130" y="1627"/>
              <a:ext cx="35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Orientation of Polar Molecules in a Solid</a:t>
              </a:r>
            </a:p>
          </p:txBody>
        </p:sp>
      </p:grp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11.2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76500" y="3124200"/>
            <a:ext cx="4076700" cy="2984500"/>
            <a:chOff x="1560" y="1968"/>
            <a:chExt cx="2568" cy="1880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1560" y="1968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3072" y="1968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3072" y="2584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560" y="2584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3072" y="3176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560" y="3168"/>
              <a:ext cx="105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38350" y="141288"/>
            <a:ext cx="5094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Types of Intermolecular Forces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u="sng" dirty="0" smtClean="0"/>
              <a:t>3. </a:t>
            </a:r>
            <a:r>
              <a:rPr lang="en-US" b="1" u="sng" dirty="0"/>
              <a:t>Dispersion Forces – van </a:t>
            </a:r>
            <a:r>
              <a:rPr lang="en-US" b="1" u="sng" dirty="0" err="1"/>
              <a:t>der</a:t>
            </a:r>
            <a:r>
              <a:rPr lang="en-US" b="1" u="sng" dirty="0"/>
              <a:t> </a:t>
            </a:r>
            <a:r>
              <a:rPr lang="en-US" b="1" u="sng" dirty="0" err="1" smtClean="0"/>
              <a:t>Wals</a:t>
            </a:r>
            <a:r>
              <a:rPr lang="en-US" b="1" u="sng" dirty="0" smtClean="0"/>
              <a:t> </a:t>
            </a:r>
            <a:r>
              <a:rPr lang="en-US" b="1" u="sng" dirty="0"/>
              <a:t>forces/London forces (weakest)</a:t>
            </a:r>
            <a:endParaRPr lang="en-US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Attractive forces that arise as a result of </a:t>
            </a:r>
            <a:r>
              <a:rPr lang="en-US" b="1" dirty="0"/>
              <a:t>temporary dipoles induced</a:t>
            </a:r>
            <a:r>
              <a:rPr lang="en-US" dirty="0"/>
              <a:t> in atoms or molecules</a:t>
            </a:r>
            <a:endParaRPr lang="en-US" b="1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11.2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2514600"/>
            <a:ext cx="8382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219200" y="3276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219200" y="46482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270000" y="6096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 descr="http://2.bp.blogspot.com/_NvQHHJRdJ9o/SqV9I2h3mdI/AAAAAAAAAmM/DzF79KCE7Fw/s320/hyd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267200" cy="4404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3" descr="npo0001a0"/>
          <p:cNvPicPr>
            <a:picLocks noChangeAspect="1" noChangeArrowheads="1"/>
          </p:cNvPicPr>
          <p:nvPr/>
        </p:nvPicPr>
        <p:blipFill>
          <a:blip r:embed="rId2"/>
          <a:srcRect t="6720" b="5293"/>
          <a:stretch>
            <a:fillRect/>
          </a:stretch>
        </p:blipFill>
        <p:spPr bwMode="auto">
          <a:xfrm>
            <a:off x="5410200" y="2438400"/>
            <a:ext cx="339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67013" y="141288"/>
            <a:ext cx="3630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Intermolecular Forces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u="sng" dirty="0" smtClean="0"/>
              <a:t>3. </a:t>
            </a:r>
            <a:r>
              <a:rPr lang="en-US" b="1" u="sng" dirty="0"/>
              <a:t>Dispersion </a:t>
            </a:r>
            <a:r>
              <a:rPr lang="en-US" b="1" u="sng" dirty="0" smtClean="0"/>
              <a:t> (London) Forces </a:t>
            </a:r>
            <a:r>
              <a:rPr lang="en-US" b="1" u="sng" dirty="0"/>
              <a:t>Continued</a:t>
            </a:r>
            <a:endParaRPr lang="en-US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11.2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85800" y="11430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400" dirty="0" smtClean="0"/>
              <a:t>Generally, the bigger the atoms or molecules, the greater the London forces between them.</a:t>
            </a:r>
            <a:endParaRPr lang="en-US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0" y="3124200"/>
            <a:ext cx="3962400" cy="1873250"/>
            <a:chOff x="192" y="2756"/>
            <a:chExt cx="2496" cy="1180"/>
          </a:xfrm>
        </p:grpSpPr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1150" y="2756"/>
              <a:ext cx="153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/>
                <a:t>Dispersion forces usually increase with molar mass.</a:t>
              </a:r>
            </a:p>
          </p:txBody>
        </p:sp>
        <p:pic>
          <p:nvPicPr>
            <p:cNvPr id="8210" name="Picture 18" descr="BD06107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3014"/>
              <a:ext cx="91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5867400" y="44196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924800" y="44196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build="p" autoUpdateAnimBg="0"/>
      <p:bldP spid="8213" grpId="0" animBg="1"/>
      <p:bldP spid="82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092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/>
              <a:t>A. </a:t>
            </a:r>
            <a:r>
              <a:rPr lang="en-US">
                <a:cs typeface="Times New Roman" charset="0"/>
              </a:rPr>
              <a:t>Evaporation and Vapor Pressure </a:t>
            </a:r>
          </a:p>
        </p:txBody>
      </p:sp>
      <p:pic>
        <p:nvPicPr>
          <p:cNvPr id="13327" name="Picture 15" descr="377500_la_14-2A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229600" cy="265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092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/>
              <a:t>A. </a:t>
            </a:r>
            <a:r>
              <a:rPr lang="en-US">
                <a:cs typeface="Times New Roman" charset="0"/>
              </a:rPr>
              <a:t>Evaporation and Vapor Pressure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2063750"/>
          </a:xfrm>
          <a:noFill/>
          <a:ln/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cs typeface="Times New Roman" charset="0"/>
              </a:rPr>
              <a:t>Condensation </a:t>
            </a:r>
            <a:r>
              <a:rPr lang="en-US" dirty="0">
                <a:cs typeface="Times New Roman" charset="0"/>
              </a:rPr>
              <a:t>- process by which vapor molecules convert to a liquid </a:t>
            </a:r>
          </a:p>
          <a:p>
            <a:pPr>
              <a:buClr>
                <a:schemeClr val="tx1"/>
              </a:buClr>
            </a:pPr>
            <a:r>
              <a:rPr lang="en-US" dirty="0">
                <a:cs typeface="Times New Roman" charset="0"/>
              </a:rPr>
              <a:t>When no further change is visible the opposing processes balance each other -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equilibrium</a:t>
            </a:r>
            <a:r>
              <a:rPr lang="en-US" dirty="0">
                <a:cs typeface="Times New Roman" charset="0"/>
              </a:rPr>
              <a:t>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71488" y="17287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88" lvl="1" eaLnBrk="1" hangingPunct="1">
              <a:spcBef>
                <a:spcPct val="20000"/>
              </a:spcBef>
            </a:pPr>
            <a:r>
              <a:rPr lang="en-US" b="1" baseline="0">
                <a:latin typeface="Arial" charset="0"/>
                <a:cs typeface="Times New Roman" charset="0"/>
              </a:rPr>
              <a:t>Vapor Pressure </a:t>
            </a:r>
          </a:p>
        </p:txBody>
      </p:sp>
      <p:pic>
        <p:nvPicPr>
          <p:cNvPr id="62470" name="Picture 6" descr="377500_ula_14-2A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981200"/>
            <a:ext cx="3200400" cy="244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utoUpdateAnimBg="0"/>
      <p:bldP spid="624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A. </a:t>
            </a:r>
            <a:r>
              <a:rPr lang="en-US" dirty="0">
                <a:cs typeface="Times New Roman" charset="0"/>
              </a:rPr>
              <a:t>Evaporation and Vapor Pressure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55000" cy="1219200"/>
          </a:xfrm>
          <a:noFill/>
          <a:ln/>
        </p:spPr>
        <p:txBody>
          <a:bodyPr>
            <a:normAutofit fontScale="47500" lnSpcReduction="20000"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6000" dirty="0">
                <a:solidFill>
                  <a:srgbClr val="0000FF"/>
                </a:solidFill>
                <a:cs typeface="Times New Roman" charset="0"/>
              </a:rPr>
              <a:t>Vapor pressure </a:t>
            </a:r>
            <a:r>
              <a:rPr lang="en-US" sz="6000" dirty="0">
                <a:cs typeface="Times New Roman" charset="0"/>
              </a:rPr>
              <a:t>- pressure of the vapor present at equilibrium with its </a:t>
            </a:r>
            <a:r>
              <a:rPr lang="en-US" sz="6000" dirty="0" smtClean="0">
                <a:cs typeface="Times New Roman" charset="0"/>
              </a:rPr>
              <a:t>liquid.  </a:t>
            </a:r>
            <a:r>
              <a:rPr lang="en-US" sz="6000" baseline="0" dirty="0" smtClean="0">
                <a:latin typeface="Arial" charset="0"/>
                <a:cs typeface="Times New Roman" charset="0"/>
              </a:rPr>
              <a:t>Vapor pressures vary widely - relates to intermolecular forces </a:t>
            </a:r>
          </a:p>
          <a:p>
            <a:pPr>
              <a:buClr>
                <a:schemeClr val="tx1"/>
              </a:buClr>
            </a:pPr>
            <a:endParaRPr lang="en-US" dirty="0">
              <a:cs typeface="Times New Roman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88" lvl="1" eaLnBrk="1" hangingPunct="1">
              <a:spcBef>
                <a:spcPct val="20000"/>
              </a:spcBef>
            </a:pPr>
            <a:r>
              <a:rPr lang="en-US" b="1" baseline="0" dirty="0">
                <a:latin typeface="Arial" charset="0"/>
                <a:cs typeface="Times New Roman" charset="0"/>
              </a:rPr>
              <a:t>Vapor Pressure </a:t>
            </a:r>
          </a:p>
        </p:txBody>
      </p:sp>
      <p:pic>
        <p:nvPicPr>
          <p:cNvPr id="64518" name="Picture 6" descr="377500_la_14-2A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90754"/>
            <a:ext cx="5918200" cy="3978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npo0001da"/>
          <p:cNvPicPr>
            <a:picLocks noChangeAspect="1" noChangeArrowheads="1"/>
          </p:cNvPicPr>
          <p:nvPr/>
        </p:nvPicPr>
        <p:blipFill>
          <a:blip r:embed="rId2"/>
          <a:srcRect t="3000"/>
          <a:stretch>
            <a:fillRect/>
          </a:stretch>
        </p:blipFill>
        <p:spPr bwMode="auto">
          <a:xfrm>
            <a:off x="533400" y="304800"/>
            <a:ext cx="7924800" cy="576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588</Words>
  <Application>Microsoft Office PowerPoint</Application>
  <PresentationFormat>On-screen Show (4:3)</PresentationFormat>
  <Paragraphs>108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A. Evaporation and Vapor Pressure </vt:lpstr>
      <vt:lpstr>A. Evaporation and Vapor Pressure </vt:lpstr>
      <vt:lpstr>A. Evaporation and Vapor Pressure </vt:lpstr>
      <vt:lpstr>Slide 9</vt:lpstr>
      <vt:lpstr>B. Boiling Point and Vapor Pressure </vt:lpstr>
      <vt:lpstr>B. Boiling Point and Vapor Pressure </vt:lpstr>
      <vt:lpstr>Slide 12</vt:lpstr>
      <vt:lpstr>Figure 14.17: The classes of crystalline solids.</vt:lpstr>
      <vt:lpstr>Slide 14</vt:lpstr>
      <vt:lpstr>Slide 15</vt:lpstr>
      <vt:lpstr>Slide 16</vt:lpstr>
      <vt:lpstr>Figure 14.21: A representation of part of the structure of solid phosphorus, a molecular solid (P4)</vt:lpstr>
      <vt:lpstr>Slide 18</vt:lpstr>
      <vt:lpstr>Figure 14.22: Molecular representation of brass, a substitutional ALLOY</vt:lpstr>
      <vt:lpstr>Figure 14.22: Molecular representation of steel, an interstitial ALLOY</vt:lpstr>
    </vt:vector>
  </TitlesOfParts>
  <Company>SFUSD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Evaporation and Vapor Pressure </dc:title>
  <dc:creator>oconnorh</dc:creator>
  <cp:lastModifiedBy>oconnorh</cp:lastModifiedBy>
  <cp:revision>12</cp:revision>
  <dcterms:created xsi:type="dcterms:W3CDTF">2011-02-08T17:02:19Z</dcterms:created>
  <dcterms:modified xsi:type="dcterms:W3CDTF">2011-02-08T18:21:31Z</dcterms:modified>
</cp:coreProperties>
</file>