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448" r:id="rId3"/>
    <p:sldId id="449" r:id="rId4"/>
    <p:sldId id="275" r:id="rId5"/>
    <p:sldId id="391" r:id="rId6"/>
    <p:sldId id="399" r:id="rId7"/>
    <p:sldId id="422" r:id="rId8"/>
    <p:sldId id="441" r:id="rId9"/>
    <p:sldId id="278" r:id="rId10"/>
    <p:sldId id="293" r:id="rId11"/>
    <p:sldId id="401" r:id="rId12"/>
    <p:sldId id="281" r:id="rId13"/>
    <p:sldId id="282" r:id="rId14"/>
    <p:sldId id="402" r:id="rId15"/>
    <p:sldId id="424" r:id="rId16"/>
    <p:sldId id="280" r:id="rId17"/>
    <p:sldId id="403" r:id="rId18"/>
    <p:sldId id="392" r:id="rId19"/>
    <p:sldId id="404" r:id="rId20"/>
    <p:sldId id="394" r:id="rId21"/>
    <p:sldId id="288" r:id="rId22"/>
    <p:sldId id="406" r:id="rId23"/>
    <p:sldId id="289" r:id="rId24"/>
    <p:sldId id="427" r:id="rId25"/>
    <p:sldId id="42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F61"/>
    <a:srgbClr val="CC00FF"/>
    <a:srgbClr val="FF5B5B"/>
    <a:srgbClr val="FFFF00"/>
    <a:srgbClr val="CC3300"/>
    <a:srgbClr val="CC0000"/>
    <a:srgbClr val="50714D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8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1499"/>
      </p:ext>
    </p:extLst>
  </p:cSld>
  <p:clrMapOvr>
    <a:masterClrMapping/>
  </p:clrMapOvr>
  <p:transition spd="med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34009"/>
      </p:ext>
    </p:extLst>
  </p:cSld>
  <p:clrMapOvr>
    <a:masterClrMapping/>
  </p:clrMapOvr>
  <p:transition spd="med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33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8106"/>
      </p:ext>
    </p:extLst>
  </p:cSld>
  <p:clrMapOvr>
    <a:masterClrMapping/>
  </p:clrMapOvr>
  <p:transition spd="med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274638"/>
            <a:ext cx="85344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7635"/>
      </p:ext>
    </p:extLst>
  </p:cSld>
  <p:clrMapOvr>
    <a:masterClrMapping/>
  </p:clrMapOvr>
  <p:transition spd="med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8817"/>
      </p:ext>
    </p:extLst>
  </p:cSld>
  <p:clrMapOvr>
    <a:masterClrMapping/>
  </p:clrMapOvr>
  <p:transition spd="med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658400"/>
      </p:ext>
    </p:extLst>
  </p:cSld>
  <p:clrMapOvr>
    <a:masterClrMapping/>
  </p:clrMapOvr>
  <p:transition spd="med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021"/>
      </p:ext>
    </p:extLst>
  </p:cSld>
  <p:clrMapOvr>
    <a:masterClrMapping/>
  </p:clrMapOvr>
  <p:transition spd="med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6828"/>
      </p:ext>
    </p:extLst>
  </p:cSld>
  <p:clrMapOvr>
    <a:masterClrMapping/>
  </p:clrMapOvr>
  <p:transition spd="med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2840"/>
      </p:ext>
    </p:extLst>
  </p:cSld>
  <p:clrMapOvr>
    <a:masterClrMapping/>
  </p:clrMapOvr>
  <p:transition spd="med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772486"/>
      </p:ext>
    </p:extLst>
  </p:cSld>
  <p:clrMapOvr>
    <a:masterClrMapping/>
  </p:clrMapOvr>
  <p:transition spd="med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035818"/>
      </p:ext>
    </p:extLst>
  </p:cSld>
  <p:clrMapOvr>
    <a:masterClrMapping/>
  </p:clrMapOvr>
  <p:transition spd="med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835660"/>
      </p:ext>
    </p:extLst>
  </p:cSld>
  <p:clrMapOvr>
    <a:masterClrMapping/>
  </p:clrMapOvr>
  <p:transition spd="med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8" name="AutoShape 12" descr="H03MCHEM2tile"/>
          <p:cNvSpPr>
            <a:spLocks noChangeArrowheads="1"/>
          </p:cNvSpPr>
          <p:nvPr userDrawn="1"/>
        </p:nvSpPr>
        <p:spPr bwMode="auto">
          <a:xfrm>
            <a:off x="228600" y="228600"/>
            <a:ext cx="8686800" cy="914400"/>
          </a:xfrm>
          <a:prstGeom prst="roundRect">
            <a:avLst>
              <a:gd name="adj" fmla="val 13370"/>
            </a:avLst>
          </a:prstGeom>
          <a:blipFill dpi="0" rotWithShape="1">
            <a:blip r:embed="rId14"/>
            <a:srcRect/>
            <a:tile tx="0" ty="0" sx="100000" sy="100000" flip="none" algn="tl"/>
          </a:blip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CC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3783" name="AutoShape 7" descr="testubes"/>
          <p:cNvSpPr>
            <a:spLocks noChangeArrowheads="1"/>
          </p:cNvSpPr>
          <p:nvPr/>
        </p:nvSpPr>
        <p:spPr bwMode="auto">
          <a:xfrm>
            <a:off x="7315200" y="304800"/>
            <a:ext cx="1524000" cy="762000"/>
          </a:xfrm>
          <a:prstGeom prst="roundRect">
            <a:avLst>
              <a:gd name="adj" fmla="val 16069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37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37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3789" name="AutoShape 13" descr="H03MCHEM2tile"/>
          <p:cNvSpPr>
            <a:spLocks noChangeArrowheads="1"/>
          </p:cNvSpPr>
          <p:nvPr userDrawn="1"/>
        </p:nvSpPr>
        <p:spPr bwMode="auto">
          <a:xfrm>
            <a:off x="228600" y="1295400"/>
            <a:ext cx="8686800" cy="5410200"/>
          </a:xfrm>
          <a:prstGeom prst="roundRect">
            <a:avLst>
              <a:gd name="adj" fmla="val 4255"/>
            </a:avLst>
          </a:prstGeom>
          <a:blipFill dpi="0" rotWithShape="1">
            <a:blip r:embed="rId14"/>
            <a:srcRect/>
            <a:tile tx="0" ty="0" sx="100000" sy="100000" flip="none" algn="tl"/>
          </a:blip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CC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•"/>
        <a:defRPr sz="3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•"/>
        <a:defRPr sz="3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 descr="H03MCHEM2tile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905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7200" b="1" smtClean="0"/>
              <a:t>PERIODICITY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04800" y="13716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size of an atom change when electrons are added    or removed?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52400" y="3276600"/>
            <a:ext cx="4038600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an Atom gains   1 or more electrons (</a:t>
            </a:r>
            <a:r>
              <a:rPr lang="en-US"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negative)</a:t>
            </a: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fills its valence layer, therefore, its radius increases.</a:t>
            </a:r>
          </a:p>
        </p:txBody>
      </p:sp>
      <p:pic>
        <p:nvPicPr>
          <p:cNvPr id="24580" name="Picture 18" descr="ionic atomic rad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r="-287"/>
          <a:stretch>
            <a:fillRect/>
          </a:stretch>
        </p:blipFill>
        <p:spPr bwMode="auto">
          <a:xfrm>
            <a:off x="4191000" y="2895600"/>
            <a:ext cx="49530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7" descr="FG10_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71600"/>
            <a:ext cx="8534400" cy="19812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in a group tend to form ions of the same charge.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Modeled by electron configurations.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867400" y="3236913"/>
            <a:ext cx="1981200" cy="1143000"/>
            <a:chOff x="3312" y="2064"/>
            <a:chExt cx="1248" cy="720"/>
          </a:xfrm>
        </p:grpSpPr>
        <p:grpSp>
          <p:nvGrpSpPr>
            <p:cNvPr id="26645" name="Group 23"/>
            <p:cNvGrpSpPr>
              <a:grpSpLocks/>
            </p:cNvGrpSpPr>
            <p:nvPr/>
          </p:nvGrpSpPr>
          <p:grpSpPr bwMode="auto">
            <a:xfrm>
              <a:off x="3312" y="2208"/>
              <a:ext cx="1248" cy="576"/>
              <a:chOff x="3360" y="2928"/>
              <a:chExt cx="1248" cy="576"/>
            </a:xfrm>
          </p:grpSpPr>
          <p:sp>
            <p:nvSpPr>
              <p:cNvPr id="2765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78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5400">
                    <a:solidFill>
                      <a:schemeClr val="bg1"/>
                    </a:solidFill>
                  </a:rPr>
                  <a:t>[Ar]</a:t>
                </a:r>
              </a:p>
            </p:txBody>
          </p:sp>
          <p:sp>
            <p:nvSpPr>
              <p:cNvPr id="27659" name="Rectangle 11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6646" name="Text Box 12"/>
            <p:cNvSpPr txBox="1">
              <a:spLocks noChangeArrowheads="1"/>
            </p:cNvSpPr>
            <p:nvPr/>
          </p:nvSpPr>
          <p:spPr bwMode="auto">
            <a:xfrm>
              <a:off x="4176" y="206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CC00"/>
                  </a:solidFill>
                </a:rPr>
                <a:t>4s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65600" y="3236913"/>
            <a:ext cx="1625600" cy="774700"/>
            <a:chOff x="2240" y="2064"/>
            <a:chExt cx="1024" cy="488"/>
          </a:xfrm>
        </p:grpSpPr>
        <p:sp>
          <p:nvSpPr>
            <p:cNvPr id="26643" name="Line 9"/>
            <p:cNvSpPr>
              <a:spLocks noChangeShapeType="1"/>
            </p:cNvSpPr>
            <p:nvPr/>
          </p:nvSpPr>
          <p:spPr bwMode="auto">
            <a:xfrm>
              <a:off x="2256" y="2544"/>
              <a:ext cx="1008" cy="0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round/>
              <a:headEnd/>
              <a:tailEnd type="triangle" w="lg" len="med"/>
            </a:ln>
            <a:effectLst>
              <a:prstShdw prst="shdw17" dist="17961" dir="2700000">
                <a:srgbClr val="5C99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2240" y="2064"/>
              <a:ext cx="97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Loses 1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electron 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4188" y="4379913"/>
            <a:ext cx="5256212" cy="1006475"/>
            <a:chOff x="1584" y="3504"/>
            <a:chExt cx="2356" cy="646"/>
          </a:xfrm>
        </p:grpSpPr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584" y="3504"/>
              <a:ext cx="576" cy="432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 type="stealth" w="lg" len="lg"/>
              <a:tailEnd/>
            </a:ln>
            <a:effectLst>
              <a:prstShdw prst="shdw17" dist="17961" dir="2700000">
                <a:srgbClr val="5C99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2150" y="3778"/>
              <a:ext cx="179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solidFill>
                    <a:srgbClr val="99FF66"/>
                  </a:solidFill>
                </a:rPr>
                <a:t>Wants a full set of e</a:t>
              </a:r>
              <a:r>
                <a:rPr lang="en-US" sz="3200" b="1" baseline="30000">
                  <a:solidFill>
                    <a:srgbClr val="99FF66"/>
                  </a:solidFill>
                </a:rPr>
                <a:t>-</a:t>
              </a:r>
              <a:r>
                <a:rPr lang="en-US" sz="3200" b="1">
                  <a:solidFill>
                    <a:srgbClr val="99FF66"/>
                  </a:solidFill>
                </a:rPr>
                <a:t> 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066800" y="3243263"/>
            <a:ext cx="2971800" cy="1212850"/>
            <a:chOff x="288" y="2736"/>
            <a:chExt cx="1872" cy="764"/>
          </a:xfrm>
        </p:grpSpPr>
        <p:grpSp>
          <p:nvGrpSpPr>
            <p:cNvPr id="26635" name="Group 15"/>
            <p:cNvGrpSpPr>
              <a:grpSpLocks/>
            </p:cNvGrpSpPr>
            <p:nvPr/>
          </p:nvGrpSpPr>
          <p:grpSpPr bwMode="auto">
            <a:xfrm>
              <a:off x="912" y="2736"/>
              <a:ext cx="1248" cy="720"/>
              <a:chOff x="1632" y="2496"/>
              <a:chExt cx="1248" cy="720"/>
            </a:xfrm>
          </p:grpSpPr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78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5400">
                    <a:solidFill>
                      <a:schemeClr val="bg1"/>
                    </a:solidFill>
                  </a:rPr>
                  <a:t>[Ar]</a:t>
                </a:r>
              </a:p>
            </p:txBody>
          </p:sp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FFCC00"/>
                    </a:solidFill>
                  </a:rPr>
                  <a:t>4s</a:t>
                </a:r>
              </a:p>
            </p:txBody>
          </p:sp>
          <p:sp>
            <p:nvSpPr>
              <p:cNvPr id="27656" name="Line 8"/>
              <p:cNvSpPr>
                <a:spLocks noChangeShapeType="1"/>
              </p:cNvSpPr>
              <p:nvPr/>
            </p:nvSpPr>
            <p:spPr bwMode="auto">
              <a:xfrm flipV="1">
                <a:off x="2592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88" y="2924"/>
              <a:ext cx="5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5400" b="1">
                  <a:solidFill>
                    <a:srgbClr val="FFCC00"/>
                  </a:solidFill>
                </a:rPr>
                <a:t>K: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315200" y="5334000"/>
            <a:ext cx="1295400" cy="1143000"/>
            <a:chOff x="4896" y="3360"/>
            <a:chExt cx="816" cy="720"/>
          </a:xfrm>
        </p:grpSpPr>
        <p:sp>
          <p:nvSpPr>
            <p:cNvPr id="26633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4896" y="3552"/>
              <a:ext cx="480" cy="5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K</a:t>
              </a:r>
            </a:p>
          </p:txBody>
        </p:sp>
        <p:sp>
          <p:nvSpPr>
            <p:cNvPr id="26634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5328" y="3360"/>
              <a:ext cx="384" cy="24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+1</a:t>
              </a:r>
            </a:p>
          </p:txBody>
        </p:sp>
      </p:grp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90650" y="2346325"/>
            <a:ext cx="1581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>
                <a:solidFill>
                  <a:schemeClr val="bg1"/>
                </a:solidFill>
              </a:rPr>
              <a:t>[He]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48200" y="3429000"/>
            <a:ext cx="1581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>
                <a:solidFill>
                  <a:schemeClr val="bg1"/>
                </a:solidFill>
              </a:rPr>
              <a:t>[He]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751513" y="1981200"/>
            <a:ext cx="2020887" cy="1000125"/>
            <a:chOff x="3398" y="1818"/>
            <a:chExt cx="1273" cy="630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3456" y="2448"/>
              <a:ext cx="1200" cy="0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round/>
              <a:headEnd/>
              <a:tailEnd type="triangle" w="lg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3398" y="1818"/>
              <a:ext cx="1273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Gains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2 electrons 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38200" y="3200400"/>
            <a:ext cx="3790950" cy="1125538"/>
            <a:chOff x="432" y="2688"/>
            <a:chExt cx="2388" cy="709"/>
          </a:xfrm>
        </p:grpSpPr>
        <p:sp>
          <p:nvSpPr>
            <p:cNvPr id="27687" name="Line 13"/>
            <p:cNvSpPr>
              <a:spLocks noChangeShapeType="1"/>
            </p:cNvSpPr>
            <p:nvPr/>
          </p:nvSpPr>
          <p:spPr bwMode="auto">
            <a:xfrm>
              <a:off x="528" y="2688"/>
              <a:ext cx="672" cy="384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 type="stealth" w="lg" len="lg"/>
              <a:tailEnd/>
            </a:ln>
            <a:effectLst>
              <a:prstShdw prst="shdw17" dist="17961" dir="2700000">
                <a:srgbClr val="5C99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32" y="3070"/>
              <a:ext cx="23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solidFill>
                    <a:srgbClr val="99FF66"/>
                  </a:solidFill>
                </a:rPr>
                <a:t>Wants a complete set</a:t>
              </a:r>
              <a:r>
                <a:rPr lang="en-US" sz="2800" b="1"/>
                <a:t>  </a:t>
              </a:r>
            </a:p>
          </p:txBody>
        </p:sp>
      </p:grp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7188" y="2346325"/>
            <a:ext cx="99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b="1">
                <a:solidFill>
                  <a:srgbClr val="99FF66"/>
                </a:solidFill>
              </a:rPr>
              <a:t>O: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95613" y="2047875"/>
            <a:ext cx="966787" cy="1143000"/>
            <a:chOff x="1728" y="1872"/>
            <a:chExt cx="480" cy="720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1728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1776" y="1872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3200">
                  <a:solidFill>
                    <a:srgbClr val="FFCC00"/>
                  </a:solidFill>
                </a:rPr>
                <a:t>2s</a:t>
              </a:r>
              <a:r>
                <a:rPr lang="en-US" sz="3200" baseline="30000">
                  <a:solidFill>
                    <a:srgbClr val="FFCC00"/>
                  </a:solidFill>
                </a:rPr>
                <a:t>2</a:t>
              </a:r>
              <a:endParaRPr lang="en-US" sz="3200">
                <a:solidFill>
                  <a:srgbClr val="FFCC00"/>
                </a:solidFill>
              </a:endParaRP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V="1">
              <a:off x="1824" y="2304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V="1">
              <a:off x="1968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862388" y="2047875"/>
            <a:ext cx="1828800" cy="1143000"/>
            <a:chOff x="2208" y="1872"/>
            <a:chExt cx="1152" cy="720"/>
          </a:xfrm>
        </p:grpSpPr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2208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V="1">
              <a:off x="2304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2448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2592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2688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976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V="1">
              <a:off x="3072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2544" y="1872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3200">
                  <a:solidFill>
                    <a:srgbClr val="FFCC00"/>
                  </a:solidFill>
                </a:rPr>
                <a:t>2p</a:t>
              </a:r>
              <a:r>
                <a:rPr lang="en-US" sz="3200" baseline="30000">
                  <a:solidFill>
                    <a:srgbClr val="FFCC00"/>
                  </a:solidFill>
                </a:rPr>
                <a:t>4</a:t>
              </a:r>
              <a:endParaRPr lang="en-US" sz="3200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172200" y="3733800"/>
            <a:ext cx="609600" cy="533400"/>
            <a:chOff x="3984" y="3024"/>
            <a:chExt cx="384" cy="336"/>
          </a:xfrm>
        </p:grpSpPr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3984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408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934200" y="3733800"/>
            <a:ext cx="1828800" cy="533400"/>
            <a:chOff x="4464" y="3024"/>
            <a:chExt cx="1152" cy="336"/>
          </a:xfrm>
        </p:grpSpPr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64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V="1">
              <a:off x="456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 flipV="1">
              <a:off x="4704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848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 flipV="1">
              <a:off x="4944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232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 flipV="1">
              <a:off x="5328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723" name="Line 51"/>
          <p:cNvSpPr>
            <a:spLocks noChangeShapeType="1"/>
          </p:cNvSpPr>
          <p:nvPr/>
        </p:nvSpPr>
        <p:spPr bwMode="auto">
          <a:xfrm>
            <a:off x="7924800" y="3829050"/>
            <a:ext cx="0" cy="3810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lg" len="med"/>
          </a:ln>
          <a:effectLst>
            <a:prstShdw prst="shdw17" dist="17961" dir="2700000">
              <a:srgbClr val="7A1F5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>
            <a:off x="8534400" y="3829050"/>
            <a:ext cx="0" cy="3810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lg" len="med"/>
          </a:ln>
          <a:effectLst>
            <a:prstShdw prst="shdw17" dist="17961" dir="2700000">
              <a:srgbClr val="7A1F5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7620000" y="5334000"/>
            <a:ext cx="1066800" cy="1143000"/>
            <a:chOff x="4800" y="3360"/>
            <a:chExt cx="816" cy="720"/>
          </a:xfrm>
        </p:grpSpPr>
        <p:sp>
          <p:nvSpPr>
            <p:cNvPr id="27663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4800" y="3552"/>
              <a:ext cx="480" cy="5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O</a:t>
              </a:r>
            </a:p>
          </p:txBody>
        </p:sp>
        <p:sp>
          <p:nvSpPr>
            <p:cNvPr id="27664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5232" y="3360"/>
              <a:ext cx="384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-2</a:t>
              </a:r>
            </a:p>
          </p:txBody>
        </p:sp>
      </p:grp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81" grpId="0" autoUpdateAnimBg="0"/>
      <p:bldP spid="28687" grpId="0" autoUpdateAnimBg="0"/>
      <p:bldP spid="28723" grpId="0" animBg="1"/>
      <p:bldP spid="287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457200" y="476250"/>
            <a:ext cx="8229600" cy="5924550"/>
            <a:chOff x="240" y="96"/>
            <a:chExt cx="5328" cy="3840"/>
          </a:xfrm>
        </p:grpSpPr>
        <p:sp>
          <p:nvSpPr>
            <p:cNvPr id="28677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88" y="135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28678" name="WordArt 9"/>
            <p:cNvSpPr>
              <a:spLocks noChangeArrowheads="1" noChangeShapeType="1" noTextEdit="1"/>
            </p:cNvSpPr>
            <p:nvPr/>
          </p:nvSpPr>
          <p:spPr bwMode="auto">
            <a:xfrm>
              <a:off x="624" y="519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28679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912" y="1239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28680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200" y="1239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28681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536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28682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824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28683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12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7</a:t>
              </a:r>
            </a:p>
          </p:txBody>
        </p:sp>
        <p:sp>
          <p:nvSpPr>
            <p:cNvPr id="28684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400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8</a:t>
              </a:r>
            </a:p>
          </p:txBody>
        </p:sp>
        <p:sp>
          <p:nvSpPr>
            <p:cNvPr id="2868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688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9</a:t>
              </a:r>
            </a:p>
          </p:txBody>
        </p:sp>
        <p:sp>
          <p:nvSpPr>
            <p:cNvPr id="2868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928" y="124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10</a:t>
              </a:r>
            </a:p>
          </p:txBody>
        </p:sp>
        <p:sp>
          <p:nvSpPr>
            <p:cNvPr id="28687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216" y="124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11</a:t>
              </a:r>
            </a:p>
          </p:txBody>
        </p:sp>
        <p:sp>
          <p:nvSpPr>
            <p:cNvPr id="28688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3552" y="124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12</a:t>
              </a:r>
            </a:p>
          </p:txBody>
        </p:sp>
        <p:sp>
          <p:nvSpPr>
            <p:cNvPr id="28689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840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13</a:t>
              </a:r>
            </a:p>
          </p:txBody>
        </p:sp>
        <p:sp>
          <p:nvSpPr>
            <p:cNvPr id="28690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128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14</a:t>
              </a:r>
            </a:p>
          </p:txBody>
        </p:sp>
        <p:sp>
          <p:nvSpPr>
            <p:cNvPr id="28691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4464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15</a:t>
              </a:r>
            </a:p>
          </p:txBody>
        </p:sp>
        <p:sp>
          <p:nvSpPr>
            <p:cNvPr id="28692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4752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16</a:t>
              </a:r>
            </a:p>
          </p:txBody>
        </p:sp>
        <p:sp>
          <p:nvSpPr>
            <p:cNvPr id="28693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5040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17</a:t>
              </a:r>
            </a:p>
          </p:txBody>
        </p:sp>
        <p:sp>
          <p:nvSpPr>
            <p:cNvPr id="28694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5328" y="96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18</a:t>
              </a:r>
            </a:p>
          </p:txBody>
        </p:sp>
        <p:grpSp>
          <p:nvGrpSpPr>
            <p:cNvPr id="28695" name="Group 26"/>
            <p:cNvGrpSpPr>
              <a:grpSpLocks/>
            </p:cNvGrpSpPr>
            <p:nvPr/>
          </p:nvGrpSpPr>
          <p:grpSpPr bwMode="auto">
            <a:xfrm>
              <a:off x="240" y="384"/>
              <a:ext cx="5328" cy="3552"/>
              <a:chOff x="240" y="384"/>
              <a:chExt cx="5328" cy="3552"/>
            </a:xfrm>
          </p:grpSpPr>
          <p:sp>
            <p:nvSpPr>
              <p:cNvPr id="28725" name="Rectangle 27"/>
              <p:cNvSpPr>
                <a:spLocks noChangeArrowheads="1"/>
              </p:cNvSpPr>
              <p:nvPr/>
            </p:nvSpPr>
            <p:spPr bwMode="auto">
              <a:xfrm>
                <a:off x="240" y="432"/>
                <a:ext cx="293" cy="254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Rectangle 28"/>
              <p:cNvSpPr>
                <a:spLocks noChangeArrowheads="1"/>
              </p:cNvSpPr>
              <p:nvPr/>
            </p:nvSpPr>
            <p:spPr bwMode="auto">
              <a:xfrm>
                <a:off x="533" y="816"/>
                <a:ext cx="294" cy="21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29"/>
              <p:cNvSpPr>
                <a:spLocks noChangeArrowheads="1"/>
              </p:cNvSpPr>
              <p:nvPr/>
            </p:nvSpPr>
            <p:spPr bwMode="auto">
              <a:xfrm>
                <a:off x="827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Rectangle 30"/>
              <p:cNvSpPr>
                <a:spLocks noChangeArrowheads="1"/>
              </p:cNvSpPr>
              <p:nvPr/>
            </p:nvSpPr>
            <p:spPr bwMode="auto">
              <a:xfrm>
                <a:off x="1120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31"/>
              <p:cNvSpPr>
                <a:spLocks noChangeArrowheads="1"/>
              </p:cNvSpPr>
              <p:nvPr/>
            </p:nvSpPr>
            <p:spPr bwMode="auto">
              <a:xfrm>
                <a:off x="1413" y="1488"/>
                <a:ext cx="294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Rectangle 32"/>
              <p:cNvSpPr>
                <a:spLocks noChangeArrowheads="1"/>
              </p:cNvSpPr>
              <p:nvPr/>
            </p:nvSpPr>
            <p:spPr bwMode="auto">
              <a:xfrm>
                <a:off x="1707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Rectangle 33"/>
              <p:cNvSpPr>
                <a:spLocks noChangeArrowheads="1"/>
              </p:cNvSpPr>
              <p:nvPr/>
            </p:nvSpPr>
            <p:spPr bwMode="auto">
              <a:xfrm>
                <a:off x="2000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Rectangle 34"/>
              <p:cNvSpPr>
                <a:spLocks noChangeArrowheads="1"/>
              </p:cNvSpPr>
              <p:nvPr/>
            </p:nvSpPr>
            <p:spPr bwMode="auto">
              <a:xfrm>
                <a:off x="2293" y="1488"/>
                <a:ext cx="294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3" name="Rectangle 35"/>
              <p:cNvSpPr>
                <a:spLocks noChangeArrowheads="1"/>
              </p:cNvSpPr>
              <p:nvPr/>
            </p:nvSpPr>
            <p:spPr bwMode="auto">
              <a:xfrm>
                <a:off x="2587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34" name="Group 36"/>
              <p:cNvGrpSpPr>
                <a:grpSpLocks/>
              </p:cNvGrpSpPr>
              <p:nvPr/>
            </p:nvGrpSpPr>
            <p:grpSpPr bwMode="auto">
              <a:xfrm>
                <a:off x="2880" y="1488"/>
                <a:ext cx="960" cy="1152"/>
                <a:chOff x="2880" y="1488"/>
                <a:chExt cx="960" cy="1152"/>
              </a:xfrm>
            </p:grpSpPr>
            <p:sp>
              <p:nvSpPr>
                <p:cNvPr id="287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320" cy="1152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4" name="Rectangle 38"/>
                <p:cNvSpPr>
                  <a:spLocks noChangeArrowheads="1"/>
                </p:cNvSpPr>
                <p:nvPr/>
              </p:nvSpPr>
              <p:spPr bwMode="auto">
                <a:xfrm>
                  <a:off x="3200" y="1488"/>
                  <a:ext cx="320" cy="1152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20" y="1488"/>
                  <a:ext cx="320" cy="1152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35" name="Rectangle 40"/>
              <p:cNvSpPr>
                <a:spLocks noChangeArrowheads="1"/>
              </p:cNvSpPr>
              <p:nvPr/>
            </p:nvSpPr>
            <p:spPr bwMode="auto">
              <a:xfrm>
                <a:off x="3840" y="768"/>
                <a:ext cx="288" cy="187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Rectangle 41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288" cy="187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Rectangle 42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88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8" name="Rectangle 43"/>
              <p:cNvSpPr>
                <a:spLocks noChangeArrowheads="1"/>
              </p:cNvSpPr>
              <p:nvPr/>
            </p:nvSpPr>
            <p:spPr bwMode="auto">
              <a:xfrm>
                <a:off x="4704" y="768"/>
                <a:ext cx="288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Rectangle 44"/>
              <p:cNvSpPr>
                <a:spLocks noChangeArrowheads="1"/>
              </p:cNvSpPr>
              <p:nvPr/>
            </p:nvSpPr>
            <p:spPr bwMode="auto">
              <a:xfrm>
                <a:off x="4992" y="768"/>
                <a:ext cx="288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0" name="Rectangle 45"/>
              <p:cNvSpPr>
                <a:spLocks noChangeArrowheads="1"/>
              </p:cNvSpPr>
              <p:nvPr/>
            </p:nvSpPr>
            <p:spPr bwMode="auto">
              <a:xfrm>
                <a:off x="5280" y="384"/>
                <a:ext cx="288" cy="2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Rectangle 46"/>
              <p:cNvSpPr>
                <a:spLocks noChangeArrowheads="1"/>
              </p:cNvSpPr>
              <p:nvPr/>
            </p:nvSpPr>
            <p:spPr bwMode="auto">
              <a:xfrm rot="-5400000">
                <a:off x="3096" y="1416"/>
                <a:ext cx="288" cy="4176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Rectangle 47"/>
              <p:cNvSpPr>
                <a:spLocks noChangeArrowheads="1"/>
              </p:cNvSpPr>
              <p:nvPr/>
            </p:nvSpPr>
            <p:spPr bwMode="auto">
              <a:xfrm rot="-5400000">
                <a:off x="3096" y="1704"/>
                <a:ext cx="288" cy="4176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96" name="WordArt 48"/>
            <p:cNvSpPr>
              <a:spLocks noChangeArrowheads="1" noChangeShapeType="1" noTextEdit="1"/>
            </p:cNvSpPr>
            <p:nvPr/>
          </p:nvSpPr>
          <p:spPr bwMode="auto">
            <a:xfrm rot="-5400000">
              <a:off x="192" y="1632"/>
              <a:ext cx="38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+1</a:t>
              </a:r>
            </a:p>
          </p:txBody>
        </p:sp>
        <p:sp>
          <p:nvSpPr>
            <p:cNvPr id="209969" name="Line 49"/>
            <p:cNvSpPr>
              <a:spLocks noChangeShapeType="1"/>
            </p:cNvSpPr>
            <p:nvPr/>
          </p:nvSpPr>
          <p:spPr bwMode="auto">
            <a:xfrm flipV="1">
              <a:off x="384" y="577"/>
              <a:ext cx="0" cy="7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0" name="Line 50"/>
            <p:cNvSpPr>
              <a:spLocks noChangeShapeType="1"/>
            </p:cNvSpPr>
            <p:nvPr/>
          </p:nvSpPr>
          <p:spPr bwMode="auto">
            <a:xfrm>
              <a:off x="384" y="2016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9" name="WordArt 51"/>
            <p:cNvSpPr>
              <a:spLocks noChangeArrowheads="1" noChangeShapeType="1" noTextEdit="1"/>
            </p:cNvSpPr>
            <p:nvPr/>
          </p:nvSpPr>
          <p:spPr bwMode="auto">
            <a:xfrm rot="-5400000">
              <a:off x="432" y="1728"/>
              <a:ext cx="48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+2</a:t>
              </a:r>
            </a:p>
          </p:txBody>
        </p:sp>
        <p:sp>
          <p:nvSpPr>
            <p:cNvPr id="209972" name="Line 52"/>
            <p:cNvSpPr>
              <a:spLocks noChangeShapeType="1"/>
            </p:cNvSpPr>
            <p:nvPr/>
          </p:nvSpPr>
          <p:spPr bwMode="auto">
            <a:xfrm flipV="1">
              <a:off x="672" y="960"/>
              <a:ext cx="0" cy="4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3" name="Line 53"/>
            <p:cNvSpPr>
              <a:spLocks noChangeShapeType="1"/>
            </p:cNvSpPr>
            <p:nvPr/>
          </p:nvSpPr>
          <p:spPr bwMode="auto">
            <a:xfrm>
              <a:off x="672" y="2112"/>
              <a:ext cx="0" cy="6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2" name="WordArt 54"/>
            <p:cNvSpPr>
              <a:spLocks noChangeArrowheads="1" noChangeShapeType="1" noTextEdit="1"/>
            </p:cNvSpPr>
            <p:nvPr/>
          </p:nvSpPr>
          <p:spPr bwMode="auto">
            <a:xfrm rot="-5400000">
              <a:off x="3768" y="1752"/>
              <a:ext cx="43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+3</a:t>
              </a:r>
            </a:p>
          </p:txBody>
        </p:sp>
        <p:sp>
          <p:nvSpPr>
            <p:cNvPr id="209975" name="Line 55"/>
            <p:cNvSpPr>
              <a:spLocks noChangeShapeType="1"/>
            </p:cNvSpPr>
            <p:nvPr/>
          </p:nvSpPr>
          <p:spPr bwMode="auto">
            <a:xfrm flipV="1">
              <a:off x="3984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6" name="Line 56"/>
            <p:cNvSpPr>
              <a:spLocks noChangeShapeType="1"/>
            </p:cNvSpPr>
            <p:nvPr/>
          </p:nvSpPr>
          <p:spPr bwMode="auto">
            <a:xfrm>
              <a:off x="3984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5" name="WordArt 57"/>
            <p:cNvSpPr>
              <a:spLocks noChangeArrowheads="1" noChangeShapeType="1" noTextEdit="1"/>
            </p:cNvSpPr>
            <p:nvPr/>
          </p:nvSpPr>
          <p:spPr bwMode="auto">
            <a:xfrm rot="-5400000">
              <a:off x="3980" y="1771"/>
              <a:ext cx="57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+/- 4</a:t>
              </a:r>
            </a:p>
          </p:txBody>
        </p:sp>
        <p:sp>
          <p:nvSpPr>
            <p:cNvPr id="209978" name="Line 58"/>
            <p:cNvSpPr>
              <a:spLocks noChangeShapeType="1"/>
            </p:cNvSpPr>
            <p:nvPr/>
          </p:nvSpPr>
          <p:spPr bwMode="auto">
            <a:xfrm flipV="1">
              <a:off x="4263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9" name="Line 59"/>
            <p:cNvSpPr>
              <a:spLocks noChangeShapeType="1"/>
            </p:cNvSpPr>
            <p:nvPr/>
          </p:nvSpPr>
          <p:spPr bwMode="auto">
            <a:xfrm>
              <a:off x="4263" y="216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8" name="WordArt 60"/>
            <p:cNvSpPr>
              <a:spLocks noChangeArrowheads="1" noChangeShapeType="1" noTextEdit="1"/>
            </p:cNvSpPr>
            <p:nvPr/>
          </p:nvSpPr>
          <p:spPr bwMode="auto">
            <a:xfrm rot="-5400000">
              <a:off x="4344" y="1752"/>
              <a:ext cx="43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-3</a:t>
              </a:r>
            </a:p>
          </p:txBody>
        </p:sp>
        <p:sp>
          <p:nvSpPr>
            <p:cNvPr id="209981" name="Line 61"/>
            <p:cNvSpPr>
              <a:spLocks noChangeShapeType="1"/>
            </p:cNvSpPr>
            <p:nvPr/>
          </p:nvSpPr>
          <p:spPr bwMode="auto">
            <a:xfrm flipV="1">
              <a:off x="4551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>
              <a:off x="4551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1" name="WordArt 63"/>
            <p:cNvSpPr>
              <a:spLocks noChangeArrowheads="1" noChangeShapeType="1" noTextEdit="1"/>
            </p:cNvSpPr>
            <p:nvPr/>
          </p:nvSpPr>
          <p:spPr bwMode="auto">
            <a:xfrm rot="-5400000">
              <a:off x="4656" y="1728"/>
              <a:ext cx="38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-2</a:t>
              </a:r>
            </a:p>
          </p:txBody>
        </p:sp>
        <p:sp>
          <p:nvSpPr>
            <p:cNvPr id="209984" name="Line 64"/>
            <p:cNvSpPr>
              <a:spLocks noChangeShapeType="1"/>
            </p:cNvSpPr>
            <p:nvPr/>
          </p:nvSpPr>
          <p:spPr bwMode="auto">
            <a:xfrm flipV="1">
              <a:off x="4848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85" name="Line 65"/>
            <p:cNvSpPr>
              <a:spLocks noChangeShapeType="1"/>
            </p:cNvSpPr>
            <p:nvPr/>
          </p:nvSpPr>
          <p:spPr bwMode="auto">
            <a:xfrm>
              <a:off x="4848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4" name="WordArt 66"/>
            <p:cNvSpPr>
              <a:spLocks noChangeArrowheads="1" noChangeShapeType="1" noTextEdit="1"/>
            </p:cNvSpPr>
            <p:nvPr/>
          </p:nvSpPr>
          <p:spPr bwMode="auto">
            <a:xfrm rot="-5400000">
              <a:off x="4964" y="1747"/>
              <a:ext cx="33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-1</a:t>
              </a:r>
            </a:p>
          </p:txBody>
        </p:sp>
        <p:sp>
          <p:nvSpPr>
            <p:cNvPr id="209987" name="Line 67"/>
            <p:cNvSpPr>
              <a:spLocks noChangeShapeType="1"/>
            </p:cNvSpPr>
            <p:nvPr/>
          </p:nvSpPr>
          <p:spPr bwMode="auto">
            <a:xfrm flipV="1">
              <a:off x="5127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88" name="Line 68"/>
            <p:cNvSpPr>
              <a:spLocks noChangeShapeType="1"/>
            </p:cNvSpPr>
            <p:nvPr/>
          </p:nvSpPr>
          <p:spPr bwMode="auto">
            <a:xfrm>
              <a:off x="5127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885" y="3403"/>
              <a:ext cx="57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+ 3</a:t>
              </a:r>
            </a:p>
          </p:txBody>
        </p:sp>
        <p:sp>
          <p:nvSpPr>
            <p:cNvPr id="209990" name="Line 70"/>
            <p:cNvSpPr>
              <a:spLocks noChangeShapeType="1"/>
            </p:cNvSpPr>
            <p:nvPr/>
          </p:nvSpPr>
          <p:spPr bwMode="auto">
            <a:xfrm rot="5400000" flipV="1">
              <a:off x="4416" y="2736"/>
              <a:ext cx="0" cy="15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91" name="Line 71"/>
            <p:cNvSpPr>
              <a:spLocks noChangeShapeType="1"/>
            </p:cNvSpPr>
            <p:nvPr/>
          </p:nvSpPr>
          <p:spPr bwMode="auto">
            <a:xfrm rot="5400000">
              <a:off x="2112" y="2736"/>
              <a:ext cx="0" cy="15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20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2736" y="3696"/>
              <a:ext cx="907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+ 3 or + 4</a:t>
              </a:r>
            </a:p>
          </p:txBody>
        </p:sp>
        <p:sp>
          <p:nvSpPr>
            <p:cNvPr id="209993" name="Line 73"/>
            <p:cNvSpPr>
              <a:spLocks noChangeShapeType="1"/>
            </p:cNvSpPr>
            <p:nvPr/>
          </p:nvSpPr>
          <p:spPr bwMode="auto">
            <a:xfrm rot="5400000" flipV="1">
              <a:off x="4485" y="3099"/>
              <a:ext cx="5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94" name="Line 74"/>
            <p:cNvSpPr>
              <a:spLocks noChangeShapeType="1"/>
            </p:cNvSpPr>
            <p:nvPr/>
          </p:nvSpPr>
          <p:spPr bwMode="auto">
            <a:xfrm rot="5400000">
              <a:off x="2013" y="3117"/>
              <a:ext cx="5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2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344" y="1680"/>
              <a:ext cx="1962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tend to have</a:t>
              </a:r>
            </a:p>
          </p:txBody>
        </p:sp>
        <p:sp>
          <p:nvSpPr>
            <p:cNvPr id="2872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008" y="1992"/>
              <a:ext cx="268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more than one option</a:t>
              </a:r>
            </a:p>
          </p:txBody>
        </p:sp>
      </p:grpSp>
      <p:sp>
        <p:nvSpPr>
          <p:cNvPr id="209997" name="Rectangle 77"/>
          <p:cNvSpPr>
            <a:spLocks noGrp="1" noChangeArrowheads="1"/>
          </p:cNvSpPr>
          <p:nvPr>
            <p:ph type="title"/>
          </p:nvPr>
        </p:nvSpPr>
        <p:spPr>
          <a:xfrm>
            <a:off x="838200" y="119063"/>
            <a:ext cx="7467600" cy="838200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tx1"/>
                </a:solidFill>
              </a:rPr>
              <a:t>Periodic Trend of Ionic Charges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172200" y="228600"/>
            <a:ext cx="2667000" cy="2971800"/>
          </a:xfrm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 to lose electrons to become positive</a:t>
            </a:r>
          </a:p>
        </p:txBody>
      </p:sp>
      <p:pic>
        <p:nvPicPr>
          <p:cNvPr id="30724" name="Picture 7" descr="FG10_02-01U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59436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G10_02-02U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533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609600" y="37338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90000"/>
              </a:lnSpc>
              <a:defRPr/>
            </a:pP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 to gain electrons to become negative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periodic trend on the table is 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ionization energy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(a.k.a. potential)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is the energy needed to remove one of an atom’s e</a:t>
            </a:r>
            <a:r>
              <a:rPr lang="en-US" baseline="3000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measure of how strongly an atom holds onto its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outermost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are held strongly the atom will have a 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ionization energy</a:t>
            </a:r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174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771" name="Picture 78" descr="first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4082" r="2722" b="2040"/>
          <a:stretch>
            <a:fillRect/>
          </a:stretch>
        </p:blipFill>
        <p:spPr bwMode="auto">
          <a:xfrm>
            <a:off x="304800" y="3048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88925" y="13716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0988" indent="-28098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ionization energy is generally measured for </a:t>
            </a:r>
            <a:r>
              <a:rPr lang="en-US" sz="3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electron at a time</a:t>
            </a:r>
          </a:p>
          <a:p>
            <a:pPr marL="280988" indent="-28098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measure the amount of energy needed to reach in and pluck out additional electrons from atoms.</a:t>
            </a:r>
          </a:p>
          <a:p>
            <a:pPr marL="969963" lvl="1" indent="-341313">
              <a:lnSpc>
                <a:spcPct val="85000"/>
              </a:lnSpc>
              <a:spcBef>
                <a:spcPct val="20000"/>
              </a:spcBef>
              <a:buFont typeface="Microsoft Sans Serif" pitchFamily="34" charset="0"/>
              <a:buChar char="–"/>
              <a:defRPr/>
            </a:pP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generally a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jump       in energy</a:t>
            </a: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necessary to remove additional electrons from the atom.</a:t>
            </a:r>
          </a:p>
        </p:txBody>
      </p:sp>
      <p:sp>
        <p:nvSpPr>
          <p:cNvPr id="34819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43" name="Picture 7" descr="TB07_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18333"/>
          <a:stretch>
            <a:fillRect/>
          </a:stretch>
        </p:blipFill>
        <p:spPr bwMode="auto">
          <a:xfrm>
            <a:off x="228600" y="2286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304800" y="47244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amount of energy required to remove a </a:t>
            </a:r>
            <a:r>
              <a:rPr lang="en-US" sz="36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2p e</a:t>
            </a:r>
            <a:r>
              <a:rPr lang="en-US" sz="3600" baseline="300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(an e</a:t>
            </a:r>
            <a:r>
              <a:rPr lang="en-US" sz="3600" baseline="30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full sublevel) from a Na ion is almost 10 times greater than that required to remove the sole </a:t>
            </a:r>
            <a:r>
              <a:rPr lang="en-US" sz="36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3s e</a:t>
            </a:r>
            <a:r>
              <a:rPr lang="en-US" sz="3600" baseline="300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  <a:effectLst/>
        </p:spPr>
        <p:txBody>
          <a:bodyPr/>
          <a:lstStyle/>
          <a:p>
            <a:pPr eaLnBrk="1" hangingPunct="1">
              <a:lnSpc>
                <a:spcPct val="75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chemistry of an atom occurs at the set of electrons called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valence electrons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valence electrons are electrons in an atom’s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energy level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Group – A elements, it is the outermost s &amp; p e</a:t>
            </a:r>
            <a:r>
              <a:rPr lang="en-US" baseline="30000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atom.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Specifically the 2 s electrons + 6 p electrons </a:t>
            </a: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(octet electrons)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arrangement of the valence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lead to the element’s properties.</a:t>
            </a: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304800" y="381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bg1"/>
                </a:solidFill>
              </a:rPr>
              <a:t>Electron Configurations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04800" y="1343025"/>
            <a:ext cx="85344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simply not enough energy available or released to produce an Na</a:t>
            </a:r>
            <a:r>
              <a:rPr lang="en-US" sz="38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2+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ion to make the 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compnd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NaCl</a:t>
            </a:r>
            <a:r>
              <a:rPr lang="en-US" sz="3800" baseline="-25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marL="969963" lvl="1" indent="-341313">
              <a:lnSpc>
                <a:spcPct val="85000"/>
              </a:lnSpc>
              <a:spcBef>
                <a:spcPct val="20000"/>
              </a:spcBef>
              <a:buFont typeface="Microsoft Sans Serif" pitchFamily="34" charset="0"/>
              <a:buChar char="–"/>
              <a:defRPr/>
            </a:pP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Similarly Mg</a:t>
            </a:r>
            <a:r>
              <a:rPr lang="en-US" sz="3600" baseline="30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3+</a:t>
            </a: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Al</a:t>
            </a:r>
            <a:r>
              <a:rPr lang="en-US" sz="3600" baseline="30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4+</a:t>
            </a: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require too much energy to occur naturally.</a:t>
            </a:r>
          </a:p>
          <a:p>
            <a:pPr marL="338138" indent="-33813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formulas should always describe compounds that can exist naturally the most efficient way possible</a:t>
            </a:r>
          </a:p>
        </p:txBody>
      </p:sp>
      <p:sp>
        <p:nvSpPr>
          <p:cNvPr id="3686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atom’s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ability to lose an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gain an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used to understand the 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Octet Rule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Octet Rule:  atoms tend to gain, lose, or share electrons in order to acquire a 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set of valence electrons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e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outermost s sublevel + 6 e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outermost p sublevel= a full valence shell</a:t>
            </a:r>
          </a:p>
        </p:txBody>
      </p:sp>
      <p:sp>
        <p:nvSpPr>
          <p:cNvPr id="39939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63" name="Picture 7" descr="OCTET RUL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58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4300"/>
            <a:ext cx="8534400" cy="53213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Electronegativity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key trend.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reflects the ability of an atom to attract electrons in a chemical bond.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3800" smtClean="0">
                <a:solidFill>
                  <a:srgbClr val="99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most electronegative element and it decreases moving away from F.	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Electronegativity correlates to an atom’s ionization energy and electron affinity</a:t>
            </a:r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035" name="Picture 3" descr="C9F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r="3334"/>
          <a:stretch>
            <a:fillRect/>
          </a:stretch>
        </p:blipFill>
        <p:spPr bwMode="auto">
          <a:xfrm>
            <a:off x="381000" y="381000"/>
            <a:ext cx="8382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083" name="Picture 5" descr="FG10_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52400" y="152400"/>
            <a:ext cx="8686800" cy="6477000"/>
            <a:chOff x="96" y="96"/>
            <a:chExt cx="4752" cy="3504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96" y="96"/>
              <a:ext cx="4752" cy="1680"/>
              <a:chOff x="0" y="0"/>
              <a:chExt cx="4032" cy="2160"/>
            </a:xfrm>
          </p:grpSpPr>
          <p:pic>
            <p:nvPicPr>
              <p:cNvPr id="11271" name="Picture 4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853" b="60370"/>
              <a:stretch>
                <a:fillRect/>
              </a:stretch>
            </p:blipFill>
            <p:spPr bwMode="auto">
              <a:xfrm>
                <a:off x="0" y="0"/>
                <a:ext cx="1392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2" name="Picture 5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89" t="34570" r="42964" b="22212"/>
              <a:stretch>
                <a:fillRect/>
              </a:stretch>
            </p:blipFill>
            <p:spPr bwMode="auto">
              <a:xfrm>
                <a:off x="2688" y="0"/>
                <a:ext cx="1344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3" name="Picture 6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93" r="62408" b="60370"/>
              <a:stretch>
                <a:fillRect/>
              </a:stretch>
            </p:blipFill>
            <p:spPr bwMode="auto">
              <a:xfrm>
                <a:off x="1392" y="0"/>
                <a:ext cx="1296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268" name="Group 7"/>
            <p:cNvGrpSpPr>
              <a:grpSpLocks/>
            </p:cNvGrpSpPr>
            <p:nvPr/>
          </p:nvGrpSpPr>
          <p:grpSpPr bwMode="auto">
            <a:xfrm>
              <a:off x="1008" y="1872"/>
              <a:ext cx="3120" cy="1728"/>
              <a:chOff x="720" y="2160"/>
              <a:chExt cx="3072" cy="2160"/>
            </a:xfrm>
          </p:grpSpPr>
          <p:pic>
            <p:nvPicPr>
              <p:cNvPr id="11269" name="Picture 8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95" r="-1144" b="57152"/>
              <a:stretch>
                <a:fillRect/>
              </a:stretch>
            </p:blipFill>
            <p:spPr bwMode="auto">
              <a:xfrm>
                <a:off x="2160" y="2160"/>
                <a:ext cx="1632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0" name="Picture 9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44" r="21553" b="58083"/>
              <a:stretch>
                <a:fillRect/>
              </a:stretch>
            </p:blipFill>
            <p:spPr bwMode="auto">
              <a:xfrm>
                <a:off x="720" y="2160"/>
                <a:ext cx="1488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2888" y="1371600"/>
            <a:ext cx="8672512" cy="54102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element’s properties can go hand in hand with electron arrangement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an element’s location on the PT to predict many properties.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radius 		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Electronegativity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Ionization energy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 Size</a:t>
            </a:r>
          </a:p>
        </p:txBody>
      </p:sp>
      <p:sp>
        <p:nvSpPr>
          <p:cNvPr id="1638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4" name="Rectangle 1048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39200" cy="5486400"/>
          </a:xfrm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we examine atomic radius from left to right across the PT we see 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gradual </a:t>
            </a:r>
            <a:r>
              <a:rPr lang="en-US" sz="32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in atomic size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e</a:t>
            </a:r>
            <a:r>
              <a:rPr lang="en-US" sz="32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added to the s and p sublevels in the same energy level, they are gradually pulled closer to the highly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nucleus (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negatively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charged electrons are attracted to the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positively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charged proton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opposites attract!!)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more e</a:t>
            </a:r>
            <a:r>
              <a:rPr lang="en-US" sz="32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’s in the atom the less dramatic this trend looks </a:t>
            </a:r>
          </a:p>
        </p:txBody>
      </p:sp>
      <p:sp>
        <p:nvSpPr>
          <p:cNvPr id="17411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4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5"/>
          <p:cNvSpPr>
            <a:spLocks noChangeArrowheads="1"/>
          </p:cNvSpPr>
          <p:nvPr/>
        </p:nvSpPr>
        <p:spPr bwMode="auto">
          <a:xfrm>
            <a:off x="0" y="228600"/>
            <a:ext cx="9144000" cy="66294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5" name="Picture 10" descr="radi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>
            <a:fillRect/>
          </a:stretch>
        </p:blipFill>
        <p:spPr bwMode="auto">
          <a:xfrm>
            <a:off x="381000" y="304800"/>
            <a:ext cx="8534400" cy="83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86400"/>
          </a:xfrm>
          <a:effectLst/>
        </p:spPr>
        <p:txBody>
          <a:bodyPr/>
          <a:lstStyle/>
          <a:p>
            <a:pPr marL="457200" lvl="1" indent="0" eaLnBrk="1" hangingPunct="1">
              <a:spcBef>
                <a:spcPct val="20000"/>
              </a:spcBef>
              <a:buNone/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We are adding protons into the nucleus which increases the p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interaction (attraction)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the nucleus gains strength while the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aren’t gaining much distance,  so the atom is drawn in closer and closer to the nucleus.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Decreasing the overall radius of the atom</a:t>
            </a:r>
          </a:p>
        </p:txBody>
      </p:sp>
      <p:sp>
        <p:nvSpPr>
          <p:cNvPr id="20483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G05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534400" cy="3443288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size of an atom change when electrons are added or removed?</a:t>
            </a:r>
          </a:p>
        </p:txBody>
      </p:sp>
      <p:sp>
        <p:nvSpPr>
          <p:cNvPr id="24580" name="Text Box 1028"/>
          <p:cNvSpPr txBox="1">
            <a:spLocks noChangeArrowheads="1"/>
          </p:cNvSpPr>
          <p:nvPr/>
        </p:nvSpPr>
        <p:spPr bwMode="auto">
          <a:xfrm>
            <a:off x="152400" y="3505200"/>
            <a:ext cx="4038600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an Atom loses   1 or more electrons (becomes </a:t>
            </a:r>
            <a:r>
              <a:rPr lang="en-US"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positive)</a:t>
            </a: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loses a layer therefore, its radius decreases.</a:t>
            </a:r>
          </a:p>
        </p:txBody>
      </p:sp>
      <p:pic>
        <p:nvPicPr>
          <p:cNvPr id="23556" name="Picture 1041" descr="ionic atomic rad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2"/>
          <a:stretch>
            <a:fillRect/>
          </a:stretch>
        </p:blipFill>
        <p:spPr bwMode="auto">
          <a:xfrm>
            <a:off x="4191000" y="3048000"/>
            <a:ext cx="4648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theme/theme1.xml><?xml version="1.0" encoding="utf-8"?>
<a:theme xmlns:a="http://schemas.openxmlformats.org/drawingml/2006/main" name="modern chemistry">
  <a:themeElements>
    <a:clrScheme name="modern chemistr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chemistry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rn chemist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holt</Template>
  <TotalTime>5953</TotalTime>
  <Words>747</Words>
  <Application>Microsoft Office PowerPoint</Application>
  <PresentationFormat>On-screen Show (4:3)</PresentationFormat>
  <Paragraphs>107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modern chemistry</vt:lpstr>
      <vt:lpstr>PERIODICITY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Periodic Trend of Ionic Charges</vt:lpstr>
      <vt:lpstr>Tend to lose electrons to become positive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Fayette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Periodic Table</dc:title>
  <dc:creator>Paul Laurence Dunbar High School</dc:creator>
  <cp:lastModifiedBy>oconnorh</cp:lastModifiedBy>
  <cp:revision>517</cp:revision>
  <dcterms:created xsi:type="dcterms:W3CDTF">1999-10-25T18:00:14Z</dcterms:created>
  <dcterms:modified xsi:type="dcterms:W3CDTF">2014-01-14T17:37:10Z</dcterms:modified>
</cp:coreProperties>
</file>