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683" autoAdjust="0"/>
  </p:normalViewPr>
  <p:slideViewPr>
    <p:cSldViewPr snapToGrid="0" snapToObjects="1">
      <p:cViewPr varScale="1">
        <p:scale>
          <a:sx n="66" d="100"/>
          <a:sy n="66" d="100"/>
        </p:scale>
        <p:origin x="-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5B7D-A7CD-8148-A039-71A13C68D125}" type="datetimeFigureOut">
              <a:rPr lang="en-US" smtClean="0"/>
              <a:pPr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1EEC-2810-CA4B-BF66-A35F9412BD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hyperlink" Target="http://www.youtube.com/watch?v=F2BRpFihX3M" TargetMode="External"/><Relationship Id="rId4" Type="http://schemas.openxmlformats.org/officeDocument/2006/relationships/hyperlink" Target="http://www.youtube.com/watch?v=9h2f1Bjr0p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hydUVGUbyvU" TargetMode="External"/><Relationship Id="rId3" Type="http://schemas.openxmlformats.org/officeDocument/2006/relationships/hyperlink" Target="http://www.youtube.com/watch?v=VTmfQUNLlMY" TargetMode="External"/><Relationship Id="rId5" Type="http://schemas.openxmlformats.org/officeDocument/2006/relationships/hyperlink" Target="http://www.youtube.com/watch?v=TBkNstDmtj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00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Chapter 15:  Solutions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00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6364"/>
            <a:ext cx="8229600" cy="57797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Helpful </a:t>
            </a:r>
            <a:r>
              <a:rPr lang="en-US" sz="1800" dirty="0" err="1" smtClean="0"/>
              <a:t>Youtube</a:t>
            </a:r>
            <a:r>
              <a:rPr lang="en-US" sz="1800" dirty="0" smtClean="0"/>
              <a:t> video links:</a:t>
            </a:r>
          </a:p>
          <a:p>
            <a:endParaRPr lang="en-US" sz="1800" dirty="0"/>
          </a:p>
          <a:p>
            <a:r>
              <a:rPr lang="en-US" sz="1800" dirty="0" smtClean="0"/>
              <a:t>Solute solvent solution dissolving:  </a:t>
            </a:r>
            <a:r>
              <a:rPr lang="en-US" sz="1800" dirty="0" smtClean="0">
                <a:hlinkClick r:id="rId2"/>
              </a:rPr>
              <a:t>http://www.youtube.com/watch?v=hydUVGUbyvU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Unsaturated, saturated, supersaturated, solutes’ effect on freezing point </a:t>
            </a:r>
            <a:r>
              <a:rPr lang="en-US" sz="1800" dirty="0" smtClean="0">
                <a:hlinkClick r:id="rId3"/>
              </a:rPr>
              <a:t>http://www.youtube.com/watch?v=VTmfQUNLlMY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Overview/Application:  </a:t>
            </a:r>
            <a:r>
              <a:rPr lang="en-US" sz="1800" dirty="0" smtClean="0">
                <a:hlinkClick r:id="rId4"/>
              </a:rPr>
              <a:t>http://www.youtube.com/watch?v=9h2f1Bjr0p4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Freezing point depression/</a:t>
            </a:r>
            <a:r>
              <a:rPr lang="en-US" sz="1800" dirty="0" err="1" smtClean="0"/>
              <a:t>colligative</a:t>
            </a:r>
            <a:r>
              <a:rPr lang="en-US" sz="1800" dirty="0" smtClean="0"/>
              <a:t> properties/ice cream:  </a:t>
            </a:r>
            <a:r>
              <a:rPr lang="en-US" sz="1800" dirty="0" smtClean="0">
                <a:hlinkClick r:id="rId5"/>
              </a:rPr>
              <a:t>http://www.youtube.com/watch?v=TBkNstDmtj0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Background and </a:t>
            </a:r>
            <a:r>
              <a:rPr lang="en-US" sz="1800" dirty="0" err="1" smtClean="0"/>
              <a:t>Molarity</a:t>
            </a:r>
            <a:r>
              <a:rPr lang="en-US" sz="1800" dirty="0" smtClean="0"/>
              <a:t> and M1V1 = M2V2 calculations:  </a:t>
            </a:r>
            <a:r>
              <a:rPr lang="en-US" sz="1800" dirty="0" smtClean="0">
                <a:hlinkClick r:id="rId6"/>
              </a:rPr>
              <a:t>http://www.youtube.com/watch?v=F2BRpFihX3M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bg>
      <p:bgPr>
        <a:solidFill>
          <a:srgbClr val="FFFF00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r>
              <a:rPr lang="en-US" dirty="0"/>
              <a:t>Chapter 15 Solutions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045200"/>
          </a:xfrm>
        </p:spPr>
        <p:txBody>
          <a:bodyPr>
            <a:normAutofit/>
          </a:bodyPr>
          <a:lstStyle/>
          <a:p>
            <a:pPr marL="571500" indent="-571500">
              <a:buFontTx/>
              <a:buAutoNum type="romanUcPeriod"/>
            </a:pPr>
            <a:r>
              <a:rPr lang="en-US" b="1" dirty="0" smtClean="0">
                <a:latin typeface="Technical" pitchFamily="2" charset="0"/>
              </a:rPr>
              <a:t>What </a:t>
            </a:r>
            <a:r>
              <a:rPr lang="en-US" b="1" dirty="0">
                <a:latin typeface="Technical" pitchFamily="2" charset="0"/>
              </a:rPr>
              <a:t>are </a:t>
            </a:r>
            <a:r>
              <a:rPr lang="en-US" b="1" dirty="0" smtClean="0">
                <a:latin typeface="Technical" pitchFamily="2" charset="0"/>
              </a:rPr>
              <a:t>Solutions? </a:t>
            </a:r>
            <a:r>
              <a:rPr lang="en-US" b="1" dirty="0">
                <a:latin typeface="Technical" pitchFamily="2" charset="0"/>
              </a:rPr>
              <a:t>(15.1</a:t>
            </a:r>
            <a:r>
              <a:rPr lang="en-US" b="1" dirty="0" smtClean="0">
                <a:latin typeface="Technical" pitchFamily="2" charset="0"/>
              </a:rPr>
              <a:t>)</a:t>
            </a:r>
          </a:p>
          <a:p>
            <a:pPr marL="571500" indent="-571500">
              <a:buFontTx/>
              <a:buAutoNum type="romanUcPeriod"/>
            </a:pPr>
            <a:endParaRPr lang="en-US" b="1" dirty="0" smtClean="0">
              <a:latin typeface="Technical" pitchFamily="2" charset="0"/>
            </a:endParaRPr>
          </a:p>
          <a:p>
            <a:pPr marL="514350" indent="-514350">
              <a:buFontTx/>
              <a:buAutoNum type="alphaUcPeriod"/>
            </a:pPr>
            <a:r>
              <a:rPr lang="en-US" b="1" u="sng" dirty="0" smtClean="0">
                <a:latin typeface="Technical" pitchFamily="2" charset="0"/>
              </a:rPr>
              <a:t>Solution</a:t>
            </a:r>
            <a:r>
              <a:rPr lang="en-US" dirty="0" smtClean="0">
                <a:latin typeface="Technical" pitchFamily="2" charset="0"/>
              </a:rPr>
              <a:t> </a:t>
            </a:r>
            <a:r>
              <a:rPr lang="en-US" dirty="0">
                <a:latin typeface="Technical" pitchFamily="2" charset="0"/>
              </a:rPr>
              <a:t>- homogeneous mixture made up of individual molecules, atoms or ions</a:t>
            </a:r>
            <a:r>
              <a:rPr lang="en-US" dirty="0" smtClean="0">
                <a:latin typeface="Technical" pitchFamily="2" charset="0"/>
              </a:rPr>
              <a:t>.</a:t>
            </a:r>
          </a:p>
          <a:p>
            <a:pPr marL="514350" indent="-514350">
              <a:buFontTx/>
              <a:buAutoNum type="alphaUcPeriod"/>
            </a:pPr>
            <a:endParaRPr lang="en-US" dirty="0" smtClean="0">
              <a:latin typeface="Technical" pitchFamily="2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Technical" pitchFamily="2" charset="0"/>
              </a:rPr>
              <a:t>B. </a:t>
            </a:r>
            <a:r>
              <a:rPr lang="en-US" b="1" u="sng" dirty="0">
                <a:solidFill>
                  <a:srgbClr val="000099"/>
                </a:solidFill>
                <a:latin typeface="Technical" pitchFamily="2" charset="0"/>
              </a:rPr>
              <a:t>Solute</a:t>
            </a:r>
            <a:r>
              <a:rPr lang="en-US" dirty="0" smtClean="0">
                <a:latin typeface="Technical" pitchFamily="2" charset="0"/>
              </a:rPr>
              <a:t> – the substance </a:t>
            </a:r>
            <a:r>
              <a:rPr lang="en-US" dirty="0">
                <a:latin typeface="Technical" pitchFamily="2" charset="0"/>
              </a:rPr>
              <a:t>being </a:t>
            </a:r>
            <a:r>
              <a:rPr lang="en-US" b="1" u="sng" dirty="0" smtClean="0">
                <a:solidFill>
                  <a:srgbClr val="000099"/>
                </a:solidFill>
                <a:latin typeface="Technical" pitchFamily="2" charset="0"/>
              </a:rPr>
              <a:t>dissolved</a:t>
            </a:r>
          </a:p>
          <a:p>
            <a:pPr marL="0" indent="0">
              <a:buFontTx/>
              <a:buNone/>
            </a:pPr>
            <a:r>
              <a:rPr lang="en-US" dirty="0">
                <a:latin typeface="Technical" pitchFamily="2" charset="0"/>
              </a:rPr>
              <a:t>F</a:t>
            </a:r>
            <a:r>
              <a:rPr lang="en-US" dirty="0" smtClean="0">
                <a:latin typeface="Technical" pitchFamily="2" charset="0"/>
              </a:rPr>
              <a:t>or example: salt, sugar, food coloring</a:t>
            </a:r>
          </a:p>
          <a:p>
            <a:pPr marL="0" indent="0">
              <a:buFontTx/>
              <a:buNone/>
            </a:pPr>
            <a:endParaRPr lang="en-US" dirty="0" smtClean="0">
              <a:latin typeface="Technical" pitchFamily="2" charset="0"/>
            </a:endParaRPr>
          </a:p>
          <a:p>
            <a:pPr marL="0" indent="0">
              <a:buFontTx/>
              <a:buNone/>
            </a:pPr>
            <a:r>
              <a:rPr lang="en-US" dirty="0" smtClean="0">
                <a:latin typeface="Technical" pitchFamily="2" charset="0"/>
              </a:rPr>
              <a:t>C. </a:t>
            </a:r>
            <a:r>
              <a:rPr lang="en-US" b="1" u="sng" dirty="0">
                <a:latin typeface="Technical" pitchFamily="2" charset="0"/>
              </a:rPr>
              <a:t>Solvent</a:t>
            </a:r>
            <a:r>
              <a:rPr lang="en-US" dirty="0">
                <a:latin typeface="Technical" pitchFamily="2" charset="0"/>
              </a:rPr>
              <a:t> - the substance </a:t>
            </a:r>
            <a:r>
              <a:rPr lang="en-US" b="1" u="sng" dirty="0">
                <a:solidFill>
                  <a:srgbClr val="000099"/>
                </a:solidFill>
                <a:latin typeface="Technical" pitchFamily="2" charset="0"/>
              </a:rPr>
              <a:t>doing the </a:t>
            </a:r>
            <a:r>
              <a:rPr lang="en-US" b="1" u="sng" dirty="0" smtClean="0">
                <a:solidFill>
                  <a:srgbClr val="000099"/>
                </a:solidFill>
                <a:latin typeface="Technical" pitchFamily="2" charset="0"/>
              </a:rPr>
              <a:t>dissolving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Technical" pitchFamily="2" charset="0"/>
              </a:rPr>
              <a:t>For example:  water</a:t>
            </a:r>
            <a:endParaRPr lang="en-US" dirty="0">
              <a:latin typeface="Technic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00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1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Dilute vs. Concentrated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8149092" cy="4975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00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7"/>
            <a:ext cx="8229600" cy="585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00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28600" y="304800"/>
            <a:ext cx="8686800" cy="207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Wingdings" pitchFamily="-112" charset="2"/>
              <a:buChar char="Ø"/>
            </a:pPr>
            <a:r>
              <a:rPr lang="en-US" sz="3200" dirty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3200" b="1" u="sng" dirty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Factors that affect rate of</a:t>
            </a:r>
            <a:r>
              <a:rPr lang="en-US" sz="3200" b="1" u="sng" dirty="0" smtClean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 dissolving (“dissolution”)</a:t>
            </a:r>
            <a:r>
              <a:rPr lang="en-US" sz="3200" dirty="0" smtClean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3200" dirty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– must increase collisions between solute and solvent</a:t>
            </a:r>
            <a:endParaRPr lang="en-US" sz="3200" dirty="0">
              <a:latin typeface="Times New Roman" pitchFamily="-112" charset="0"/>
              <a:ea typeface="Times New Roman" pitchFamily="-112" charset="0"/>
              <a:cs typeface="Times New Roman" pitchFamily="-112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Wingdings" pitchFamily="-112" charset="2"/>
              <a:buAutoNum type="arabicPeriod"/>
            </a:pPr>
            <a:r>
              <a:rPr lang="en-US" sz="3200" dirty="0">
                <a:latin typeface="Technical" pitchFamily="2" charset="0"/>
              </a:rPr>
              <a:t> </a:t>
            </a:r>
            <a:r>
              <a:rPr lang="en-US" sz="3200" dirty="0">
                <a:solidFill>
                  <a:srgbClr val="000099"/>
                </a:solidFill>
                <a:latin typeface="Technical" pitchFamily="2" charset="0"/>
              </a:rPr>
              <a:t>Agitating the </a:t>
            </a:r>
            <a:r>
              <a:rPr lang="en-US" sz="3200" dirty="0" smtClean="0">
                <a:solidFill>
                  <a:srgbClr val="000099"/>
                </a:solidFill>
                <a:latin typeface="Technical" pitchFamily="2" charset="0"/>
              </a:rPr>
              <a:t>mixture (stirring)</a:t>
            </a:r>
            <a:endParaRPr lang="en-US" sz="3200" dirty="0">
              <a:solidFill>
                <a:srgbClr val="000099"/>
              </a:solidFill>
              <a:latin typeface="Times New Roman" pitchFamily="-112" charset="0"/>
            </a:endParaRPr>
          </a:p>
        </p:txBody>
      </p:sp>
      <p:pic>
        <p:nvPicPr>
          <p:cNvPr id="46086" name="Picture 6" descr="stir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379663"/>
            <a:ext cx="5232400" cy="447833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00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3429000" cy="53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Wingdings" pitchFamily="-112" charset="2"/>
              <a:buChar char="Ø"/>
            </a:pPr>
            <a:r>
              <a:rPr lang="en-US" sz="3200" dirty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3200" b="1" u="sng" dirty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Factors that affect rate of</a:t>
            </a:r>
            <a:r>
              <a:rPr lang="en-US" sz="3200" b="1" u="sng" dirty="0" smtClean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 dissolving “dissolution”)</a:t>
            </a:r>
            <a:r>
              <a:rPr lang="en-US" sz="3200" dirty="0" smtClean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– </a:t>
            </a:r>
            <a:r>
              <a:rPr lang="en-US" sz="3200" dirty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must increase collisions between solute and solvent</a:t>
            </a:r>
            <a:endParaRPr lang="en-US" sz="3200" dirty="0">
              <a:latin typeface="Times New Roman" pitchFamily="-112" charset="0"/>
              <a:ea typeface="Times New Roman" pitchFamily="-112" charset="0"/>
              <a:cs typeface="Times New Roman" pitchFamily="-112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Wingdings" pitchFamily="-112" charset="2"/>
              <a:buAutoNum type="arabicPeriod"/>
            </a:pPr>
            <a:r>
              <a:rPr lang="en-US" sz="3200" dirty="0">
                <a:latin typeface="Technical" pitchFamily="2" charset="0"/>
              </a:rPr>
              <a:t> </a:t>
            </a:r>
            <a:endParaRPr lang="en-US" sz="3200" dirty="0">
              <a:latin typeface="Times New Roman" pitchFamily="-112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Wingdings" pitchFamily="-112" charset="2"/>
              <a:buAutoNum type="arabicPeriod"/>
            </a:pPr>
            <a:r>
              <a:rPr lang="en-US" sz="3200" dirty="0">
                <a:latin typeface="Technical" pitchFamily="2" charset="0"/>
              </a:rPr>
              <a:t> </a:t>
            </a:r>
            <a:r>
              <a:rPr lang="en-US" sz="3200" dirty="0">
                <a:solidFill>
                  <a:srgbClr val="000099"/>
                </a:solidFill>
                <a:latin typeface="Technical" pitchFamily="2" charset="0"/>
              </a:rPr>
              <a:t>Increasing the surface area</a:t>
            </a:r>
            <a:endParaRPr lang="en-US" sz="3200" dirty="0">
              <a:solidFill>
                <a:srgbClr val="000099"/>
              </a:solidFill>
              <a:latin typeface="Times New Roman" pitchFamily="-112" charset="0"/>
            </a:endParaRPr>
          </a:p>
        </p:txBody>
      </p:sp>
      <p:pic>
        <p:nvPicPr>
          <p:cNvPr id="47107" name="Picture 3" descr="crush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609600"/>
            <a:ext cx="5181600" cy="51816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00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610600" cy="98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Wingdings" pitchFamily="-112" charset="2"/>
              <a:buNone/>
            </a:pPr>
            <a:r>
              <a:rPr lang="en-US" sz="3200" dirty="0">
                <a:solidFill>
                  <a:srgbClr val="000099"/>
                </a:solidFill>
                <a:latin typeface="Technical" pitchFamily="2" charset="0"/>
              </a:rPr>
              <a:t>3. Increasing the temperature which </a:t>
            </a:r>
            <a:r>
              <a:rPr lang="en-US" sz="3200" dirty="0" smtClean="0">
                <a:solidFill>
                  <a:srgbClr val="000099"/>
                </a:solidFill>
                <a:latin typeface="Technical" pitchFamily="2" charset="0"/>
              </a:rPr>
              <a:t>increases </a:t>
            </a:r>
            <a:r>
              <a:rPr lang="en-US" sz="3200" dirty="0">
                <a:solidFill>
                  <a:srgbClr val="000099"/>
                </a:solidFill>
                <a:latin typeface="Technical" pitchFamily="2" charset="0"/>
              </a:rPr>
              <a:t>the kinetic energy</a:t>
            </a:r>
            <a:endParaRPr lang="en-US" sz="3200" dirty="0">
              <a:solidFill>
                <a:srgbClr val="000099"/>
              </a:solidFill>
              <a:latin typeface="Times New Roman" pitchFamily="-112" charset="0"/>
            </a:endParaRPr>
          </a:p>
        </p:txBody>
      </p:sp>
      <p:pic>
        <p:nvPicPr>
          <p:cNvPr id="48132" name="Picture 4" descr="boiling sug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858000" cy="51435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581400" y="6096000"/>
            <a:ext cx="5334000" cy="539750"/>
          </a:xfrm>
          <a:prstGeom prst="rect">
            <a:avLst/>
          </a:prstGeom>
          <a:solidFill>
            <a:srgbClr val="F6FF78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Wingdings" pitchFamily="-112" charset="2"/>
              <a:buNone/>
            </a:pPr>
            <a:r>
              <a:rPr lang="en-US" sz="3200">
                <a:latin typeface="Technical" pitchFamily="2" charset="0"/>
              </a:rPr>
              <a:t>dissolving sugar for syrup</a:t>
            </a:r>
            <a:endParaRPr lang="en-US" sz="3200">
              <a:latin typeface="Times New Roman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bg>
      <p:bgPr>
        <a:solidFill>
          <a:srgbClr val="FFFF00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b="1">
                <a:latin typeface="Technical" pitchFamily="2" charset="0"/>
              </a:rPr>
              <a:t>III. Solubility (15.1)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495800"/>
          </a:xfrm>
        </p:spPr>
        <p:txBody>
          <a:bodyPr/>
          <a:lstStyle/>
          <a:p>
            <a:pPr>
              <a:buFontTx/>
              <a:buNone/>
            </a:pPr>
            <a:endParaRPr lang="en-US" sz="2800" b="1">
              <a:latin typeface="Technical" pitchFamily="2" charset="0"/>
            </a:endParaRPr>
          </a:p>
          <a:p>
            <a:pPr>
              <a:buFontTx/>
              <a:buNone/>
            </a:pPr>
            <a:endParaRPr lang="en-US" sz="2800" b="1">
              <a:latin typeface="Technical" pitchFamily="2" charset="0"/>
            </a:endParaRPr>
          </a:p>
          <a:p>
            <a:pPr>
              <a:buFontTx/>
              <a:buNone/>
            </a:pPr>
            <a:endParaRPr lang="en-US" sz="2800" b="1">
              <a:latin typeface="Technical" pitchFamily="2" charset="0"/>
            </a:endParaRPr>
          </a:p>
          <a:p>
            <a:pPr>
              <a:buFontTx/>
              <a:buNone/>
            </a:pPr>
            <a:endParaRPr lang="en-US" sz="2800" b="1">
              <a:latin typeface="Technical" pitchFamily="2" charset="0"/>
            </a:endParaRPr>
          </a:p>
          <a:p>
            <a:pPr>
              <a:buFontTx/>
              <a:buNone/>
            </a:pPr>
            <a:endParaRPr lang="en-US" sz="2800" b="1">
              <a:latin typeface="Technical" pitchFamily="2" charset="0"/>
            </a:endParaRPr>
          </a:p>
          <a:p>
            <a:pPr>
              <a:buFontTx/>
              <a:buNone/>
            </a:pPr>
            <a:r>
              <a:rPr lang="en-US" sz="2800" b="1">
                <a:latin typeface="Technical" pitchFamily="2" charset="0"/>
              </a:rPr>
              <a:t>Unsaturated </a:t>
            </a:r>
            <a:r>
              <a:rPr lang="en-US" sz="2800">
                <a:latin typeface="Technical" pitchFamily="2" charset="0"/>
                <a:sym typeface="Wingdings" pitchFamily="-112" charset="2"/>
              </a:rPr>
              <a:t></a:t>
            </a:r>
            <a:r>
              <a:rPr lang="en-US" sz="280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the amount of solute dissolved is less than the maximum that could be dissolved</a:t>
            </a:r>
            <a:r>
              <a:rPr lang="en-US" sz="2800">
                <a:latin typeface="Technical" pitchFamily="2" charset="0"/>
              </a:rPr>
              <a:t> </a:t>
            </a:r>
          </a:p>
          <a:p>
            <a:pPr>
              <a:buFontTx/>
              <a:buNone/>
            </a:pPr>
            <a:r>
              <a:rPr lang="en-US" sz="2800">
                <a:latin typeface="Technical" pitchFamily="2" charset="0"/>
              </a:rPr>
              <a:t>          </a:t>
            </a:r>
            <a:r>
              <a:rPr lang="en-US" sz="3600" b="1">
                <a:solidFill>
                  <a:srgbClr val="000099"/>
                </a:solidFill>
                <a:latin typeface="Technical" pitchFamily="2" charset="0"/>
              </a:rPr>
              <a:t>NaCl</a:t>
            </a:r>
            <a:r>
              <a:rPr lang="en-US" sz="3600" b="1" baseline="-22000">
                <a:solidFill>
                  <a:srgbClr val="000099"/>
                </a:solidFill>
                <a:latin typeface="Technical" pitchFamily="2" charset="0"/>
              </a:rPr>
              <a:t>(s)</a:t>
            </a:r>
            <a:r>
              <a:rPr lang="en-US" sz="3600" b="1">
                <a:solidFill>
                  <a:srgbClr val="000099"/>
                </a:solidFill>
                <a:latin typeface="Technical" pitchFamily="2" charset="0"/>
              </a:rPr>
              <a:t> </a:t>
            </a:r>
            <a:r>
              <a:rPr lang="en-US" sz="3600" b="1">
                <a:solidFill>
                  <a:srgbClr val="000099"/>
                </a:solidFill>
                <a:latin typeface="Technical" pitchFamily="2" charset="0"/>
                <a:sym typeface="Symbol" pitchFamily="-112" charset="2"/>
              </a:rPr>
              <a:t></a:t>
            </a:r>
            <a:r>
              <a:rPr lang="en-US" sz="3600" b="1">
                <a:solidFill>
                  <a:srgbClr val="000099"/>
                </a:solidFill>
                <a:latin typeface="Technical" pitchFamily="2" charset="0"/>
              </a:rPr>
              <a:t> Na</a:t>
            </a:r>
            <a:r>
              <a:rPr lang="en-US" sz="3600" b="1" baseline="30000">
                <a:solidFill>
                  <a:srgbClr val="000099"/>
                </a:solidFill>
                <a:latin typeface="Technical" pitchFamily="2" charset="0"/>
              </a:rPr>
              <a:t>+1</a:t>
            </a:r>
            <a:r>
              <a:rPr lang="en-US" sz="3600" b="1" baseline="-25000">
                <a:solidFill>
                  <a:srgbClr val="000099"/>
                </a:solidFill>
                <a:latin typeface="Technical" pitchFamily="2" charset="0"/>
              </a:rPr>
              <a:t>(aq)</a:t>
            </a:r>
            <a:r>
              <a:rPr lang="en-US" sz="3600" b="1">
                <a:solidFill>
                  <a:srgbClr val="000099"/>
                </a:solidFill>
                <a:latin typeface="Technical" pitchFamily="2" charset="0"/>
              </a:rPr>
              <a:t> + Cl</a:t>
            </a:r>
            <a:r>
              <a:rPr lang="en-US" sz="3600" b="1" baseline="30000">
                <a:solidFill>
                  <a:srgbClr val="000099"/>
                </a:solidFill>
                <a:latin typeface="Technical" pitchFamily="2" charset="0"/>
              </a:rPr>
              <a:t>-1 </a:t>
            </a:r>
            <a:r>
              <a:rPr lang="en-US" sz="3600" b="1" baseline="-25000">
                <a:solidFill>
                  <a:srgbClr val="000099"/>
                </a:solidFill>
                <a:latin typeface="Technical" pitchFamily="2" charset="0"/>
              </a:rPr>
              <a:t>(aq)</a:t>
            </a:r>
            <a:r>
              <a:rPr lang="en-US" sz="3600" b="1">
                <a:solidFill>
                  <a:srgbClr val="000099"/>
                </a:solidFill>
                <a:latin typeface="Technical" pitchFamily="2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1066800"/>
            <a:ext cx="4114800" cy="3001963"/>
            <a:chOff x="2016" y="9792"/>
            <a:chExt cx="864" cy="100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016" y="9936"/>
              <a:ext cx="864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2016" y="9792"/>
              <a:ext cx="864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362200" y="1143000"/>
            <a:ext cx="3810000" cy="2819400"/>
            <a:chOff x="1488" y="1056"/>
            <a:chExt cx="2400" cy="1776"/>
          </a:xfrm>
        </p:grpSpPr>
        <p:pic>
          <p:nvPicPr>
            <p:cNvPr id="25608" name="Picture 8" descr="NaCl-dissolv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36" y="1104"/>
              <a:ext cx="2196" cy="1022"/>
            </a:xfrm>
            <a:prstGeom prst="rect">
              <a:avLst/>
            </a:prstGeom>
            <a:noFill/>
          </p:spPr>
        </p:pic>
        <p:pic>
          <p:nvPicPr>
            <p:cNvPr id="25609" name="Picture 9" descr="NaCl-dissolve"/>
            <p:cNvPicPr>
              <a:picLocks noChangeAspect="1" noChangeArrowheads="1"/>
            </p:cNvPicPr>
            <p:nvPr/>
          </p:nvPicPr>
          <p:blipFill>
            <a:blip r:embed="rId2"/>
            <a:srcRect t="23483" r="86885" b="34247"/>
            <a:stretch>
              <a:fillRect/>
            </a:stretch>
          </p:blipFill>
          <p:spPr bwMode="auto">
            <a:xfrm>
              <a:off x="2352" y="1872"/>
              <a:ext cx="288" cy="432"/>
            </a:xfrm>
            <a:prstGeom prst="rect">
              <a:avLst/>
            </a:prstGeom>
            <a:noFill/>
          </p:spPr>
        </p:pic>
        <p:pic>
          <p:nvPicPr>
            <p:cNvPr id="25610" name="Picture 10" descr="NaCl-dissolve"/>
            <p:cNvPicPr>
              <a:picLocks noChangeAspect="1" noChangeArrowheads="1"/>
            </p:cNvPicPr>
            <p:nvPr/>
          </p:nvPicPr>
          <p:blipFill>
            <a:blip r:embed="rId2"/>
            <a:srcRect l="26230" t="28180" r="56284" b="29550"/>
            <a:stretch>
              <a:fillRect/>
            </a:stretch>
          </p:blipFill>
          <p:spPr bwMode="auto">
            <a:xfrm>
              <a:off x="2736" y="2064"/>
              <a:ext cx="384" cy="432"/>
            </a:xfrm>
            <a:prstGeom prst="rect">
              <a:avLst/>
            </a:prstGeom>
            <a:noFill/>
          </p:spPr>
        </p:pic>
        <p:pic>
          <p:nvPicPr>
            <p:cNvPr id="25611" name="Picture 11" descr="NaCl-dissolve"/>
            <p:cNvPicPr>
              <a:picLocks noChangeAspect="1" noChangeArrowheads="1"/>
            </p:cNvPicPr>
            <p:nvPr/>
          </p:nvPicPr>
          <p:blipFill>
            <a:blip r:embed="rId2"/>
            <a:srcRect l="13115" r="71584" b="67123"/>
            <a:stretch>
              <a:fillRect/>
            </a:stretch>
          </p:blipFill>
          <p:spPr bwMode="auto">
            <a:xfrm>
              <a:off x="1536" y="2016"/>
              <a:ext cx="336" cy="336"/>
            </a:xfrm>
            <a:prstGeom prst="rect">
              <a:avLst/>
            </a:prstGeom>
            <a:noFill/>
          </p:spPr>
        </p:pic>
        <p:pic>
          <p:nvPicPr>
            <p:cNvPr id="25612" name="Picture 12" descr="NaCl-dissolve"/>
            <p:cNvPicPr>
              <a:picLocks noChangeAspect="1" noChangeArrowheads="1"/>
            </p:cNvPicPr>
            <p:nvPr/>
          </p:nvPicPr>
          <p:blipFill>
            <a:blip r:embed="rId2"/>
            <a:srcRect l="13115" r="71584" b="67123"/>
            <a:stretch>
              <a:fillRect/>
            </a:stretch>
          </p:blipFill>
          <p:spPr bwMode="auto">
            <a:xfrm>
              <a:off x="2256" y="2352"/>
              <a:ext cx="336" cy="336"/>
            </a:xfrm>
            <a:prstGeom prst="rect">
              <a:avLst/>
            </a:prstGeom>
            <a:noFill/>
          </p:spPr>
        </p:pic>
        <p:pic>
          <p:nvPicPr>
            <p:cNvPr id="25613" name="Picture 13" descr="NaCl-dissolve"/>
            <p:cNvPicPr>
              <a:picLocks noChangeAspect="1" noChangeArrowheads="1"/>
            </p:cNvPicPr>
            <p:nvPr/>
          </p:nvPicPr>
          <p:blipFill>
            <a:blip r:embed="rId2"/>
            <a:srcRect l="13115" r="71584" b="67123"/>
            <a:stretch>
              <a:fillRect/>
            </a:stretch>
          </p:blipFill>
          <p:spPr bwMode="auto">
            <a:xfrm>
              <a:off x="3552" y="1824"/>
              <a:ext cx="336" cy="336"/>
            </a:xfrm>
            <a:prstGeom prst="rect">
              <a:avLst/>
            </a:prstGeom>
            <a:noFill/>
          </p:spPr>
        </p:pic>
        <p:pic>
          <p:nvPicPr>
            <p:cNvPr id="25614" name="Picture 14" descr="NaCl-dissolve"/>
            <p:cNvPicPr>
              <a:picLocks noChangeAspect="1" noChangeArrowheads="1"/>
            </p:cNvPicPr>
            <p:nvPr/>
          </p:nvPicPr>
          <p:blipFill>
            <a:blip r:embed="rId2"/>
            <a:srcRect l="13115" r="71584" b="67123"/>
            <a:stretch>
              <a:fillRect/>
            </a:stretch>
          </p:blipFill>
          <p:spPr bwMode="auto">
            <a:xfrm>
              <a:off x="3552" y="2208"/>
              <a:ext cx="336" cy="336"/>
            </a:xfrm>
            <a:prstGeom prst="rect">
              <a:avLst/>
            </a:prstGeom>
            <a:noFill/>
          </p:spPr>
        </p:pic>
        <p:pic>
          <p:nvPicPr>
            <p:cNvPr id="25616" name="Picture 16" descr="NaCl-dissolve"/>
            <p:cNvPicPr>
              <a:picLocks noChangeAspect="1" noChangeArrowheads="1"/>
            </p:cNvPicPr>
            <p:nvPr/>
          </p:nvPicPr>
          <p:blipFill>
            <a:blip r:embed="rId2"/>
            <a:srcRect l="26230" t="28180" r="56284" b="29550"/>
            <a:stretch>
              <a:fillRect/>
            </a:stretch>
          </p:blipFill>
          <p:spPr bwMode="auto">
            <a:xfrm>
              <a:off x="1488" y="2400"/>
              <a:ext cx="384" cy="432"/>
            </a:xfrm>
            <a:prstGeom prst="rect">
              <a:avLst/>
            </a:prstGeom>
            <a:noFill/>
          </p:spPr>
        </p:pic>
        <p:pic>
          <p:nvPicPr>
            <p:cNvPr id="25617" name="Picture 17" descr="NaCl-dissolve"/>
            <p:cNvPicPr>
              <a:picLocks noChangeAspect="1" noChangeArrowheads="1"/>
            </p:cNvPicPr>
            <p:nvPr/>
          </p:nvPicPr>
          <p:blipFill>
            <a:blip r:embed="rId2"/>
            <a:srcRect t="23483" r="86885" b="34247"/>
            <a:stretch>
              <a:fillRect/>
            </a:stretch>
          </p:blipFill>
          <p:spPr bwMode="auto">
            <a:xfrm>
              <a:off x="1920" y="2208"/>
              <a:ext cx="288" cy="432"/>
            </a:xfrm>
            <a:prstGeom prst="rect">
              <a:avLst/>
            </a:prstGeom>
            <a:noFill/>
          </p:spPr>
        </p:pic>
        <p:pic>
          <p:nvPicPr>
            <p:cNvPr id="25618" name="Picture 18" descr="NaCl-dissolve"/>
            <p:cNvPicPr>
              <a:picLocks noChangeAspect="1" noChangeArrowheads="1"/>
            </p:cNvPicPr>
            <p:nvPr/>
          </p:nvPicPr>
          <p:blipFill>
            <a:blip r:embed="rId2"/>
            <a:srcRect t="23483" r="86885" b="34247"/>
            <a:stretch>
              <a:fillRect/>
            </a:stretch>
          </p:blipFill>
          <p:spPr bwMode="auto">
            <a:xfrm>
              <a:off x="2640" y="2400"/>
              <a:ext cx="288" cy="432"/>
            </a:xfrm>
            <a:prstGeom prst="rect">
              <a:avLst/>
            </a:prstGeom>
            <a:noFill/>
          </p:spPr>
        </p:pic>
        <p:pic>
          <p:nvPicPr>
            <p:cNvPr id="25619" name="Picture 19" descr="NaCl-dissolve"/>
            <p:cNvPicPr>
              <a:picLocks noChangeAspect="1" noChangeArrowheads="1"/>
            </p:cNvPicPr>
            <p:nvPr/>
          </p:nvPicPr>
          <p:blipFill>
            <a:blip r:embed="rId2"/>
            <a:srcRect l="13115" r="71584" b="67123"/>
            <a:stretch>
              <a:fillRect/>
            </a:stretch>
          </p:blipFill>
          <p:spPr bwMode="auto">
            <a:xfrm>
              <a:off x="3216" y="2064"/>
              <a:ext cx="336" cy="336"/>
            </a:xfrm>
            <a:prstGeom prst="rect">
              <a:avLst/>
            </a:prstGeom>
            <a:noFill/>
          </p:spPr>
        </p:pic>
        <p:pic>
          <p:nvPicPr>
            <p:cNvPr id="25620" name="Picture 20" descr="NaCl-dissolve"/>
            <p:cNvPicPr>
              <a:picLocks noChangeAspect="1" noChangeArrowheads="1"/>
            </p:cNvPicPr>
            <p:nvPr/>
          </p:nvPicPr>
          <p:blipFill>
            <a:blip r:embed="rId2"/>
            <a:srcRect l="26230" t="28180" r="56284" b="29550"/>
            <a:stretch>
              <a:fillRect/>
            </a:stretch>
          </p:blipFill>
          <p:spPr bwMode="auto">
            <a:xfrm>
              <a:off x="3072" y="2400"/>
              <a:ext cx="384" cy="432"/>
            </a:xfrm>
            <a:prstGeom prst="rect">
              <a:avLst/>
            </a:prstGeom>
            <a:noFill/>
          </p:spPr>
        </p:pic>
        <p:pic>
          <p:nvPicPr>
            <p:cNvPr id="25615" name="Picture 15" descr="NaCl-dissolve"/>
            <p:cNvPicPr>
              <a:picLocks noChangeAspect="1" noChangeArrowheads="1"/>
            </p:cNvPicPr>
            <p:nvPr/>
          </p:nvPicPr>
          <p:blipFill>
            <a:blip r:embed="rId2"/>
            <a:srcRect l="26230" t="28180" r="56284" b="29550"/>
            <a:stretch>
              <a:fillRect/>
            </a:stretch>
          </p:blipFill>
          <p:spPr bwMode="auto">
            <a:xfrm>
              <a:off x="2448" y="1056"/>
              <a:ext cx="384" cy="43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bg>
      <p:bgPr>
        <a:solidFill>
          <a:srgbClr val="FFFF00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b="1">
                <a:latin typeface="Technical" pitchFamily="2" charset="0"/>
              </a:rPr>
              <a:t>III. Solubility (15.1)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495800"/>
          </a:xfrm>
        </p:spPr>
        <p:txBody>
          <a:bodyPr>
            <a:no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800" b="1" dirty="0" smtClean="0">
                <a:latin typeface="Technical" pitchFamily="2" charset="0"/>
              </a:rPr>
              <a:t>Saturated </a:t>
            </a:r>
            <a:r>
              <a:rPr lang="en-US" sz="2800" dirty="0" err="1">
                <a:latin typeface="Technical" pitchFamily="2" charset="0"/>
                <a:sym typeface="Wingdings" pitchFamily="-112" charset="2"/>
              </a:rPr>
              <a:t></a:t>
            </a:r>
            <a:r>
              <a:rPr lang="en-US" sz="2800" dirty="0" err="1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solution</a:t>
            </a:r>
            <a:r>
              <a:rPr lang="en-US" sz="2800" dirty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 holds the maximum amount of solute per amount of the solution under the given conditions</a:t>
            </a:r>
            <a:r>
              <a:rPr lang="en-US" sz="2800" dirty="0">
                <a:latin typeface="Technical" pitchFamily="2" charset="0"/>
              </a:rPr>
              <a:t> 	</a:t>
            </a:r>
            <a:r>
              <a:rPr lang="en-US" sz="2800" b="1" dirty="0" err="1">
                <a:solidFill>
                  <a:srgbClr val="000099"/>
                </a:solidFill>
                <a:latin typeface="Technical" pitchFamily="2" charset="0"/>
              </a:rPr>
              <a:t>NaCl</a:t>
            </a:r>
            <a:r>
              <a:rPr lang="en-US" sz="2800" b="1" baseline="-22000" dirty="0" err="1">
                <a:solidFill>
                  <a:srgbClr val="000099"/>
                </a:solidFill>
                <a:latin typeface="Technical" pitchFamily="2" charset="0"/>
              </a:rPr>
              <a:t>(s</a:t>
            </a:r>
            <a:r>
              <a:rPr lang="en-US" sz="2800" b="1" baseline="-22000" dirty="0">
                <a:solidFill>
                  <a:srgbClr val="000099"/>
                </a:solidFill>
                <a:latin typeface="Technical" pitchFamily="2" charset="0"/>
              </a:rPr>
              <a:t>)</a:t>
            </a:r>
            <a:r>
              <a:rPr lang="en-US" sz="2800" b="1" dirty="0">
                <a:solidFill>
                  <a:srgbClr val="000099"/>
                </a:solidFill>
                <a:latin typeface="Technical" pitchFamily="2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echnical" pitchFamily="2" charset="0"/>
                <a:sym typeface="Symbol" pitchFamily="-112" charset="2"/>
              </a:rPr>
              <a:t></a:t>
            </a:r>
            <a:r>
              <a:rPr lang="en-US" sz="2800" b="1" dirty="0">
                <a:solidFill>
                  <a:srgbClr val="000099"/>
                </a:solidFill>
                <a:latin typeface="Technical" pitchFamily="2" charset="0"/>
              </a:rPr>
              <a:t> Na</a:t>
            </a:r>
            <a:r>
              <a:rPr lang="en-US" sz="2800" b="1" baseline="30000" dirty="0">
                <a:solidFill>
                  <a:srgbClr val="000099"/>
                </a:solidFill>
                <a:latin typeface="Technical" pitchFamily="2" charset="0"/>
              </a:rPr>
              <a:t>+1</a:t>
            </a:r>
            <a:r>
              <a:rPr lang="en-US" sz="2800" b="1" baseline="-25000" dirty="0">
                <a:solidFill>
                  <a:srgbClr val="000099"/>
                </a:solidFill>
                <a:latin typeface="Technical" pitchFamily="2" charset="0"/>
              </a:rPr>
              <a:t>(aq)</a:t>
            </a:r>
            <a:r>
              <a:rPr lang="en-US" sz="2800" b="1" dirty="0">
                <a:solidFill>
                  <a:srgbClr val="000099"/>
                </a:solidFill>
                <a:latin typeface="Technical" pitchFamily="2" charset="0"/>
              </a:rPr>
              <a:t> + Cl</a:t>
            </a:r>
            <a:r>
              <a:rPr lang="en-US" sz="2800" b="1" baseline="30000" dirty="0">
                <a:solidFill>
                  <a:srgbClr val="000099"/>
                </a:solidFill>
                <a:latin typeface="Technical" pitchFamily="2" charset="0"/>
              </a:rPr>
              <a:t>-1 </a:t>
            </a:r>
            <a:r>
              <a:rPr lang="en-US" sz="2800" b="1" baseline="-25000" dirty="0">
                <a:solidFill>
                  <a:srgbClr val="000099"/>
                </a:solidFill>
                <a:latin typeface="Technical" pitchFamily="2" charset="0"/>
              </a:rPr>
              <a:t>(</a:t>
            </a:r>
            <a:r>
              <a:rPr lang="en-US" sz="2800" b="1" baseline="-25000" dirty="0" err="1">
                <a:solidFill>
                  <a:srgbClr val="000099"/>
                </a:solidFill>
                <a:latin typeface="Technical" pitchFamily="2" charset="0"/>
              </a:rPr>
              <a:t>aq</a:t>
            </a:r>
            <a:r>
              <a:rPr lang="en-US" sz="2800" b="1" baseline="-25000" dirty="0">
                <a:solidFill>
                  <a:srgbClr val="000099"/>
                </a:solidFill>
                <a:latin typeface="Technical" pitchFamily="2" charset="0"/>
              </a:rPr>
              <a:t>)</a:t>
            </a:r>
            <a:r>
              <a:rPr lang="en-US" sz="2800" b="1" dirty="0" smtClean="0">
                <a:solidFill>
                  <a:srgbClr val="000099"/>
                </a:solidFill>
                <a:latin typeface="Technical" pitchFamily="2" charset="0"/>
              </a:rPr>
              <a:t>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800" b="1" dirty="0" smtClean="0">
              <a:solidFill>
                <a:srgbClr val="000099"/>
              </a:solidFill>
              <a:latin typeface="Technical" pitchFamily="2" charset="0"/>
            </a:endParaRPr>
          </a:p>
          <a:p>
            <a:pPr>
              <a:buFontTx/>
              <a:buNone/>
            </a:pPr>
            <a:r>
              <a:rPr lang="en-US" sz="2800" b="1" dirty="0" smtClean="0">
                <a:latin typeface="Technical" pitchFamily="2" charset="0"/>
              </a:rPr>
              <a:t>Supersaturated </a:t>
            </a:r>
            <a:r>
              <a:rPr lang="en-US" sz="2800" dirty="0" err="1" smtClean="0">
                <a:latin typeface="Technical" pitchFamily="2" charset="0"/>
                <a:sym typeface="Wingdings" pitchFamily="-112" charset="2"/>
              </a:rPr>
              <a:t></a:t>
            </a:r>
            <a:r>
              <a:rPr lang="en-US" sz="2800" b="1" dirty="0" smtClean="0">
                <a:latin typeface="Technical" pitchFamily="2" charset="0"/>
              </a:rPr>
              <a:t> </a:t>
            </a:r>
            <a:r>
              <a:rPr lang="en-US" sz="2800" dirty="0" smtClean="0">
                <a:latin typeface="Times New Roman" pitchFamily="-112" charset="0"/>
                <a:ea typeface="Times New Roman" pitchFamily="-112" charset="0"/>
                <a:cs typeface="Times New Roman" pitchFamily="-112" charset="0"/>
              </a:rPr>
              <a:t> </a:t>
            </a:r>
            <a:r>
              <a:rPr lang="en-US" sz="2800" dirty="0" smtClean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solutions contain more solute than the usual maximum amount and are unstable</a:t>
            </a:r>
          </a:p>
          <a:p>
            <a:pPr>
              <a:spcBef>
                <a:spcPct val="50000"/>
              </a:spcBef>
              <a:buFont typeface="Wingdings" pitchFamily="-112" charset="2"/>
              <a:buChar char="Ø"/>
            </a:pPr>
            <a:r>
              <a:rPr lang="en-US" sz="2800" dirty="0" smtClean="0">
                <a:latin typeface="Technical" pitchFamily="2" charset="0"/>
                <a:ea typeface="Times New Roman" pitchFamily="-112" charset="0"/>
                <a:cs typeface="Times New Roman" pitchFamily="-112" charset="0"/>
              </a:rPr>
              <a:t>They cannot permanently hold the excess solute in solution and may release it suddenly back into solid state </a:t>
            </a:r>
            <a:r>
              <a:rPr lang="en-US" sz="2800" b="1" dirty="0" smtClean="0">
                <a:solidFill>
                  <a:srgbClr val="000099"/>
                </a:solidFill>
                <a:latin typeface="Technical" pitchFamily="2" charset="0"/>
              </a:rPr>
              <a:t>		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Technical" pitchFamily="2" charset="0"/>
              </a:rPr>
              <a:t>           </a:t>
            </a:r>
            <a:r>
              <a:rPr lang="en-US" sz="2800" b="1" dirty="0" err="1" smtClean="0">
                <a:solidFill>
                  <a:srgbClr val="000099"/>
                </a:solidFill>
                <a:latin typeface="Technical" pitchFamily="2" charset="0"/>
              </a:rPr>
              <a:t>NaCl</a:t>
            </a:r>
            <a:r>
              <a:rPr lang="en-US" sz="2800" b="1" baseline="-22000" dirty="0" err="1" smtClean="0">
                <a:solidFill>
                  <a:srgbClr val="000099"/>
                </a:solidFill>
                <a:latin typeface="Technical" pitchFamily="2" charset="0"/>
              </a:rPr>
              <a:t>(s</a:t>
            </a:r>
            <a:r>
              <a:rPr lang="en-US" sz="2800" b="1" baseline="-22000" dirty="0" smtClean="0">
                <a:solidFill>
                  <a:srgbClr val="000099"/>
                </a:solidFill>
                <a:latin typeface="Technical" pitchFamily="2" charset="0"/>
              </a:rPr>
              <a:t>)</a:t>
            </a:r>
            <a:r>
              <a:rPr lang="en-US" sz="2800" b="1" dirty="0" smtClean="0">
                <a:solidFill>
                  <a:srgbClr val="000099"/>
                </a:solidFill>
                <a:latin typeface="Technical" pitchFamily="2" charset="0"/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latin typeface="Technical" pitchFamily="2" charset="0"/>
                <a:sym typeface="Symbol" pitchFamily="-112" charset="2"/>
              </a:rPr>
              <a:t></a:t>
            </a:r>
            <a:r>
              <a:rPr lang="en-US" sz="2800" b="1" dirty="0" smtClean="0">
                <a:solidFill>
                  <a:srgbClr val="000099"/>
                </a:solidFill>
                <a:latin typeface="Technical" pitchFamily="2" charset="0"/>
              </a:rPr>
              <a:t> Na</a:t>
            </a:r>
            <a:r>
              <a:rPr lang="en-US" sz="2800" b="1" baseline="30000" dirty="0" smtClean="0">
                <a:solidFill>
                  <a:srgbClr val="000099"/>
                </a:solidFill>
                <a:latin typeface="Technical" pitchFamily="2" charset="0"/>
              </a:rPr>
              <a:t>+1</a:t>
            </a:r>
            <a:r>
              <a:rPr lang="en-US" sz="2800" b="1" baseline="-25000" dirty="0" smtClean="0">
                <a:solidFill>
                  <a:srgbClr val="000099"/>
                </a:solidFill>
                <a:latin typeface="Technical" pitchFamily="2" charset="0"/>
              </a:rPr>
              <a:t>(aq)</a:t>
            </a:r>
            <a:r>
              <a:rPr lang="en-US" sz="2800" b="1" dirty="0" smtClean="0">
                <a:solidFill>
                  <a:srgbClr val="000099"/>
                </a:solidFill>
                <a:latin typeface="Technical" pitchFamily="2" charset="0"/>
              </a:rPr>
              <a:t> + Cl</a:t>
            </a:r>
            <a:r>
              <a:rPr lang="en-US" sz="2800" b="1" baseline="30000" dirty="0" smtClean="0">
                <a:solidFill>
                  <a:srgbClr val="000099"/>
                </a:solidFill>
                <a:latin typeface="Technical" pitchFamily="2" charset="0"/>
              </a:rPr>
              <a:t>-1 </a:t>
            </a:r>
            <a:r>
              <a:rPr lang="en-US" sz="2800" b="1" baseline="-25000" dirty="0" smtClean="0">
                <a:solidFill>
                  <a:srgbClr val="000099"/>
                </a:solidFill>
                <a:latin typeface="Technical" pitchFamily="2" charset="0"/>
              </a:rPr>
              <a:t>(</a:t>
            </a:r>
            <a:r>
              <a:rPr lang="en-US" sz="2800" b="1" baseline="-25000" dirty="0" err="1" smtClean="0">
                <a:solidFill>
                  <a:srgbClr val="000099"/>
                </a:solidFill>
                <a:latin typeface="Technical" pitchFamily="2" charset="0"/>
              </a:rPr>
              <a:t>aq</a:t>
            </a:r>
            <a:r>
              <a:rPr lang="en-US" sz="2800" b="1" baseline="-25000" dirty="0" smtClean="0">
                <a:solidFill>
                  <a:srgbClr val="000099"/>
                </a:solidFill>
                <a:latin typeface="Technical" pitchFamily="2" charset="0"/>
              </a:rPr>
              <a:t>)</a:t>
            </a:r>
            <a:r>
              <a:rPr lang="en-US" sz="2800" b="1" dirty="0" smtClean="0">
                <a:solidFill>
                  <a:srgbClr val="000099"/>
                </a:solidFill>
                <a:latin typeface="Technical" pitchFamily="2" charset="0"/>
              </a:rPr>
              <a:t>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800" b="1" dirty="0" smtClean="0">
              <a:solidFill>
                <a:srgbClr val="000099"/>
              </a:solidFill>
              <a:latin typeface="Technical" pitchFamily="2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800" b="1" dirty="0" smtClean="0">
              <a:solidFill>
                <a:srgbClr val="000099"/>
              </a:solidFill>
              <a:latin typeface="Technic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397</TotalTime>
  <Words>387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Chapter 15:  Solutions</vt:lpstr>
      <vt:lpstr>Chapter 15 Solutions</vt:lpstr>
      <vt:lpstr>Dilute vs. Concentrated Solutions</vt:lpstr>
      <vt:lpstr>Slide 4</vt:lpstr>
      <vt:lpstr>Slide 5</vt:lpstr>
      <vt:lpstr>Slide 6</vt:lpstr>
      <vt:lpstr>Slide 7</vt:lpstr>
      <vt:lpstr>III. Solubility (15.1)</vt:lpstr>
      <vt:lpstr>III. Solubility (15.1)</vt:lpstr>
      <vt:lpstr>Slide 10</vt:lpstr>
    </vt:vector>
  </TitlesOfParts>
  <Company>SFUSD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O'connor</dc:creator>
  <cp:lastModifiedBy>Heather O'connor</cp:lastModifiedBy>
  <cp:revision>5</cp:revision>
  <dcterms:created xsi:type="dcterms:W3CDTF">2014-03-04T21:01:50Z</dcterms:created>
  <dcterms:modified xsi:type="dcterms:W3CDTF">2014-03-04T22:57:37Z</dcterms:modified>
</cp:coreProperties>
</file>