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3" r:id="rId10"/>
    <p:sldId id="264" r:id="rId11"/>
    <p:sldId id="266" r:id="rId12"/>
    <p:sldId id="265" r:id="rId13"/>
    <p:sldId id="267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6826" autoAdjust="0"/>
  </p:normalViewPr>
  <p:slideViewPr>
    <p:cSldViewPr snapToGrid="0">
      <p:cViewPr varScale="1">
        <p:scale>
          <a:sx n="93" d="100"/>
          <a:sy n="93" d="100"/>
        </p:scale>
        <p:origin x="132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9CD42-A4E2-4E11-8DC1-2270E349391A}" type="datetimeFigureOut">
              <a:rPr lang="en-US" smtClean="0"/>
              <a:t>8/23/20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B0C5D-6E3D-4F0F-9ADB-EC174DB8B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1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B0C5D-6E3D-4F0F-9ADB-EC174DB8B9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22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we're </a:t>
            </a:r>
            <a:r>
              <a:rPr lang="en-US" dirty="0" err="1"/>
              <a:t>gonna</a:t>
            </a:r>
            <a:r>
              <a:rPr lang="en-US" dirty="0"/>
              <a:t> show you that audits have little effect on bureaucrats' </a:t>
            </a:r>
          </a:p>
          <a:p>
            <a:r>
              <a:rPr lang="en-US" dirty="0"/>
              <a:t>behavior, and hence little effect on corruption</a:t>
            </a:r>
          </a:p>
          <a:p>
            <a:r>
              <a:rPr lang="en-US" dirty="0"/>
              <a:t>- the problem is complicated because, unlike politicians, bureaucrats have </a:t>
            </a:r>
          </a:p>
          <a:p>
            <a:r>
              <a:rPr lang="en-US" dirty="0"/>
              <a:t>LT careers. </a:t>
            </a:r>
          </a:p>
          <a:p>
            <a:r>
              <a:rPr lang="en-US" dirty="0"/>
              <a:t>--&gt; in this environment, anti-corruption audits may have a variety of both </a:t>
            </a:r>
          </a:p>
          <a:p>
            <a:r>
              <a:rPr lang="en-US" dirty="0"/>
              <a:t>ST &amp; LT effects. [contribution 1]</a:t>
            </a:r>
          </a:p>
          <a:p>
            <a:r>
              <a:rPr lang="en-US" dirty="0"/>
              <a:t>- while ST is easy, LT is harder --&gt; structural estimation. [contribution 2]</a:t>
            </a:r>
          </a:p>
          <a:p>
            <a:r>
              <a:rPr lang="en-US" dirty="0"/>
              <a:t>- finding: little effect on both ST and LT. More worrying, audits are not </a:t>
            </a:r>
          </a:p>
          <a:p>
            <a:r>
              <a:rPr lang="en-US" dirty="0"/>
              <a:t>a panacea.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B0C5D-6E3D-4F0F-9ADB-EC174DB8B9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62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APSA: merge this slide with slide 8 (payoffs column), get rid of 8, 9, 10, 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B0C5D-6E3D-4F0F-9ADB-EC174DB8B9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52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B0C5D-6E3D-4F0F-9ADB-EC174DB8B9E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74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3A030-3CDB-4525-A41C-75E67C17B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2124EF-9543-4620-B0F0-1B60D95F5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A4E6F-8303-4482-9BC0-A4123488E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14571-0D8F-4467-BF0A-BE90BD9B2DBC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7DCC2-1A5E-42B7-AE8C-F5413C807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98A6B-27AB-45E4-B576-E90B6A892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04191-69B4-4DAC-88D8-2726116E1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47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50048-01DE-40F4-A30E-D59E56641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5EA41-6334-4AA3-974C-D9E52B38D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2C3A8-225E-49ED-9735-0DC58DFEB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14571-0D8F-4467-BF0A-BE90BD9B2DBC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A0499-7BF1-4716-8110-33F844459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B3F1A-3097-476E-93A8-5065F1FA2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04191-69B4-4DAC-88D8-2726116E1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97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9BD44E-AF73-4177-AD87-2A1272A978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0A395-D8EC-40E5-90AB-00262F92B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44D63-09BF-4C88-9D00-30658D455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14571-0D8F-4467-BF0A-BE90BD9B2DBC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57537-12A6-4FBD-B2F1-AF7EB163E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D6CC0-8726-4265-99A3-17FF2A8B8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04191-69B4-4DAC-88D8-2726116E1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31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29D7E-5685-47B4-89BE-A8DE6B0BB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CAB00-2C89-46A1-ABC8-65B75DBF7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80C2-56A1-4675-97A2-8C38C348B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14571-0D8F-4467-BF0A-BE90BD9B2DBC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B8690-376B-45D8-BF42-8FF8A0880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7806B-EB7B-4615-922A-F17C72C95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04191-69B4-4DAC-88D8-2726116E1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820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B393E-8E95-4ECE-8CB2-3F68B7AFB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6CF4A-7A52-4C66-B5C2-C637E06CF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37820-1772-4282-85AA-92BC1D517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14571-0D8F-4467-BF0A-BE90BD9B2DBC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EA248-18D0-4564-A8A1-36155E2A1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EEC46-ABEF-45E9-9BF3-5B6C635F2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04191-69B4-4DAC-88D8-2726116E1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86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35B68-98F4-4AC9-B8AA-B467BAEF0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90330-6EE5-4BF8-B3EA-603ACCA84C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495196-8617-4FEF-99FC-E46515B4C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EE4C9-4016-4309-B974-224B704F2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14571-0D8F-4467-BF0A-BE90BD9B2DBC}" type="datetimeFigureOut">
              <a:rPr lang="en-US" smtClean="0"/>
              <a:t>8/23/20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464F5-1BF2-47EE-AC27-42D0F4BBE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BC174-0E52-459C-822F-1FA6DE75A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04191-69B4-4DAC-88D8-2726116E1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40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42461-9F1A-419A-828F-0D2D3340A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ABCB0-4D3D-4E34-9E5F-5C65B5FE0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DF8E7E-4344-41B6-BABA-99C5BD1EB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C9189D-D721-4C3C-AEE6-062F53AB43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B4F7CB-8096-47D4-8CB5-EF48FA5D0F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CA7B16-2D96-4640-982D-FFB47F844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14571-0D8F-4467-BF0A-BE90BD9B2DBC}" type="datetimeFigureOut">
              <a:rPr lang="en-US" smtClean="0"/>
              <a:t>8/23/20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659E60-4B00-4B73-BCDB-74F3E2F4C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6F998F-1A52-45AE-9A62-B44A3368C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04191-69B4-4DAC-88D8-2726116E1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67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6ACEF-D0BE-4067-8816-BFBA4039A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FC017A-ACF2-4973-9BB9-21598C345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14571-0D8F-4467-BF0A-BE90BD9B2DBC}" type="datetimeFigureOut">
              <a:rPr lang="en-US" smtClean="0"/>
              <a:t>8/23/20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8E4C28-1F3A-43C6-9706-F751A19FB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953E47-2872-4BC4-9657-466CD56EB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04191-69B4-4DAC-88D8-2726116E1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99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834CD8-F6B5-4662-AB4A-D1D7CE109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14571-0D8F-4467-BF0A-BE90BD9B2DBC}" type="datetimeFigureOut">
              <a:rPr lang="en-US" smtClean="0"/>
              <a:t>8/23/20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B500A5-63CF-4130-B5F4-B9A050290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357E0D-C241-487B-81BC-C555C0BA3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04191-69B4-4DAC-88D8-2726116E1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E5729-198E-406C-BD7F-FE29D5329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D0FF1-765E-4021-AB48-ACC470293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4BEF8-56E6-44D0-9AD9-BB736F9406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7C962-7482-41BB-BBA4-F10E333AD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14571-0D8F-4467-BF0A-BE90BD9B2DBC}" type="datetimeFigureOut">
              <a:rPr lang="en-US" smtClean="0"/>
              <a:t>8/23/20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287BB-A5C2-41EB-B824-5680D6925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73F1B-BB72-4253-81BD-2CB8B4474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04191-69B4-4DAC-88D8-2726116E1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4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7DC5C-7673-4EB2-B3A1-42C90C318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652E84-F8FB-480C-9C21-CECD8D9447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AE8A05-2D01-445C-814F-7E940162C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FE6B7-11D7-44EA-A732-928BFE2D7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14571-0D8F-4467-BF0A-BE90BD9B2DBC}" type="datetimeFigureOut">
              <a:rPr lang="en-US" smtClean="0"/>
              <a:t>8/23/20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194F4F-DF47-4A67-92D5-2186EE5F2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32BFA2-721F-4F36-AD46-3B937C7B1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04191-69B4-4DAC-88D8-2726116E1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81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677FDD-E947-434E-B9CA-3C9CDBFED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B13A3-2ED5-44E3-8B3A-FC2A224C1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DA15A-75D9-4D97-AEC8-81CD33B4CA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 Nova" panose="020B0504020202020204" pitchFamily="34" charset="0"/>
                <a:cs typeface="Arial" panose="020B0604020202020204" pitchFamily="34" charset="0"/>
              </a:defRPr>
            </a:lvl1pPr>
          </a:lstStyle>
          <a:p>
            <a:fld id="{41314571-0D8F-4467-BF0A-BE90BD9B2DBC}" type="datetimeFigureOut">
              <a:rPr lang="en-US" smtClean="0"/>
              <a:pPr/>
              <a:t>8/23/20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C67E1-6300-4D6E-B4D3-A1E53F55DA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 Nova" panose="020B0504020202020204" pitchFamily="34" charset="0"/>
                <a:cs typeface="Arial" panose="020B0604020202020204" pitchFamily="34" charset="0"/>
              </a:defRPr>
            </a:lvl1pPr>
          </a:lstStyle>
          <a:p>
            <a:fld id="{DEA04191-69B4-4DAC-88D8-2726116E10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04FB03F-F509-D44A-B4A3-DABF574E1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 Nova" panose="020B05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9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 Nova" panose="020B05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 Nova" panose="020B05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 Nova" panose="020B05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 Nova" panose="020B05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Nova" panose="020B05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Nova" panose="020B05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E09B4-1108-4D7D-A457-1F3D1498E5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>
                <a:latin typeface="Arial Nova" panose="020B0504020202020204" pitchFamily="34" charset="0"/>
              </a:rPr>
              <a:t>The impact of anti-corruption audits on bureaucratic careers: Evidence from Brazilian municipalities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AB7ABD-B86E-4CE1-8E5A-4207E765FE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 Nova" panose="020F0502020204030204" pitchFamily="34" charset="0"/>
              </a:rPr>
              <a:t>Romain </a:t>
            </a:r>
            <a:r>
              <a:rPr lang="en-US" dirty="0" err="1">
                <a:latin typeface="Arial Nova" panose="020F0502020204030204" pitchFamily="34" charset="0"/>
              </a:rPr>
              <a:t>Ferrali</a:t>
            </a:r>
            <a:r>
              <a:rPr lang="en-US" dirty="0">
                <a:latin typeface="Arial Nova" panose="020F0502020204030204" pitchFamily="34" charset="0"/>
              </a:rPr>
              <a:t>, Galileu Kim</a:t>
            </a:r>
          </a:p>
          <a:p>
            <a:r>
              <a:rPr lang="en-US" dirty="0">
                <a:latin typeface="Arial Nova" panose="020F0502020204030204" pitchFamily="34" charset="0"/>
              </a:rPr>
              <a:t> NYU-Abu Dhabi, Princeton University</a:t>
            </a:r>
          </a:p>
        </p:txBody>
      </p:sp>
    </p:spTree>
    <p:extLst>
      <p:ext uri="{BB962C8B-B14F-4D97-AF65-F5344CB8AC3E}">
        <p14:creationId xmlns:p14="http://schemas.microsoft.com/office/powerpoint/2010/main" val="4244042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9FC4C-6E30-43AF-900C-9473BA02A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DE0070-860C-40F4-8E47-57CD771C09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Start from a baseline where audits only induce dismissals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Introduce each mechanism in turn:</a:t>
                </a:r>
              </a:p>
              <a:p>
                <a:pPr lvl="1"/>
                <a:r>
                  <a:rPr lang="en-US" dirty="0"/>
                  <a:t>Private sector penalty: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Improvements in management: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Two interesting cases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DE0070-860C-40F4-8E47-57CD771C09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91E8211-7C8C-4C64-ADC1-EFF7B39CC7AD}"/>
              </a:ext>
            </a:extLst>
          </p:cNvPr>
          <p:cNvCxnSpPr/>
          <p:nvPr/>
        </p:nvCxnSpPr>
        <p:spPr>
          <a:xfrm>
            <a:off x="1997476" y="4980373"/>
            <a:ext cx="83716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8705C3-8CDE-4264-AD75-B7BD408ABBD2}"/>
              </a:ext>
            </a:extLst>
          </p:cNvPr>
          <p:cNvCxnSpPr/>
          <p:nvPr/>
        </p:nvCxnSpPr>
        <p:spPr>
          <a:xfrm>
            <a:off x="4474346" y="4891596"/>
            <a:ext cx="0" cy="204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286ED12-7A56-48CB-B0EC-A6BC5ADB9D7F}"/>
              </a:ext>
            </a:extLst>
          </p:cNvPr>
          <p:cNvCxnSpPr/>
          <p:nvPr/>
        </p:nvCxnSpPr>
        <p:spPr>
          <a:xfrm>
            <a:off x="7929246" y="4893072"/>
            <a:ext cx="0" cy="204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E02F61A-013C-4A6B-9900-508056547041}"/>
                  </a:ext>
                </a:extLst>
              </p:cNvPr>
              <p:cNvSpPr txBox="1"/>
              <p:nvPr/>
            </p:nvSpPr>
            <p:spPr>
              <a:xfrm>
                <a:off x="4239087" y="4476104"/>
                <a:ext cx="4705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E02F61A-013C-4A6B-9900-5080565470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087" y="4476104"/>
                <a:ext cx="47051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D9F61BC-6186-4B79-972C-215C0FFF45CD}"/>
                  </a:ext>
                </a:extLst>
              </p:cNvPr>
              <p:cNvSpPr txBox="1"/>
              <p:nvPr/>
            </p:nvSpPr>
            <p:spPr>
              <a:xfrm>
                <a:off x="7501640" y="4475811"/>
                <a:ext cx="8552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D9F61BC-6186-4B79-972C-215C0FFF4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1640" y="4475811"/>
                <a:ext cx="85521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1F181B0-E307-4EB3-9749-B2E8117A7676}"/>
                  </a:ext>
                </a:extLst>
              </p:cNvPr>
              <p:cNvSpPr txBox="1"/>
              <p:nvPr/>
            </p:nvSpPr>
            <p:spPr>
              <a:xfrm>
                <a:off x="4239087" y="4475811"/>
                <a:ext cx="4705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1F181B0-E307-4EB3-9749-B2E8117A7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087" y="4475811"/>
                <a:ext cx="47051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8EBDC7A-0788-4508-8EA7-D7DCA197A400}"/>
                  </a:ext>
                </a:extLst>
              </p:cNvPr>
              <p:cNvSpPr txBox="1"/>
              <p:nvPr/>
            </p:nvSpPr>
            <p:spPr>
              <a:xfrm>
                <a:off x="10490446" y="4795707"/>
                <a:ext cx="4705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8EBDC7A-0788-4508-8EA7-D7DCA197A4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0446" y="4795707"/>
                <a:ext cx="470517" cy="369332"/>
              </a:xfrm>
              <a:prstGeom prst="rect">
                <a:avLst/>
              </a:prstGeom>
              <a:blipFill>
                <a:blip r:embed="rId6"/>
                <a:stretch>
                  <a:fillRect r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Left Brace 14">
            <a:extLst>
              <a:ext uri="{FF2B5EF4-FFF2-40B4-BE49-F238E27FC236}">
                <a16:creationId xmlns:a16="http://schemas.microsoft.com/office/drawing/2014/main" id="{3BE767FB-35D4-466D-B594-DB238FC2133F}"/>
              </a:ext>
            </a:extLst>
          </p:cNvPr>
          <p:cNvSpPr/>
          <p:nvPr/>
        </p:nvSpPr>
        <p:spPr>
          <a:xfrm rot="16200000">
            <a:off x="3087234" y="4191573"/>
            <a:ext cx="181044" cy="25931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761C4FF5-4DDE-49B4-9812-82423D12C2FC}"/>
              </a:ext>
            </a:extLst>
          </p:cNvPr>
          <p:cNvSpPr/>
          <p:nvPr/>
        </p:nvSpPr>
        <p:spPr>
          <a:xfrm rot="16200000">
            <a:off x="6115285" y="3837180"/>
            <a:ext cx="181009" cy="33018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7959C4BB-F266-4FFD-BCFD-CC814F4A8AA3}"/>
              </a:ext>
            </a:extLst>
          </p:cNvPr>
          <p:cNvSpPr/>
          <p:nvPr/>
        </p:nvSpPr>
        <p:spPr>
          <a:xfrm rot="16200000">
            <a:off x="9094898" y="4304413"/>
            <a:ext cx="181010" cy="23674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0B43FE-9AF9-4754-BF9A-16CC4B313D75}"/>
              </a:ext>
            </a:extLst>
          </p:cNvPr>
          <p:cNvSpPr txBox="1"/>
          <p:nvPr/>
        </p:nvSpPr>
        <p:spPr>
          <a:xfrm>
            <a:off x="1993634" y="5723523"/>
            <a:ext cx="2521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better paid in public sec.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3787C5-A5BF-45A6-BD69-F74A07BFFFF4}"/>
              </a:ext>
            </a:extLst>
          </p:cNvPr>
          <p:cNvSpPr txBox="1"/>
          <p:nvPr/>
        </p:nvSpPr>
        <p:spPr>
          <a:xfrm>
            <a:off x="4869406" y="5723523"/>
            <a:ext cx="2627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better paid in private sec.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9226DE-A91F-49F0-9EE1-028EBA6BF7B9}"/>
              </a:ext>
            </a:extLst>
          </p:cNvPr>
          <p:cNvSpPr txBox="1"/>
          <p:nvPr/>
        </p:nvSpPr>
        <p:spPr>
          <a:xfrm>
            <a:off x="8451506" y="5723523"/>
            <a:ext cx="146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uninteresting</a:t>
            </a:r>
          </a:p>
        </p:txBody>
      </p:sp>
    </p:spTree>
    <p:extLst>
      <p:ext uri="{BB962C8B-B14F-4D97-AF65-F5344CB8AC3E}">
        <p14:creationId xmlns:p14="http://schemas.microsoft.com/office/powerpoint/2010/main" val="2407673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33521-EDEB-4BF7-8090-740682E48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baseline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13139A-79E7-44E0-A58E-9686C0787E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better paid in private sector: steal until you get caught</a:t>
                </a:r>
              </a:p>
              <a:p>
                <a:r>
                  <a:rPr lang="en-US" dirty="0"/>
                  <a:t>If better paid in public sector: 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sufficiently large (relative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), then steal until you get caught</a:t>
                </a:r>
              </a:p>
              <a:p>
                <a:pPr lvl="1"/>
                <a:r>
                  <a:rPr lang="en-US" dirty="0"/>
                  <a:t>Otherwise: never steal </a:t>
                </a:r>
                <a:r>
                  <a:rPr lang="en-US" dirty="0">
                    <a:sym typeface="Wingdings" panose="05000000000000000000" pitchFamily="2" charset="2"/>
                  </a:rPr>
                  <a:t> </a:t>
                </a:r>
                <a:r>
                  <a:rPr lang="en-US" i="1" dirty="0">
                    <a:sym typeface="Wingdings" panose="05000000000000000000" pitchFamily="2" charset="2"/>
                  </a:rPr>
                  <a:t>deterrence</a:t>
                </a:r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13139A-79E7-44E0-A58E-9686C0787E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595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84901-C5CB-4133-812D-31A70CEDF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5A6DA94-C847-41F0-8D86-CE45A8183F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Long-term effects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366DB8C5-68E7-4B98-9A12-7973C82273F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/>
                  <a:t>Deterrence through</a:t>
                </a:r>
              </a:p>
              <a:p>
                <a:pPr lvl="1"/>
                <a:r>
                  <a:rPr lang="en-US" dirty="0"/>
                  <a:t>Not stealing</a:t>
                </a:r>
              </a:p>
              <a:p>
                <a:pPr lvl="1"/>
                <a:r>
                  <a:rPr lang="en-US" dirty="0"/>
                  <a:t>Preemptive departure (if introduce a baseline probability of dismissal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 </a:t>
                </a:r>
              </a:p>
              <a:p>
                <a:r>
                  <a:rPr lang="en-US" dirty="0"/>
                  <a:t>… if audits have sufficient bite (i.e.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sufficiently low, and/or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sufficiently high)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366DB8C5-68E7-4B98-9A12-7973C82273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128" t="-2815" r="-2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82BF67C-CA88-43CD-86FA-C97A56924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Short-term effects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1252F0FD-D55F-41A5-A591-2F65C75E398B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r>
                  <a:rPr lang="en-US" dirty="0"/>
                  <a:t>Dismissal of corrupt agents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Waves of departures</a:t>
                </a:r>
              </a:p>
              <a:p>
                <a:r>
                  <a:rPr lang="en-US" dirty="0"/>
                  <a:t>Steal when no audit</a:t>
                </a:r>
              </a:p>
              <a:p>
                <a:r>
                  <a:rPr lang="en-US" dirty="0"/>
                  <a:t>… if audits have less bite.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1252F0FD-D55F-41A5-A591-2F65C75E39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 l="-2118" t="-2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F04D3D2-4DD9-4FD9-AC5C-05FE94ACF76F}"/>
              </a:ext>
            </a:extLst>
          </p:cNvPr>
          <p:cNvSpPr txBox="1"/>
          <p:nvPr/>
        </p:nvSpPr>
        <p:spPr>
          <a:xfrm>
            <a:off x="5890388" y="5784989"/>
            <a:ext cx="57468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So, which mechanism is it? </a:t>
            </a:r>
          </a:p>
        </p:txBody>
      </p:sp>
    </p:spTree>
    <p:extLst>
      <p:ext uri="{BB962C8B-B14F-4D97-AF65-F5344CB8AC3E}">
        <p14:creationId xmlns:p14="http://schemas.microsoft.com/office/powerpoint/2010/main" val="664763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2F5D848-CAFC-4946-B8F0-1D04BF2B8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Reduced-form estimates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547880-D848-4794-BE2E-330FC66CC8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960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0D278-A58C-4EE7-8E9A-D25B8024A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Approach: are there any short-term effects?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8C7F51-DDD5-41FE-8BE4-7B9059FB6A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 fontScale="92500" lnSpcReduction="1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“</a:t>
                </a:r>
                <a:r>
                  <a:rPr lang="en-US" i="1" dirty="0"/>
                  <a:t>If you haven’t done anything wrong, why would I fire you?</a:t>
                </a:r>
                <a:r>
                  <a:rPr lang="en-US" dirty="0"/>
                  <a:t>” </a:t>
                </a:r>
                <a:r>
                  <a:rPr lang="en-US" dirty="0">
                    <a:sym typeface="Wingdings" panose="05000000000000000000" pitchFamily="2" charset="2"/>
                  </a:rPr>
                  <a:t> effect of audits on personnel depends on a municipality’s </a:t>
                </a:r>
                <a:r>
                  <a:rPr lang="en-US" u="sng" dirty="0">
                    <a:sym typeface="Wingdings" panose="05000000000000000000" pitchFamily="2" charset="2"/>
                  </a:rPr>
                  <a:t>type</a:t>
                </a:r>
                <a:r>
                  <a:rPr lang="en-US" i="1" dirty="0">
                    <a:sym typeface="Wingdings" panose="05000000000000000000" pitchFamily="2" charset="2"/>
                  </a:rPr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(low, medium, high corruption; reduced form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…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)  focus on audited municipalities and assume time-invariant types.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sym typeface="Wingdings" panose="05000000000000000000" pitchFamily="2" charset="2"/>
                  </a:rPr>
                  <a:t>Audits are random  compare audited municipality to municipality that hasn’t been audited yet, and consider </a:t>
                </a:r>
                <a:r>
                  <a:rPr lang="en-US" u="sng" dirty="0">
                    <a:sym typeface="Wingdings" panose="05000000000000000000" pitchFamily="2" charset="2"/>
                  </a:rPr>
                  <a:t>no. departures</a:t>
                </a:r>
                <a:r>
                  <a:rPr lang="en-US" dirty="0">
                    <a:sym typeface="Wingdings" panose="05000000000000000000" pitchFamily="2" charset="2"/>
                  </a:rPr>
                  <a:t>, </a:t>
                </a:r>
                <a:r>
                  <a:rPr lang="en-US" u="sng" dirty="0">
                    <a:sym typeface="Wingdings" panose="05000000000000000000" pitchFamily="2" charset="2"/>
                  </a:rPr>
                  <a:t>dismissals</a:t>
                </a:r>
                <a:r>
                  <a:rPr lang="en-US" dirty="0">
                    <a:sym typeface="Wingdings" panose="05000000000000000000" pitchFamily="2" charset="2"/>
                  </a:rPr>
                  <a:t>, </a:t>
                </a:r>
                <a:r>
                  <a:rPr lang="en-US" u="sng" dirty="0">
                    <a:sym typeface="Wingdings" panose="05000000000000000000" pitchFamily="2" charset="2"/>
                  </a:rPr>
                  <a:t>new hires</a:t>
                </a:r>
                <a:r>
                  <a:rPr lang="en-US" dirty="0">
                    <a:sym typeface="Wingdings" panose="05000000000000000000" pitchFamily="2" charset="2"/>
                  </a:rPr>
                  <a:t>, </a:t>
                </a:r>
                <a:r>
                  <a:rPr lang="en-US" u="sng" dirty="0">
                    <a:sym typeface="Wingdings" panose="05000000000000000000" pitchFamily="2" charset="2"/>
                  </a:rPr>
                  <a:t>management quality</a:t>
                </a:r>
                <a:r>
                  <a:rPr lang="en-US" dirty="0">
                    <a:sym typeface="Wingdings" panose="05000000000000000000" pitchFamily="2" charset="2"/>
                  </a:rPr>
                  <a:t>. </a:t>
                </a:r>
              </a:p>
              <a:p>
                <a:pPr marL="0" indent="0">
                  <a:buNone/>
                </a:pPr>
                <a:endParaRPr lang="en-US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𝑖𝑠𝑡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𝑖𝑡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𝑖𝑡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′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n-US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∈{0,1}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: binary type (to simplify)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=1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after audit, 0 otherwise</a:t>
                </a: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Year and state FE, SE clustered at the municipality level.</a:t>
                </a:r>
              </a:p>
              <a:p>
                <a:pPr marL="0" indent="0">
                  <a:buNone/>
                </a:pPr>
                <a:endParaRPr lang="en-US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8C7F51-DDD5-41FE-8BE4-7B9059FB6A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101" t="-3003" r="-1159" b="-1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5013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69AC0-EAD0-49BD-B21F-7D62D5BE8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FC80E-3857-4BFF-975A-A9B706E25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Audits: CGU, reports number of irregularities discovered (3 levels) </a:t>
            </a:r>
            <a:r>
              <a:rPr lang="en-US" dirty="0">
                <a:sym typeface="Wingdings" panose="05000000000000000000" pitchFamily="2" charset="2"/>
              </a:rPr>
              <a:t> 4 measures of corruption (no. faults, no. severe faults, normalized by amount audited).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Each year, 1-3 lotteries, with 2 municipalities per state picked at random for audit. </a:t>
            </a:r>
          </a:p>
          <a:p>
            <a:r>
              <a:rPr lang="en-US" dirty="0"/>
              <a:t>Personnel: RAIS, all employees in Brazil </a:t>
            </a:r>
            <a:r>
              <a:rPr lang="en-US" dirty="0">
                <a:sym typeface="Wingdings" panose="05000000000000000000" pitchFamily="2" charset="2"/>
              </a:rPr>
              <a:t> focus on high-ranking bureaucrats. </a:t>
            </a:r>
          </a:p>
          <a:p>
            <a:r>
              <a:rPr lang="en-US" dirty="0">
                <a:sym typeface="Wingdings" panose="05000000000000000000" pitchFamily="2" charset="2"/>
              </a:rPr>
              <a:t>Management: MUNIC, self-reported measure of good practices  count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2C07608-8D21-4F69-B3BE-B6334725C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7845"/>
            <a:ext cx="12192000" cy="548230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02BB6D7-7D7C-40B6-9256-BC3F15D4EBF4}"/>
              </a:ext>
            </a:extLst>
          </p:cNvPr>
          <p:cNvSpPr/>
          <p:nvPr/>
        </p:nvSpPr>
        <p:spPr>
          <a:xfrm>
            <a:off x="10058400" y="4953740"/>
            <a:ext cx="2133600" cy="30184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28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33B0537E-E948-4C28-9A6B-6DE611F76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942" y="0"/>
            <a:ext cx="6974115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0C9E544-A581-4813-A67C-A458AFBD20E2}"/>
              </a:ext>
            </a:extLst>
          </p:cNvPr>
          <p:cNvSpPr/>
          <p:nvPr/>
        </p:nvSpPr>
        <p:spPr>
          <a:xfrm>
            <a:off x="2725445" y="4181383"/>
            <a:ext cx="6974115" cy="228156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92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many, old, drawing, standing&#10;&#10;Description automatically generated">
            <a:extLst>
              <a:ext uri="{FF2B5EF4-FFF2-40B4-BE49-F238E27FC236}">
                <a16:creationId xmlns:a16="http://schemas.microsoft.com/office/drawing/2014/main" id="{5648AEA1-120D-4D8C-96FB-C81C576FD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507" y="0"/>
            <a:ext cx="5166986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1B41488-3EB2-4B7D-8908-E5600A0CAEB6}"/>
              </a:ext>
            </a:extLst>
          </p:cNvPr>
          <p:cNvSpPr/>
          <p:nvPr/>
        </p:nvSpPr>
        <p:spPr>
          <a:xfrm>
            <a:off x="7025951" y="4563122"/>
            <a:ext cx="933061" cy="96993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53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82502-253D-42AD-81EB-547A72D49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Electoral accountability does not trickle down to bureaucrats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18103-052F-45BD-9BD2-F66FE228C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test: do mayoral patronage appointments get dismissed/leave after an audit? </a:t>
            </a:r>
          </a:p>
          <a:p>
            <a:pPr lvl="1"/>
            <a:r>
              <a:rPr lang="en-US" dirty="0"/>
              <a:t>Consider only bureaucrats hired during the 1</a:t>
            </a:r>
            <a:r>
              <a:rPr lang="en-US" baseline="30000" dirty="0"/>
              <a:t>st</a:t>
            </a:r>
            <a:r>
              <a:rPr lang="en-US" dirty="0"/>
              <a:t> year of a mayor’s 1</a:t>
            </a:r>
            <a:r>
              <a:rPr lang="en-US" baseline="30000" dirty="0"/>
              <a:t>st</a:t>
            </a:r>
            <a:r>
              <a:rPr lang="en-US" dirty="0"/>
              <a:t> term, and compare those who underwent audit to those who did not. </a:t>
            </a:r>
          </a:p>
          <a:p>
            <a:r>
              <a:rPr lang="en-US" dirty="0"/>
              <a:t>If not, do they get dismissed/leave when a new mayor takes over? [not shown]</a:t>
            </a:r>
          </a:p>
          <a:p>
            <a:pPr lvl="1"/>
            <a:r>
              <a:rPr lang="en-US" dirty="0"/>
              <a:t>Consider the same cohort, but only those for which mayor lost the elections. Compare the same 2 groups, but during the 2</a:t>
            </a:r>
            <a:r>
              <a:rPr lang="en-US" baseline="30000" dirty="0"/>
              <a:t>nd</a:t>
            </a:r>
            <a:r>
              <a:rPr lang="en-US" dirty="0"/>
              <a:t> term. </a:t>
            </a:r>
          </a:p>
        </p:txBody>
      </p:sp>
    </p:spTree>
    <p:extLst>
      <p:ext uri="{BB962C8B-B14F-4D97-AF65-F5344CB8AC3E}">
        <p14:creationId xmlns:p14="http://schemas.microsoft.com/office/powerpoint/2010/main" val="2682356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96258-087B-471E-80B9-DD073A0D7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0109F-0722-4F5B-A2B0-7F7637AE5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Political and administrative institutions exposed to corruption.</a:t>
            </a:r>
          </a:p>
          <a:p>
            <a:r>
              <a:rPr lang="en-US" dirty="0"/>
              <a:t>Audits </a:t>
            </a:r>
            <a:r>
              <a:rPr lang="en-US" dirty="0">
                <a:latin typeface="Helvetica" pitchFamily="2" charset="0"/>
              </a:rPr>
              <a:t>are</a:t>
            </a:r>
            <a:r>
              <a:rPr lang="en-US" dirty="0"/>
              <a:t> a popular anti-corruption instrument.</a:t>
            </a:r>
          </a:p>
          <a:p>
            <a:r>
              <a:rPr lang="en-US" dirty="0"/>
              <a:t>Effect of audits on politicians is well-known: electoral and </a:t>
            </a:r>
            <a:r>
              <a:rPr lang="en-US" dirty="0" err="1"/>
              <a:t>legals</a:t>
            </a:r>
            <a:r>
              <a:rPr lang="en-US" dirty="0"/>
              <a:t> sanctions (</a:t>
            </a:r>
            <a:r>
              <a:rPr lang="en-US" dirty="0" err="1"/>
              <a:t>Ferraz</a:t>
            </a:r>
            <a:r>
              <a:rPr lang="en-US" dirty="0"/>
              <a:t> &amp; </a:t>
            </a:r>
            <a:r>
              <a:rPr lang="en-US" dirty="0" err="1"/>
              <a:t>Finan</a:t>
            </a:r>
            <a:r>
              <a:rPr lang="en-US" dirty="0"/>
              <a:t> 2011; Avis, </a:t>
            </a:r>
            <a:r>
              <a:rPr lang="en-US" dirty="0" err="1"/>
              <a:t>Ferraz</a:t>
            </a:r>
            <a:r>
              <a:rPr lang="en-US" dirty="0"/>
              <a:t> &amp; </a:t>
            </a:r>
            <a:r>
              <a:rPr lang="en-US" dirty="0" err="1"/>
              <a:t>Finan</a:t>
            </a:r>
            <a:r>
              <a:rPr lang="en-US" dirty="0"/>
              <a:t> 2018)</a:t>
            </a:r>
          </a:p>
          <a:p>
            <a:r>
              <a:rPr lang="en-US" dirty="0"/>
              <a:t>Bureaucrats’ behavior under audits is unclear. </a:t>
            </a:r>
          </a:p>
          <a:p>
            <a:pPr lvl="1"/>
            <a:r>
              <a:rPr lang="en-US" dirty="0"/>
              <a:t>Perhaps bureaucrats and politicians share a common fate.</a:t>
            </a:r>
          </a:p>
          <a:p>
            <a:pPr lvl="1"/>
            <a:r>
              <a:rPr lang="en-US" dirty="0"/>
              <a:t>Fundamental differences in their career structures.</a:t>
            </a:r>
            <a:endParaRPr lang="en-US" dirty="0">
              <a:sym typeface="Wingdings" panose="05000000000000000000" pitchFamily="2" charset="2"/>
            </a:endParaRPr>
          </a:p>
          <a:p>
            <a:pPr lvl="2"/>
            <a:r>
              <a:rPr lang="en-US" dirty="0"/>
              <a:t>Bureaucrats have lifelong tenure/profitable opportunities in the private sector </a:t>
            </a:r>
            <a:r>
              <a:rPr lang="en-US" dirty="0">
                <a:sym typeface="Wingdings" panose="05000000000000000000" pitchFamily="2" charset="2"/>
              </a:rPr>
              <a:t> different career incentives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013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3C3EBB56-1F78-40BE-922B-6C60E00C3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047" y="594917"/>
            <a:ext cx="6839905" cy="566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211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FE68B-9419-4E74-817A-07C0A7FCD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59630-C030-4A53-988B-559E44143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Audits have no observable short-term effect on career outcomes (i.e. departures, dismissals)</a:t>
            </a:r>
          </a:p>
          <a:p>
            <a:r>
              <a:rPr lang="en-US" dirty="0"/>
              <a:t>They lead to small, temporary improvements in managerial quality. </a:t>
            </a:r>
          </a:p>
          <a:p>
            <a:r>
              <a:rPr lang="en-US" dirty="0"/>
              <a:t>No evidence of political accountability.</a:t>
            </a:r>
          </a:p>
          <a:p>
            <a:r>
              <a:rPr lang="en-US" dirty="0"/>
              <a:t>Why do audits have no observable short-term effect? </a:t>
            </a:r>
          </a:p>
          <a:p>
            <a:pPr lvl="1"/>
            <a:r>
              <a:rPr lang="en-US" dirty="0"/>
              <a:t>Perhaps agents steal when no audit? (unobservable, short term)</a:t>
            </a:r>
          </a:p>
          <a:p>
            <a:pPr lvl="1"/>
            <a:r>
              <a:rPr lang="en-US" dirty="0"/>
              <a:t>Perhaps agents are permanently deterred? 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 structural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2527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5DDAD8-8247-4088-8D6C-F9A33DA2E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estimation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50CC91-6152-4E66-874E-B0E64E5552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12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4D928B-42B0-4D08-8A62-2659EEB99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484FA73-C5BC-4071-8E5A-CFD54D364E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Make private sector wages stochastic: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Estimate some model parameters separately: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Binder-Oaxaca decomposition, averaged over lifecycle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:r>
                  <a:rPr lang="en-US" dirty="0" err="1"/>
                  <a:t>Pr</a:t>
                </a:r>
                <a:r>
                  <a:rPr lang="en-US" dirty="0"/>
                  <a:t>(dropping out of sample)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:r>
                  <a:rPr lang="en-US" dirty="0" err="1"/>
                  <a:t>Pr</a:t>
                </a:r>
                <a:r>
                  <a:rPr lang="en-US" dirty="0"/>
                  <a:t>(dismissal | non-audit years)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Difference in wages in year 1, dismissals vs. departures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: comes from data</a:t>
                </a:r>
              </a:p>
              <a:p>
                <a:r>
                  <a:rPr lang="en-US" dirty="0"/>
                  <a:t>Structural estimation of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, </a:t>
                </a:r>
                <a:r>
                  <a:rPr lang="en-US" u="sng" dirty="0"/>
                  <a:t>at municipal level</a:t>
                </a:r>
                <a:r>
                  <a:rPr lang="en-US" dirty="0"/>
                  <a:t>. </a:t>
                </a:r>
              </a:p>
              <a:p>
                <a:r>
                  <a:rPr lang="en-US" dirty="0"/>
                  <a:t>Identification: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/>
                  <a:t> conditional logit. Compare levels of dismissals, departures during audit/not audit; attribute the part that cannot be explained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corruption/lack thereof. 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484FA73-C5BC-4071-8E5A-CFD54D364E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54719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E7A69555-241D-44E8-87C4-A259C3CFCA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58" y="230389"/>
            <a:ext cx="7690256" cy="3727796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323DE2E-5B6A-449B-9632-84C03DC761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914" y="4104430"/>
            <a:ext cx="8469086" cy="275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0499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65544B5E-C8A5-48B3-8F31-60E84A885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92" y="923575"/>
            <a:ext cx="10860016" cy="501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9608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84405-0C14-4F58-804A-FBB61C52E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5F270-C89E-4A7E-85C9-D38F8D664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14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3CDB3-7853-4970-ADD8-6768F222A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513CF-A4EC-4AFF-AFD4-6B63E476C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400" b="1" dirty="0"/>
              <a:t>How do bureaucrats’ career choices respond to anti-corruption audits?</a:t>
            </a:r>
            <a:endParaRPr lang="en-US" dirty="0"/>
          </a:p>
          <a:p>
            <a:r>
              <a:rPr lang="en-US" dirty="0"/>
              <a:t>Audits have little effect on bureaucrat’s behavior, and hence little effect on corruption in public administration.</a:t>
            </a:r>
          </a:p>
          <a:p>
            <a:r>
              <a:rPr lang="en-US" dirty="0"/>
              <a:t>Unlike politicians, bureaucrats have long-term careers.</a:t>
            </a:r>
          </a:p>
          <a:p>
            <a:pPr lvl="1"/>
            <a:r>
              <a:rPr lang="en-US" dirty="0"/>
              <a:t>In this environment, audits have both short-term and long-term effects.</a:t>
            </a:r>
          </a:p>
          <a:p>
            <a:r>
              <a:rPr lang="en-US" dirty="0"/>
              <a:t>Identifying long-term effects require theory: structural estimation.</a:t>
            </a:r>
          </a:p>
          <a:p>
            <a:pPr lvl="1"/>
            <a:r>
              <a:rPr lang="en-US" dirty="0"/>
              <a:t>Career model that incorporates audits and corruption.</a:t>
            </a:r>
          </a:p>
          <a:p>
            <a:r>
              <a:rPr lang="en-US" dirty="0"/>
              <a:t>Audits are no panacea: </a:t>
            </a:r>
            <a:r>
              <a:rPr lang="en-US"/>
              <a:t>little effect on 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382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30B33-9098-43A0-8A29-F91650518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489C1-CA5D-46EC-8BA7-16D5CA661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Theory: anti-corruption audits may affect career decisions in a variety of ways, including: </a:t>
            </a:r>
          </a:p>
          <a:p>
            <a:pPr lvl="1"/>
            <a:r>
              <a:rPr lang="en-US" dirty="0"/>
              <a:t>Short-term responses </a:t>
            </a:r>
            <a:r>
              <a:rPr lang="en-US" dirty="0">
                <a:sym typeface="Wingdings" panose="05000000000000000000" pitchFamily="2" charset="2"/>
              </a:rPr>
              <a:t> waves of departures/fewer corruption immediately after an audit.</a:t>
            </a:r>
            <a:endParaRPr lang="en-US" dirty="0"/>
          </a:p>
          <a:p>
            <a:pPr lvl="1"/>
            <a:r>
              <a:rPr lang="en-US" dirty="0"/>
              <a:t>Long-term responses </a:t>
            </a:r>
            <a:r>
              <a:rPr lang="en-US" dirty="0">
                <a:sym typeface="Wingdings" panose="05000000000000000000" pitchFamily="2" charset="2"/>
              </a:rPr>
              <a:t> permanent deterrence through threat of sanction. </a:t>
            </a:r>
          </a:p>
          <a:p>
            <a:r>
              <a:rPr lang="en-US" dirty="0">
                <a:sym typeface="Wingdings" panose="05000000000000000000" pitchFamily="2" charset="2"/>
              </a:rPr>
              <a:t>Empirics: </a:t>
            </a:r>
          </a:p>
          <a:p>
            <a:pPr lvl="1"/>
            <a:r>
              <a:rPr lang="en-US" b="1" dirty="0">
                <a:sym typeface="Wingdings" panose="05000000000000000000" pitchFamily="2" charset="2"/>
              </a:rPr>
              <a:t>Reduced form findings (short term)</a:t>
            </a:r>
            <a:r>
              <a:rPr lang="en-US" dirty="0">
                <a:sym typeface="Wingdings" panose="05000000000000000000" pitchFamily="2" charset="2"/>
              </a:rPr>
              <a:t>. Audits have no effect on career behavior, but there is a temporary, small improvement in management. No evidence that electoral accountability trickles down to bureaucrats. </a:t>
            </a:r>
          </a:p>
          <a:p>
            <a:pPr lvl="1"/>
            <a:r>
              <a:rPr lang="en-US" b="1" dirty="0">
                <a:sym typeface="Wingdings" panose="05000000000000000000" pitchFamily="2" charset="2"/>
              </a:rPr>
              <a:t>Structural findings (short &amp; long term).</a:t>
            </a:r>
            <a:r>
              <a:rPr lang="en-US" dirty="0">
                <a:sym typeface="Wingdings" panose="05000000000000000000" pitchFamily="2" charset="2"/>
              </a:rPr>
              <a:t> Overall, audits have little effect on corrupt behavior. Making the program more efficient does not substitute for long-term improvements in local institutional environment.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158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5E5FA-390D-426F-A3EF-CF071D31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186CA-51FF-4DAE-B297-E3568AB37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Reduced form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Structural estimation</a:t>
            </a:r>
          </a:p>
        </p:txBody>
      </p:sp>
    </p:spTree>
    <p:extLst>
      <p:ext uri="{BB962C8B-B14F-4D97-AF65-F5344CB8AC3E}">
        <p14:creationId xmlns:p14="http://schemas.microsoft.com/office/powerpoint/2010/main" val="2156318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75F48-3CD1-427B-A35A-CAA56762A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2DF05-8DED-4FFB-88F5-D0C7017F3D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902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609D6-0AF0-4135-B7E8-FD2862F62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D59E49-BB46-4B19-AFD5-80BA35E6BA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bureaucrat is employed in a bureaucracy. At each time period she can: </a:t>
                </a:r>
              </a:p>
              <a:p>
                <a:pPr lvl="1"/>
                <a:r>
                  <a:rPr lang="en-US" dirty="0"/>
                  <a:t>Do her job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Do her job and steal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Permanently quit and join the private sector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At each time period, the bureaucracy is audited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audit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en-US" dirty="0"/>
                  <a:t>, the bureaucrat gets fired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. If the bureaucrat gets fired, she joins the private sector permanently, and incurs a 1 period penalty. </a:t>
                </a:r>
              </a:p>
              <a:p>
                <a:r>
                  <a:rPr lang="en-US" dirty="0"/>
                  <a:t>States: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𝑁𝑜𝑟𝑚𝑎𝑙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𝐴𝑢𝑑𝑖𝑡𝑒𝑑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𝑃𝑟𝑖𝑣𝑎𝑡𝑒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𝑃𝑟𝑖𝑣𝑎𝑡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D59E49-BB46-4B19-AFD5-80BA35E6BA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b="-3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4630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A44FB-1800-4BB8-A869-CD1BDF94B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Payoffs and parameters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87B5A-97F5-4381-8594-85DDBFB49A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Per-period payoffs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18F01F-3219-43ED-A0E1-86B523A4013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18F01F-3219-43ED-A0E1-86B523A401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929759-79F1-4A20-8F87-3BB879A9E2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Audit-related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F4C85CA-D7D6-4563-B523-BF47D9630F9A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probability of audit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, probability of getting dismissed during audit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, improvements in management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dismissal penalty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F4C85CA-D7D6-4563-B523-BF47D9630F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 t="-2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9704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5E37F-8AD0-485D-ABC4-AEAF9FA7B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A8C681-E94F-492E-A7EE-88ECFEEDDC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lim>
                          </m:limLow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 is the set of all stationary policies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𝒮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A8C681-E94F-492E-A7EE-88ECFEEDDC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7681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</TotalTime>
  <Words>1281</Words>
  <Application>Microsoft Macintosh PowerPoint</Application>
  <PresentationFormat>Widescreen</PresentationFormat>
  <Paragraphs>138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Arial Nova</vt:lpstr>
      <vt:lpstr>Calibri</vt:lpstr>
      <vt:lpstr>Cambria Math</vt:lpstr>
      <vt:lpstr>Helvetica</vt:lpstr>
      <vt:lpstr>Office Theme</vt:lpstr>
      <vt:lpstr>The impact of anti-corruption audits on bureaucratic careers: Evidence from Brazilian municipalities</vt:lpstr>
      <vt:lpstr>Motivation</vt:lpstr>
      <vt:lpstr>This paper</vt:lpstr>
      <vt:lpstr>Results</vt:lpstr>
      <vt:lpstr>Outline</vt:lpstr>
      <vt:lpstr>Theory</vt:lpstr>
      <vt:lpstr>Setting</vt:lpstr>
      <vt:lpstr>Payoffs and parameters</vt:lpstr>
      <vt:lpstr>The problem</vt:lpstr>
      <vt:lpstr>Approach</vt:lpstr>
      <vt:lpstr>The baseline</vt:lpstr>
      <vt:lpstr>Findings</vt:lpstr>
      <vt:lpstr>Reduced-form estimates</vt:lpstr>
      <vt:lpstr>Approach: are there any short-term effects?</vt:lpstr>
      <vt:lpstr>Data</vt:lpstr>
      <vt:lpstr>PowerPoint Presentation</vt:lpstr>
      <vt:lpstr>PowerPoint Presentation</vt:lpstr>
      <vt:lpstr>PowerPoint Presentation</vt:lpstr>
      <vt:lpstr>Electoral accountability does not trickle down to bureaucrats</vt:lpstr>
      <vt:lpstr>PowerPoint Presentation</vt:lpstr>
      <vt:lpstr>Summary</vt:lpstr>
      <vt:lpstr>Structural estimation</vt:lpstr>
      <vt:lpstr>Approach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impact of anti-corruption audits on bureaucratic careers: Evidence from Brazilian municipalities</dc:title>
  <dc:creator>Romain Ferrali</dc:creator>
  <cp:lastModifiedBy>Galileu Kim</cp:lastModifiedBy>
  <cp:revision>82</cp:revision>
  <dcterms:created xsi:type="dcterms:W3CDTF">2020-08-21T10:44:18Z</dcterms:created>
  <dcterms:modified xsi:type="dcterms:W3CDTF">2020-08-23T22:51:38Z</dcterms:modified>
</cp:coreProperties>
</file>