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7" r:id="rId12"/>
    <p:sldId id="266" r:id="rId13"/>
    <p:sldId id="268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3"/>
    <p:restoredTop sz="94663"/>
  </p:normalViewPr>
  <p:slideViewPr>
    <p:cSldViewPr snapToGrid="0">
      <p:cViewPr varScale="1">
        <p:scale>
          <a:sx n="127" d="100"/>
          <a:sy n="127" d="100"/>
        </p:scale>
        <p:origin x="184" y="6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7dfd3f7ab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97dfd3f7ab_0_1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53" name="Google Shape;53;g97dfd3f7ab_0_1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7dfd3f7a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7dfd3f7a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7dfd3f7ab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7dfd3f7ab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7dfd3f7ab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7dfd3f7ab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7d6904a1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7d6904a1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7d6904a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7d6904a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8a79be7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8a79be7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8a79be7c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8a79be7c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8a79be7c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8a79be7c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EB75-14AD-BA47-BD7F-180619089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937D2-02E1-F548-AABF-3401D5662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DA47E-97EA-D949-A8E8-E740AC53B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28F3-DA99-884D-8E4E-70665685A04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73DC5-0DCB-DE4F-8F64-918F3D4B5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134FA-2812-434D-AEFD-B5BB445B3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739336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56BFA-59F6-B74B-AA62-24FB7F3BF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56577-40CA-164C-A5C7-72F638F8B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5B393-26CA-BD40-AC83-97429681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28F3-DA99-884D-8E4E-70665685A04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15E3E-64D7-474D-8752-CEF213E80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154B8-B911-6F47-862D-4971A9FCB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39534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82B397-1E34-1341-8DD7-83539A4D1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7091D-D4A3-6740-9B97-42356A084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2C0CE-E304-EF40-AAEC-CB23D049C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28F3-DA99-884D-8E4E-70665685A04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73D11-F353-4640-9E97-7758DF5FF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34C4E-28F9-1242-91EE-2B699D131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221831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096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BC0E0-A6EF-D044-83C6-67C7EE09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66992-F3CB-6F45-9397-2889EDAAB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54101-7769-6644-9D4F-368C6508D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28F3-DA99-884D-8E4E-70665685A04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23FEA-63DD-B148-BD7F-3AD394AB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BA07D-2DCC-1248-BBB2-739128C9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426188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3E935-DEB8-AD4D-9AAA-6160C6B6F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D206E-47D3-D24D-9F15-180FD8D59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2A346-DC48-0748-A475-7167BE2A7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28F3-DA99-884D-8E4E-70665685A04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B7AEF-BB27-404D-AC81-785E43876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3321D-2439-DF4C-891A-473AEF81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408750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689BD-56DA-4149-9815-506AE8B57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9132-8A8F-174D-815A-51F897AEC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15115-E528-D540-BEBF-8FEA7DA66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25EFC-4910-C640-B23A-DC7A4558D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28F3-DA99-884D-8E4E-70665685A04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B2497-1918-3942-ACE8-2C6D4149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0CDED-2A11-3746-B83B-2F64E9DE5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6341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5AF75-C282-D344-90C3-8962BAB5F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5B39E-61C0-C54A-8361-F5B3EE57A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CE73D-B989-D84F-A1B2-BFDB31E40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DB3511-ACBD-8A44-AB98-5459F9E9C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BAA1ED-1FFD-EF47-9D4F-52716D79F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29CB69-055E-544E-9549-6C8BE4C0C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28F3-DA99-884D-8E4E-70665685A04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2DC6B2-C885-A74B-AAB2-6CA88995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13B900-47AC-B445-95E9-AC539E00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025364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2F947-D08A-1D4E-88DC-46CFC53FA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EF4DF0-FD12-6E49-8354-281540A6D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28F3-DA99-884D-8E4E-70665685A04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43EC28-18A6-B742-AABE-94B91D2BC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D9B502-83EA-224F-A616-E76F2952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400257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130148-22A8-7A44-B97A-3AE847DC2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28F3-DA99-884D-8E4E-70665685A04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C8EA54-D556-ED43-A4BB-422E62AED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86DBB-0403-F643-BE0E-99204DF2F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378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8E71-95F3-9E45-8BF7-766ED6A90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ECA2F-C55D-1247-9703-E1C058D15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03329-C01B-A44B-9F82-FCAD37B24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7113B-903E-BD4D-9F55-7C06B0F83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28F3-DA99-884D-8E4E-70665685A04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6E831-DA55-AD42-A784-C29273812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865D3-80D6-3B4B-8A7D-37CCBF96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781676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6B6F-B185-D840-B8B8-7B8CC243F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0EC8C2-43B7-F149-85F0-BC1B51B86D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84F95-2317-AF4F-8EF8-CEC1335F3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0A8EA-80A0-444B-BE71-C7E393C8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28F3-DA99-884D-8E4E-70665685A04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7E8D7-2887-4649-8FC6-52923062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EFDBA-A58A-AA48-AFBF-B273BD1C8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822630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9E2061-E1F1-A842-AB11-9957298A0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2001D-D850-4E4C-9E63-4D8DE306E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BC920-78FD-F349-B4D1-806496CB60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F28F3-DA99-884D-8E4E-70665685A04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5BF53-CA51-2F4E-8AC6-BE22370C27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17F9C-592A-404B-9CD1-2A6F8A6A9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073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Montserrat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etropolis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etropolis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etropolis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etropolis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etropolis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632099" y="820416"/>
            <a:ext cx="7879800" cy="22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Helvetica Neue"/>
              <a:buNone/>
            </a:pPr>
            <a:r>
              <a:rPr lang="en" sz="3200" b="1" i="1">
                <a:latin typeface="Montserrat"/>
                <a:ea typeface="Montserrat"/>
                <a:cs typeface="Montserrat"/>
                <a:sym typeface="Montserrat"/>
              </a:rPr>
              <a:t>Governing through Patronage:</a:t>
            </a:r>
            <a:br>
              <a:rPr lang="en" sz="38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The Bargain for Education in Decentralized Brazil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4375798" y="3302443"/>
            <a:ext cx="4136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Galileu Kim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630936" y="3248375"/>
            <a:ext cx="7879800" cy="13800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3"/>
          <p:cNvSpPr/>
          <p:nvPr/>
        </p:nvSpPr>
        <p:spPr>
          <a:xfrm rot="5400000">
            <a:off x="7010177" y="1761597"/>
            <a:ext cx="41100" cy="2960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3"/>
          <p:cNvSpPr/>
          <p:nvPr/>
        </p:nvSpPr>
        <p:spPr>
          <a:xfrm rot="5400000">
            <a:off x="7010177" y="1761597"/>
            <a:ext cx="41100" cy="29601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1475" y="172150"/>
            <a:ext cx="3238500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D593B-5443-3046-AC1C-7C6B89786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97F90-1E3C-F348-9937-C347C55A9C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568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A6E35-6144-9448-9B06-36C010785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621" y="2215600"/>
            <a:ext cx="3845379" cy="712299"/>
          </a:xfrm>
        </p:spPr>
        <p:txBody>
          <a:bodyPr/>
          <a:lstStyle/>
          <a:p>
            <a:r>
              <a:rPr lang="en-US" sz="2400" dirty="0"/>
              <a:t>Uneven quality of education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25E0D4-CFA3-5842-A2EA-9D4920649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642" y="355217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63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46D49-AC36-5146-872C-916A16E7B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77D64-9B20-5E4E-8D19-3C58C718D9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Executive-legislative bargain.</a:t>
            </a:r>
          </a:p>
          <a:p>
            <a:pPr lvl="1">
              <a:spcBef>
                <a:spcPts val="0"/>
              </a:spcBef>
            </a:pPr>
            <a:r>
              <a:rPr lang="en-US" dirty="0"/>
              <a:t>Allocation (</a:t>
            </a:r>
            <a:r>
              <a:rPr lang="en-US" i="1" dirty="0" err="1"/>
              <a:t>alotação</a:t>
            </a:r>
            <a:r>
              <a:rPr lang="en-US" dirty="0"/>
              <a:t>) of positions for legislative support.</a:t>
            </a:r>
            <a:endParaRPr lang="en-US" i="1" dirty="0"/>
          </a:p>
          <a:p>
            <a:r>
              <a:rPr lang="en-US" dirty="0"/>
              <a:t>A mayor and opposition</a:t>
            </a:r>
            <a:r>
              <a:rPr lang="en-US" i="1" dirty="0"/>
              <a:t> </a:t>
            </a:r>
            <a:r>
              <a:rPr lang="en-US" dirty="0"/>
              <a:t>bargain over legislative votes.</a:t>
            </a:r>
          </a:p>
          <a:p>
            <a:pPr lvl="1">
              <a:spcBef>
                <a:spcPts val="0"/>
              </a:spcBef>
            </a:pPr>
            <a:r>
              <a:rPr lang="en-US" dirty="0"/>
              <a:t>Mayor wants to enact policy, buys votes through patronage.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Banks 2000, Groseclose and Snyder 1996</a:t>
            </a:r>
          </a:p>
          <a:p>
            <a:r>
              <a:rPr lang="en-US" dirty="0"/>
              <a:t>Empirical implications.</a:t>
            </a:r>
          </a:p>
          <a:p>
            <a:pPr lvl="1">
              <a:spcBef>
                <a:spcPts val="0"/>
              </a:spcBef>
            </a:pPr>
            <a:r>
              <a:rPr lang="en-US" dirty="0"/>
              <a:t>Legislative opposition increases patronage.</a:t>
            </a:r>
          </a:p>
          <a:p>
            <a:pPr lvl="1">
              <a:spcBef>
                <a:spcPts val="0"/>
              </a:spcBef>
            </a:pPr>
            <a:r>
              <a:rPr lang="en-US" dirty="0"/>
              <a:t>Irrespective of the electoral term.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82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F1646-CC29-8F4B-888A-172F0615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820D8-AFB2-874A-B902-43F6DE3293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step: legislative opposition and bureaucratic turnover.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91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401600" y="1890625"/>
            <a:ext cx="3934500" cy="6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 b="1" i="1" dirty="0"/>
              <a:t>Three out of every ten Brazilians are unable to read or write.</a:t>
            </a:r>
            <a:endParaRPr sz="1300" b="1" i="1" dirty="0"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4294967295"/>
          </p:nvPr>
        </p:nvSpPr>
        <p:spPr>
          <a:xfrm>
            <a:off x="5172075" y="4079875"/>
            <a:ext cx="3971925" cy="652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 b="1" i="1"/>
              <a:t>Ceará, one of the poorest states in Brazil, has the best performing public schools</a:t>
            </a:r>
            <a:endParaRPr sz="1300" b="1" i="1"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l="23002" t="12700" r="23972" b="64406"/>
          <a:stretch/>
        </p:blipFill>
        <p:spPr>
          <a:xfrm>
            <a:off x="401600" y="715925"/>
            <a:ext cx="4837325" cy="117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4">
            <a:alphaModFix/>
          </a:blip>
          <a:srcRect l="20718" t="26923" r="28214" b="36446"/>
          <a:stretch/>
        </p:blipFill>
        <p:spPr>
          <a:xfrm>
            <a:off x="4170375" y="2356300"/>
            <a:ext cx="4476226" cy="180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How can governments improve the quality of public education?</a:t>
            </a:r>
            <a:endParaRPr b="1"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Previous studies find that bureaucratic incentives work.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 sz="1800" dirty="0" err="1">
                <a:solidFill>
                  <a:srgbClr val="999999"/>
                </a:solidFill>
                <a:latin typeface="Metropolis" pitchFamily="2" charset="77"/>
              </a:rPr>
              <a:t>Duflo</a:t>
            </a:r>
            <a:r>
              <a:rPr lang="en" sz="1800" dirty="0">
                <a:solidFill>
                  <a:srgbClr val="999999"/>
                </a:solidFill>
                <a:latin typeface="Metropolis" pitchFamily="2" charset="77"/>
              </a:rPr>
              <a:t> et al. 2012, Dal </a:t>
            </a:r>
            <a:r>
              <a:rPr lang="en" sz="1800" dirty="0" err="1">
                <a:solidFill>
                  <a:srgbClr val="999999"/>
                </a:solidFill>
                <a:latin typeface="Metropolis" pitchFamily="2" charset="77"/>
              </a:rPr>
              <a:t>Bó</a:t>
            </a:r>
            <a:r>
              <a:rPr lang="en" sz="1800" dirty="0">
                <a:solidFill>
                  <a:srgbClr val="999999"/>
                </a:solidFill>
                <a:latin typeface="Metropolis" pitchFamily="2" charset="77"/>
              </a:rPr>
              <a:t> et al. 2013</a:t>
            </a:r>
            <a:endParaRPr sz="1800" dirty="0">
              <a:solidFill>
                <a:srgbClr val="999999"/>
              </a:solidFill>
              <a:latin typeface="Metropolis" pitchFamily="2" charset="7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 developing countries, politicians manage education.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>
                <a:latin typeface="Metropolis" pitchFamily="2" charset="77"/>
              </a:rPr>
              <a:t>Political incentives shape bureaucracies.</a:t>
            </a:r>
            <a:endParaRPr sz="1800" dirty="0">
              <a:latin typeface="Metropolis" pitchFamily="2" charset="7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Fieldwork in Brazil to interview politicians and bureaucrats.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>
                <a:latin typeface="Metropolis" pitchFamily="2" charset="77"/>
              </a:rPr>
              <a:t>Understand how patronage operates at a local level.</a:t>
            </a:r>
            <a:endParaRPr sz="1800" dirty="0">
              <a:latin typeface="Metropolis" pitchFamily="2" charset="7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I saw excellent professionals which worked here - school administrators - being removed from office and sent back into the classroom. In their place, administrators without leadership or competence were appointed school principals.</a:t>
            </a:r>
            <a:endParaRPr i="1" dirty="0"/>
          </a:p>
          <a:p>
            <a:pPr marL="457200" lvl="0" indent="-342900" algn="r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Former Secretary of Education, </a:t>
            </a:r>
            <a:r>
              <a:rPr lang="en" dirty="0" err="1"/>
              <a:t>Iguatu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Public education in Brazil captured by political elites.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>
                <a:latin typeface="Metropolis" pitchFamily="2" charset="77"/>
              </a:rPr>
              <a:t>Mayors exchange patronage for support by city councilors.</a:t>
            </a:r>
            <a:endParaRPr sz="1800" dirty="0">
              <a:latin typeface="Metropolis" pitchFamily="2" charset="7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Propose a theory to model legislative vote-buying.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>
                <a:latin typeface="Metropolis" pitchFamily="2" charset="77"/>
              </a:rPr>
              <a:t>Patronage increases with legislative opposition.</a:t>
            </a:r>
            <a:endParaRPr sz="1800" dirty="0">
              <a:latin typeface="Metropolis" pitchFamily="2" charset="7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Validate theoretical model with large-scale educational data.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>
                <a:latin typeface="Metropolis" pitchFamily="2" charset="77"/>
              </a:rPr>
              <a:t>Negative downstream effects of patronage on student learning.</a:t>
            </a:r>
            <a:endParaRPr sz="1800" dirty="0">
              <a:latin typeface="Metropolis" pitchFamily="2" charset="7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Politics of personnel and public service delivery.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 sz="1800" dirty="0" err="1">
                <a:solidFill>
                  <a:srgbClr val="999999"/>
                </a:solidFill>
                <a:latin typeface="Metropolis" pitchFamily="2" charset="77"/>
              </a:rPr>
              <a:t>Finan</a:t>
            </a:r>
            <a:r>
              <a:rPr lang="en" sz="1800" dirty="0">
                <a:solidFill>
                  <a:srgbClr val="999999"/>
                </a:solidFill>
                <a:latin typeface="Metropolis" pitchFamily="2" charset="77"/>
              </a:rPr>
              <a:t>, </a:t>
            </a:r>
            <a:r>
              <a:rPr lang="en" sz="1800" dirty="0" err="1">
                <a:solidFill>
                  <a:srgbClr val="999999"/>
                </a:solidFill>
                <a:latin typeface="Metropolis" pitchFamily="2" charset="77"/>
              </a:rPr>
              <a:t>Olken</a:t>
            </a:r>
            <a:r>
              <a:rPr lang="en" sz="1800" dirty="0">
                <a:solidFill>
                  <a:srgbClr val="999999"/>
                </a:solidFill>
                <a:latin typeface="Metropolis" pitchFamily="2" charset="77"/>
              </a:rPr>
              <a:t> and </a:t>
            </a:r>
            <a:r>
              <a:rPr lang="en" sz="1800" dirty="0" err="1">
                <a:solidFill>
                  <a:srgbClr val="999999"/>
                </a:solidFill>
                <a:latin typeface="Metropolis" pitchFamily="2" charset="77"/>
              </a:rPr>
              <a:t>Pande</a:t>
            </a:r>
            <a:r>
              <a:rPr lang="en" sz="1800" dirty="0">
                <a:solidFill>
                  <a:srgbClr val="999999"/>
                </a:solidFill>
                <a:latin typeface="Metropolis" pitchFamily="2" charset="77"/>
              </a:rPr>
              <a:t> 2015; </a:t>
            </a:r>
            <a:r>
              <a:rPr lang="en" sz="1800" dirty="0" err="1">
                <a:solidFill>
                  <a:srgbClr val="999999"/>
                </a:solidFill>
                <a:latin typeface="Metropolis" pitchFamily="2" charset="77"/>
              </a:rPr>
              <a:t>Pepinsky</a:t>
            </a:r>
            <a:r>
              <a:rPr lang="en" sz="1800" dirty="0">
                <a:solidFill>
                  <a:srgbClr val="999999"/>
                </a:solidFill>
                <a:latin typeface="Metropolis" pitchFamily="2" charset="77"/>
              </a:rPr>
              <a:t> 2017</a:t>
            </a:r>
            <a:endParaRPr sz="1800" dirty="0">
              <a:solidFill>
                <a:srgbClr val="999999"/>
              </a:solidFill>
              <a:latin typeface="Metropolis" pitchFamily="2" charset="7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Individual incentives and bureaucratic performance.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 sz="1800" dirty="0">
                <a:solidFill>
                  <a:srgbClr val="999999"/>
                </a:solidFill>
                <a:latin typeface="Metropolis" pitchFamily="2" charset="77"/>
              </a:rPr>
              <a:t>Gulzar and Pasquale 2017, </a:t>
            </a:r>
            <a:r>
              <a:rPr lang="en" sz="1800" dirty="0" err="1">
                <a:solidFill>
                  <a:srgbClr val="999999"/>
                </a:solidFill>
                <a:latin typeface="Metropolis" pitchFamily="2" charset="77"/>
              </a:rPr>
              <a:t>Duflo</a:t>
            </a:r>
            <a:r>
              <a:rPr lang="en" sz="1800" dirty="0">
                <a:solidFill>
                  <a:srgbClr val="999999"/>
                </a:solidFill>
                <a:latin typeface="Metropolis" pitchFamily="2" charset="77"/>
              </a:rPr>
              <a:t>, Hanna and Ryan 2012</a:t>
            </a:r>
            <a:endParaRPr sz="1800" dirty="0">
              <a:solidFill>
                <a:srgbClr val="999999"/>
              </a:solidFill>
              <a:latin typeface="Metropolis" pitchFamily="2" charset="7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Clientelism and state capacity.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 sz="1800" dirty="0">
                <a:solidFill>
                  <a:srgbClr val="999999"/>
                </a:solidFill>
                <a:latin typeface="Metropolis" pitchFamily="2" charset="77"/>
              </a:rPr>
              <a:t>Yashar, Centeno and Kohli 2017</a:t>
            </a:r>
            <a:endParaRPr sz="1800" dirty="0">
              <a:solidFill>
                <a:srgbClr val="999999"/>
              </a:solidFill>
              <a:latin typeface="Metropolis" pitchFamily="2" charset="7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Institutional context shapes patronage.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>
                <a:latin typeface="Metropolis" pitchFamily="2" charset="77"/>
              </a:rPr>
              <a:t>Political elites hijack electoral accountability.</a:t>
            </a:r>
            <a:endParaRPr sz="1800" dirty="0">
              <a:latin typeface="Metropolis" pitchFamily="2" charset="7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Institutional Context and Data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Theory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Empirical Results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Conclusion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541221" y="2082449"/>
            <a:ext cx="3381154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 &amp; Data</a:t>
            </a:r>
            <a:endParaRPr dirty="0"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922375" y="638270"/>
            <a:ext cx="4798800" cy="40825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Aft>
                <a:spcPts val="0"/>
              </a:spcAft>
              <a:buSzPts val="1800"/>
              <a:buChar char="●"/>
            </a:pPr>
            <a:r>
              <a:rPr lang="en" dirty="0"/>
              <a:t>Municipalities responsible for basic education.</a:t>
            </a:r>
            <a:endParaRPr dirty="0"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800" dirty="0">
                <a:latin typeface="Metropolis" pitchFamily="2" charset="77"/>
              </a:rPr>
              <a:t>Governed by mayor and city council.</a:t>
            </a:r>
            <a:endParaRPr sz="1800" dirty="0">
              <a:latin typeface="Metropolis" pitchFamily="2" charset="77"/>
            </a:endParaRPr>
          </a:p>
          <a:p>
            <a:pPr marL="457200" lvl="0" indent="-342900" algn="l" rtl="0">
              <a:lnSpc>
                <a:spcPct val="100000"/>
              </a:lnSpc>
              <a:spcAft>
                <a:spcPts val="0"/>
              </a:spcAft>
              <a:buSzPts val="1800"/>
              <a:buChar char="●"/>
            </a:pPr>
            <a:r>
              <a:rPr lang="en" dirty="0"/>
              <a:t>Personnel decisions under mayoral jurisdiction.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" dirty="0"/>
              <a:t>Teachers and principals (RAIS and School Census)</a:t>
            </a:r>
          </a:p>
          <a:p>
            <a:pPr>
              <a:lnSpc>
                <a:spcPct val="100000"/>
              </a:lnSpc>
            </a:pPr>
            <a:r>
              <a:rPr lang="en" dirty="0"/>
              <a:t>Student learning evaluated by federal government.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" dirty="0" err="1"/>
              <a:t>Prova</a:t>
            </a:r>
            <a:r>
              <a:rPr lang="en" dirty="0"/>
              <a:t> </a:t>
            </a:r>
            <a:r>
              <a:rPr lang="en" dirty="0" err="1"/>
              <a:t>Brasil</a:t>
            </a:r>
            <a:r>
              <a:rPr lang="en" dirty="0"/>
              <a:t> (SAEB)</a:t>
            </a:r>
          </a:p>
          <a:p>
            <a:pPr marL="457200" lvl="0" indent="-342900" algn="l" rtl="0">
              <a:lnSpc>
                <a:spcPct val="100000"/>
              </a:lnSpc>
              <a:spcAft>
                <a:spcPts val="0"/>
              </a:spcAft>
              <a:buSzPts val="1800"/>
              <a:buChar char="●"/>
            </a:pPr>
            <a:endParaRPr lang="e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377</Words>
  <Application>Microsoft Macintosh PowerPoint</Application>
  <PresentationFormat>On-screen Show (16:9)</PresentationFormat>
  <Paragraphs>55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Helvetica Neue</vt:lpstr>
      <vt:lpstr>Metropolis</vt:lpstr>
      <vt:lpstr>Montserrat</vt:lpstr>
      <vt:lpstr>Office Theme</vt:lpstr>
      <vt:lpstr>Governing through Patronage: The Bargain for Education in Decentralized Brazil</vt:lpstr>
      <vt:lpstr>PowerPoint Presentation</vt:lpstr>
      <vt:lpstr>How can governments improve the quality of public education?</vt:lpstr>
      <vt:lpstr>Motivation</vt:lpstr>
      <vt:lpstr>PowerPoint Presentation</vt:lpstr>
      <vt:lpstr>Findings</vt:lpstr>
      <vt:lpstr>Contribution</vt:lpstr>
      <vt:lpstr>Outline</vt:lpstr>
      <vt:lpstr>Context &amp; Data</vt:lpstr>
      <vt:lpstr>PowerPoint Presentation</vt:lpstr>
      <vt:lpstr>Uneven quality of education</vt:lpstr>
      <vt:lpstr>Theory</vt:lpstr>
      <vt:lpstr>Empirical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Governing through Patronage: The Bargain for Education in Decentralized Brazil</dc:title>
  <dc:creator>Galileu Kim</dc:creator>
  <cp:lastModifiedBy>Galileu Kim</cp:lastModifiedBy>
  <cp:revision>149</cp:revision>
  <dcterms:created xsi:type="dcterms:W3CDTF">2020-09-16T17:37:39Z</dcterms:created>
  <dcterms:modified xsi:type="dcterms:W3CDTF">2020-09-17T13:21:09Z</dcterms:modified>
</cp:coreProperties>
</file>