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63"/>
  </p:normalViewPr>
  <p:slideViewPr>
    <p:cSldViewPr snapToGrid="0">
      <p:cViewPr varScale="1">
        <p:scale>
          <a:sx n="127" d="100"/>
          <a:sy n="127" d="100"/>
        </p:scale>
        <p:origin x="184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dfd3f7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97dfd3f7a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" name="Google Shape;53;g97dfd3f7ab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dfd3f7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dfd3f7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dfd3f7a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dfd3f7a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dfd3f7a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dfd3f7a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d6904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d6904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6904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6904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a79b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a79b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a79be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a79be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a79be7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a79be7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B75-14AD-BA47-BD7F-1806190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37D2-02E1-F548-AABF-3401D566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47E-97EA-D949-A8E8-E740AC5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DC5-0DCB-DE4F-8F64-918F3D4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4FA-2812-434D-AEFD-B5BB445B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393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6BFA-59F6-B74B-AA62-24FB7F3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6577-40CA-164C-A5C7-72F638F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B393-26CA-BD40-AC83-97429681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5E3E-64D7-474D-8752-CEF213E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4B8-B911-6F47-862D-4971A9FC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3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B397-1E34-1341-8DD7-83539A4D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91D-D4A3-6740-9B97-42356A08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0CE-E304-EF40-AAEC-CB23D04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D11-F353-4640-9E97-7758DF5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C4E-28F9-1242-91EE-2B699D1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18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9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0E0-A6EF-D044-83C6-67C7EE0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6992-F3CB-6F45-9397-2889EDA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263"/>
            <a:ext cx="7886700" cy="206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4101-7769-6644-9D4F-368C650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3FEA-63DD-B148-BD7F-3AD394A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A07D-2DCC-1248-BBB2-739128C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61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935-DEB8-AD4D-9AAA-6160C6B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206E-47D3-D24D-9F15-180FD8D5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46-DC48-0748-A475-7167BE2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AEF-BB27-404D-AC81-785E438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21D-2439-DF4C-891A-473AEF81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8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9BD-56DA-4149-9815-506AE8B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132-8A8F-174D-815A-51F897AE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115-E528-D540-BEBF-8FEA7DA6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EFC-4910-C640-B23A-DC7A455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2497-1918-3942-ACE8-2C6D414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DED-2A11-3746-B83B-2F64E9D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3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F75-C282-D344-90C3-8962BAB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B39E-61C0-C54A-8361-F5B3EE57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73D-B989-D84F-A1B2-BFDB31E4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3511-ACBD-8A44-AB98-5459F9E9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1ED-1FFD-EF47-9D4F-52716D79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CB69-055E-544E-9549-6C8BE4C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C6B2-C885-A74B-AAB2-6CA8899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3B900-47AC-B445-95E9-AC539E0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53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947-D08A-1D4E-88DC-46CFC53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F4DF0-FD12-6E49-8354-281540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EC28-18A6-B742-AABE-94B91D2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502-83EA-224F-A616-E76F295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0148-22A8-7A44-B97A-3AE847D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EA54-D556-ED43-A4BB-422E62A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6DBB-0403-F643-BE0E-99204DF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E71-95F3-9E45-8BF7-766ED6A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A2F-C55D-1247-9703-E1C058D1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329-C01B-A44B-9F82-FCAD37B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113B-903E-BD4D-9F55-7C06B0F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831-DA55-AD42-A784-C292738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65D3-80D6-3B4B-8A7D-37CCBF9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816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6F-B185-D840-B8B8-7B8CC24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EC8C2-43B7-F149-85F0-BC1B51B8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4F95-2317-AF4F-8EF8-CEC1335F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8EA-80A0-444B-BE71-C7E393C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8D7-2887-4649-8FC6-5292306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DBA-A58A-AA48-AFBF-B273BD1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226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2061-E1F1-A842-AB11-9957298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001D-D850-4E4C-9E63-4D8DE30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41263"/>
            <a:ext cx="7886700" cy="206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920-78FD-F349-B4D1-806496C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28F3-DA99-884D-8E4E-70665685A04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BF53-CA51-2F4E-8AC6-BE22370C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F9C-592A-404B-9CD1-2A6F8A6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2099" y="820416"/>
            <a:ext cx="7879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" sz="3200" b="1" i="1">
                <a:latin typeface="Montserrat"/>
                <a:ea typeface="Montserrat"/>
                <a:cs typeface="Montserrat"/>
                <a:sym typeface="Montserrat"/>
              </a:rPr>
              <a:t>Governing through Patronage:</a:t>
            </a:r>
            <a:br>
              <a:rPr lang="en" sz="3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Bargain for Education in Decentralized Brazil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375798" y="3302443"/>
            <a:ext cx="4136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Galileu Kim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0936" y="3248375"/>
            <a:ext cx="78798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172150"/>
            <a:ext cx="3238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E35-6144-9448-9B06-36C010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64" y="2150286"/>
            <a:ext cx="3037115" cy="712299"/>
          </a:xfrm>
        </p:spPr>
        <p:txBody>
          <a:bodyPr/>
          <a:lstStyle/>
          <a:p>
            <a:r>
              <a:rPr lang="en-US" sz="2400" dirty="0"/>
              <a:t>Uneven quality of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E0D4-CFA3-5842-A2EA-9D4920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787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6D49-AC36-5146-872C-916A16E7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D64-9B20-5E4E-8D19-3C58C718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</p:spPr>
        <p:txBody>
          <a:bodyPr/>
          <a:lstStyle/>
          <a:p>
            <a:r>
              <a:rPr lang="en-US" dirty="0"/>
              <a:t>Executive-legislative bargain.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Allocation (</a:t>
            </a:r>
            <a:r>
              <a:rPr lang="en-US" i="1" dirty="0" err="1"/>
              <a:t>alotação</a:t>
            </a:r>
            <a:r>
              <a:rPr lang="en-US" dirty="0"/>
              <a:t>) of jobs for legislative support.</a:t>
            </a:r>
            <a:endParaRPr lang="en-US" i="1" dirty="0"/>
          </a:p>
          <a:p>
            <a:r>
              <a:rPr lang="en-US" dirty="0"/>
              <a:t>A mayor and opposition</a:t>
            </a:r>
            <a:r>
              <a:rPr lang="en-US" i="1" dirty="0"/>
              <a:t> </a:t>
            </a:r>
            <a:r>
              <a:rPr lang="en-US" dirty="0"/>
              <a:t>bargain over votes.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Mayor enacts policy, exchanges patronage. </a:t>
            </a:r>
          </a:p>
          <a:p>
            <a:r>
              <a:rPr lang="en-US" dirty="0"/>
              <a:t>Empirical implications.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Legislative opposition increases allocation.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1646-CC29-8F4B-888A-172F0615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20D8-AFB2-874A-B902-43F6DE32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73187"/>
            <a:ext cx="8520600" cy="2968668"/>
          </a:xfrm>
        </p:spPr>
        <p:txBody>
          <a:bodyPr/>
          <a:lstStyle/>
          <a:p>
            <a:r>
              <a:rPr lang="en-US" dirty="0"/>
              <a:t>Legislative opposition increases bureaucratic turnover.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Bureaucratic turnover lowers student learning.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Electoral accountability does not bite.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Quality of education does not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6ACE8-3FE7-B744-8B90-BA39E4C2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890955"/>
            <a:ext cx="58674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86C56-FEB5-D54B-ABEE-0C29336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52490"/>
            <a:ext cx="670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1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52410-E4C0-6443-8DA3-3FAC90F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83" y="482599"/>
            <a:ext cx="696383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1600" y="1890625"/>
            <a:ext cx="3934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>
                <a:solidFill>
                  <a:schemeClr val="accent2"/>
                </a:solidFill>
              </a:rPr>
              <a:t>Three out of every ten Brazilians are unable to read or write.</a:t>
            </a:r>
            <a:endParaRPr sz="1300" b="1" i="1" dirty="0">
              <a:solidFill>
                <a:schemeClr val="accent2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5172075" y="4079875"/>
            <a:ext cx="3971925" cy="6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 err="1">
                <a:solidFill>
                  <a:schemeClr val="accent2"/>
                </a:solidFill>
              </a:rPr>
              <a:t>Ceará</a:t>
            </a:r>
            <a:r>
              <a:rPr lang="en" sz="1300" b="1" i="1" dirty="0">
                <a:solidFill>
                  <a:schemeClr val="accent2"/>
                </a:solidFill>
              </a:rPr>
              <a:t>, one of the poorest states in Brazil, has the best performing public schools</a:t>
            </a:r>
            <a:endParaRPr sz="1300" b="1" i="1" dirty="0">
              <a:solidFill>
                <a:schemeClr val="accent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002" t="12700" r="23972" b="64406"/>
          <a:stretch/>
        </p:blipFill>
        <p:spPr>
          <a:xfrm>
            <a:off x="401600" y="715925"/>
            <a:ext cx="4837325" cy="1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20718" t="26923" r="28214" b="36446"/>
          <a:stretch/>
        </p:blipFill>
        <p:spPr>
          <a:xfrm>
            <a:off x="4170375" y="2356300"/>
            <a:ext cx="4476226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097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/>
              <a:t>How can governments improve the quality of public education?</a:t>
            </a:r>
            <a:endParaRPr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735566"/>
            <a:ext cx="8520600" cy="167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studies find that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bureaucratic incentives work.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2012, Dal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Bó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2013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developing countries, politicians manage education.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solidFill>
                  <a:schemeClr val="accent2"/>
                </a:solidFill>
                <a:latin typeface="Metropolis" pitchFamily="2" charset="77"/>
              </a:rPr>
              <a:t>Political incentives shape bureaucracies.</a:t>
            </a:r>
            <a:endParaRPr sz="1800" dirty="0">
              <a:solidFill>
                <a:schemeClr val="accent2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Fieldwork in Brazil to interview politicians and bureaucrats.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Understand how </a:t>
            </a:r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etropolis" pitchFamily="2" charset="77"/>
              </a:rPr>
              <a:t>patronage</a:t>
            </a:r>
            <a:r>
              <a:rPr lang="en" sz="1800" dirty="0">
                <a:latin typeface="Metropolis" pitchFamily="2" charset="77"/>
              </a:rPr>
              <a:t> operates at a local level.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 saw excellent professionals which worked here - school administrators - being removed from office and sent back into the classroom. In their place, administrators without leadership or competence were appointed school principals.</a:t>
            </a:r>
            <a:endParaRPr i="1" dirty="0"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Former Secretary of Education, </a:t>
            </a:r>
            <a:r>
              <a:rPr lang="en" dirty="0" err="1"/>
              <a:t>Iguatu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 education in Brazil captured by political elites.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Mayors exchange patronage for support.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 a theory of legislative vote-buying.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Patronage increases with legislative opposition.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Validation with large-scale educational data.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Negative downstream effects of patronage on student learning.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573187"/>
            <a:ext cx="8520600" cy="199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Politics of personnel and public service delivery.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Finan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2015</a:t>
            </a:r>
            <a:r>
              <a:rPr lang="en" dirty="0">
                <a:solidFill>
                  <a:srgbClr val="999999"/>
                </a:solidFill>
              </a:rPr>
              <a:t>,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Pepinsky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Individual incentives and bureaucratic performance.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Gulzar and Pasquale 2017,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Patronage and state capacity.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Yashar, Centeno and Kohli 2017, Stokes et al. 2013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996168"/>
            <a:ext cx="8520600" cy="1151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and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Empirical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41221" y="2082449"/>
            <a:ext cx="3381154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&amp;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922375" y="942025"/>
            <a:ext cx="4798800" cy="325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Municipalities responsible for basic education.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Metropolis" pitchFamily="2" charset="77"/>
              </a:rPr>
              <a:t>Governed by mayor and city council.</a:t>
            </a:r>
            <a:endParaRPr sz="1800" dirty="0">
              <a:latin typeface="Metropolis" pitchFamily="2" charset="77"/>
            </a:endParaRPr>
          </a:p>
          <a:p>
            <a:pPr>
              <a:lnSpc>
                <a:spcPct val="100000"/>
              </a:lnSpc>
            </a:pPr>
            <a:r>
              <a:rPr lang="en" dirty="0"/>
              <a:t>Personnel decisions under mayoral jurisdiction.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Teachers and principals (RAIS and School Census)</a:t>
            </a:r>
          </a:p>
          <a:p>
            <a:pPr>
              <a:lnSpc>
                <a:spcPct val="100000"/>
              </a:lnSpc>
            </a:pPr>
            <a:r>
              <a:rPr lang="en" dirty="0"/>
              <a:t>Student learning evaluation.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 err="1"/>
              <a:t>Prova</a:t>
            </a:r>
            <a:r>
              <a:rPr lang="en" dirty="0"/>
              <a:t> </a:t>
            </a:r>
            <a:r>
              <a:rPr lang="en" dirty="0" err="1"/>
              <a:t>Brasil</a:t>
            </a:r>
            <a:r>
              <a:rPr lang="en" dirty="0"/>
              <a:t> and </a:t>
            </a:r>
            <a:r>
              <a:rPr lang="en" dirty="0" err="1"/>
              <a:t>Spaece</a:t>
            </a:r>
            <a:endParaRPr lang="en" dirty="0"/>
          </a:p>
          <a:p>
            <a:pPr>
              <a:lnSpc>
                <a:spcPct val="100000"/>
              </a:lnSpc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356</Words>
  <Application>Microsoft Macintosh PowerPoint</Application>
  <PresentationFormat>On-screen Show (16:9)</PresentationFormat>
  <Paragraphs>61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Neue</vt:lpstr>
      <vt:lpstr>Metropolis</vt:lpstr>
      <vt:lpstr>Montserrat</vt:lpstr>
      <vt:lpstr>Office Theme</vt:lpstr>
      <vt:lpstr>Governing through Patronage: The Bargain for Education in Decentralized Brazil</vt:lpstr>
      <vt:lpstr>PowerPoint Presentation</vt:lpstr>
      <vt:lpstr>How can governments improve the quality of public education?</vt:lpstr>
      <vt:lpstr>Motivation</vt:lpstr>
      <vt:lpstr>PowerPoint Presentation</vt:lpstr>
      <vt:lpstr>Findings</vt:lpstr>
      <vt:lpstr>Contribution</vt:lpstr>
      <vt:lpstr>Outline</vt:lpstr>
      <vt:lpstr>Context &amp; Data</vt:lpstr>
      <vt:lpstr>Uneven quality of education</vt:lpstr>
      <vt:lpstr>Theory</vt:lpstr>
      <vt:lpstr>Empirical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through Patronage: The Bargain for Education in Decentralized Brazil</dc:title>
  <dc:creator>Galileu Kim</dc:creator>
  <cp:lastModifiedBy>Galileu Kim</cp:lastModifiedBy>
  <cp:revision>21</cp:revision>
  <dcterms:created xsi:type="dcterms:W3CDTF">2020-09-17T16:24:39Z</dcterms:created>
  <dcterms:modified xsi:type="dcterms:W3CDTF">2020-09-17T22:28:30Z</dcterms:modified>
</cp:coreProperties>
</file>