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72191"/>
  </p:normalViewPr>
  <p:slideViewPr>
    <p:cSldViewPr snapToGrid="0">
      <p:cViewPr varScale="1">
        <p:scale>
          <a:sx n="117" d="100"/>
          <a:sy n="117" d="100"/>
        </p:scale>
        <p:origin x="167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7dfd3f7ab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g97dfd3f7ab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dirty="0"/>
              <a:t>Hello everyone, my name is Galileu Kim. I am delighted to be here at the Brazil Lab and share with you some of my research. In this paper I investigate how mayors bargain over education in local governments of Brazil.</a:t>
            </a:r>
            <a:endParaRPr dirty="0"/>
          </a:p>
        </p:txBody>
      </p:sp>
      <p:sp>
        <p:nvSpPr>
          <p:cNvPr id="53" name="Google Shape;53;g97dfd3f7ab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Using the </a:t>
            </a:r>
            <a:r>
              <a:rPr lang="en-US" dirty="0" err="1"/>
              <a:t>Prova</a:t>
            </a:r>
            <a:r>
              <a:rPr lang="en-US" dirty="0"/>
              <a:t> </a:t>
            </a:r>
            <a:r>
              <a:rPr lang="en-US" dirty="0" err="1"/>
              <a:t>Brasil</a:t>
            </a:r>
            <a:r>
              <a:rPr lang="en-US" dirty="0"/>
              <a:t> data, we can provide a picture of the uneven quality of education in Brazil. Note that the red colors indicate higher municipal average scores, while cooler colors denote lower scores. While there are regional clusters, even within those regions there are municipalities that outperform their peers. In the Northeast, we see </a:t>
            </a:r>
            <a:r>
              <a:rPr lang="en-US" dirty="0" err="1"/>
              <a:t>Ceará</a:t>
            </a:r>
            <a:r>
              <a:rPr lang="en-US" dirty="0"/>
              <a:t> doing quite well. In the South, many municipalities in Rio Grande do Sul are performing quite poorly.</a:t>
            </a:r>
          </a:p>
        </p:txBody>
      </p:sp>
    </p:spTree>
    <p:extLst>
      <p:ext uri="{BB962C8B-B14F-4D97-AF65-F5344CB8AC3E}">
        <p14:creationId xmlns:p14="http://schemas.microsoft.com/office/powerpoint/2010/main" val="2762745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To understand what is driving this municipal variation, I use a canonical vote-buying model by Groseclose and Snyder and expanded on by Banks. I analyze patronage appointment decisions as an outcome of an executive-legislative bargain.</a:t>
            </a:r>
          </a:p>
          <a:p>
            <a:pPr marL="158750" indent="0">
              <a:buNone/>
            </a:pPr>
            <a:endParaRPr lang="en-US" dirty="0"/>
          </a:p>
          <a:p>
            <a:pPr marL="158750" indent="0">
              <a:buNone/>
            </a:pPr>
            <a:r>
              <a:rPr lang="en-US" dirty="0"/>
              <a:t>The goal of the mayor is to enact her preferred policy, but to do so she must win over sufficient votes in the city council. The exchange currency are public sector appointments.</a:t>
            </a:r>
          </a:p>
          <a:p>
            <a:pPr marL="158750" indent="0">
              <a:buNone/>
            </a:pPr>
            <a:endParaRPr lang="en-US" dirty="0"/>
          </a:p>
          <a:p>
            <a:pPr marL="158750" indent="0">
              <a:buNone/>
            </a:pPr>
            <a:r>
              <a:rPr lang="en-US" dirty="0"/>
              <a:t>The main implication of the model is that the greater the opposition in the legislature, the more patronage the mayor needs to engage in to garner votes.</a:t>
            </a:r>
          </a:p>
        </p:txBody>
      </p:sp>
    </p:spTree>
    <p:extLst>
      <p:ext uri="{BB962C8B-B14F-4D97-AF65-F5344CB8AC3E}">
        <p14:creationId xmlns:p14="http://schemas.microsoft.com/office/powerpoint/2010/main" val="264632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are the set of statistical models which I estimate in this paper. </a:t>
            </a:r>
          </a:p>
          <a:p>
            <a:pPr marL="158750" indent="0">
              <a:buNone/>
            </a:pPr>
            <a:endParaRPr lang="en-US" dirty="0"/>
          </a:p>
          <a:p>
            <a:pPr marL="158750" indent="0">
              <a:buNone/>
            </a:pPr>
            <a:r>
              <a:rPr lang="en-US" dirty="0"/>
              <a:t>The first one gets at the effect of legislative opposition on bureaucratic turnover. I specify this in a set of metrics: new hires into the bureaucracy and turnover index, measuring this at the individual and municipal level. The parameter of interest is gamma, the coefficient associated with an increase in legislative support. I measure this as the proportion of legislative seats captured by the mayor’s electoral allies.</a:t>
            </a:r>
          </a:p>
          <a:p>
            <a:pPr marL="158750" indent="0">
              <a:buNone/>
            </a:pPr>
            <a:endParaRPr lang="en-US" dirty="0"/>
          </a:p>
          <a:p>
            <a:pPr marL="158750" indent="0">
              <a:buNone/>
            </a:pPr>
            <a:r>
              <a:rPr lang="en-US" dirty="0"/>
              <a:t>Second, I assess the effect of bureaucratic turnover on student test scores. I estimate a multilevel model controlling for municipal, school and classroom characteristics, as well as allowing for heterogeneous effects of turnover according to the grade-level of the student.</a:t>
            </a:r>
          </a:p>
          <a:p>
            <a:pPr marL="158750" indent="0">
              <a:buNone/>
            </a:pPr>
            <a:endParaRPr lang="en-US" dirty="0"/>
          </a:p>
          <a:p>
            <a:pPr marL="158750" indent="0">
              <a:buNone/>
            </a:pPr>
            <a:r>
              <a:rPr lang="en-US" dirty="0"/>
              <a:t>Finally, in a set of estimations which I do not show here, I find that the quality of student learning is not related to the probability of incumbent reelection. Mayors do not face an electoral sanction.</a:t>
            </a:r>
          </a:p>
          <a:p>
            <a:pPr marL="158750" indent="0">
              <a:buNone/>
            </a:pPr>
            <a:endParaRPr lang="en-US" dirty="0"/>
          </a:p>
          <a:p>
            <a:pPr marL="158750" indent="0">
              <a:buNone/>
            </a:pPr>
            <a:r>
              <a:rPr lang="en-US" dirty="0"/>
              <a:t>All models include state and year fixed effects.</a:t>
            </a:r>
          </a:p>
        </p:txBody>
      </p:sp>
    </p:spTree>
    <p:extLst>
      <p:ext uri="{BB962C8B-B14F-4D97-AF65-F5344CB8AC3E}">
        <p14:creationId xmlns:p14="http://schemas.microsoft.com/office/powerpoint/2010/main" val="147527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I present the findings of the first estimation. The parameter of interest, the effect of legislative support on bureaucratic turnover is in the first row. The greater the proportion of seats controlled by the mayor’s electoral coalition, the less patronage we observe, either in terms of the proportion of hired teachers and school principals, or a school-level teacher turnover index.</a:t>
            </a:r>
          </a:p>
          <a:p>
            <a:pPr marL="158750" indent="0">
              <a:buNone/>
            </a:pPr>
            <a:endParaRPr lang="en-US" dirty="0"/>
          </a:p>
          <a:p>
            <a:pPr marL="158750" indent="0">
              <a:buNone/>
            </a:pPr>
            <a:r>
              <a:rPr lang="en-US" dirty="0"/>
              <a:t>Note that these findings are robust to a set of additional covariates. For comparison, I present estimates for the coefficients of explanatory variables we would expect to influence bureaucratic turnover. Note that the level of economic development, operationalized by the municipal median wage, provides mixed results, while patronage seems to increase with the size of municipalities. Lastly, literacy rates seem to decrease the amount of patronage observed, consistent with a recent study by Boas, Hidalgo and Toral 2019.</a:t>
            </a:r>
          </a:p>
        </p:txBody>
      </p:sp>
    </p:spTree>
    <p:extLst>
      <p:ext uri="{BB962C8B-B14F-4D97-AF65-F5344CB8AC3E}">
        <p14:creationId xmlns:p14="http://schemas.microsoft.com/office/powerpoint/2010/main" val="11854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turn now to the estimated effects of bureaucratic turnover on student learning. Using two different performance metrics (</a:t>
            </a:r>
            <a:r>
              <a:rPr lang="en-US" dirty="0" err="1"/>
              <a:t>Spaece</a:t>
            </a:r>
            <a:r>
              <a:rPr lang="en-US" dirty="0"/>
              <a:t> and </a:t>
            </a:r>
            <a:r>
              <a:rPr lang="en-US" dirty="0" err="1"/>
              <a:t>Prova</a:t>
            </a:r>
            <a:r>
              <a:rPr lang="en-US" dirty="0"/>
              <a:t> </a:t>
            </a:r>
            <a:r>
              <a:rPr lang="en-US" dirty="0" err="1"/>
              <a:t>Brasil</a:t>
            </a:r>
            <a:r>
              <a:rPr lang="en-US" dirty="0"/>
              <a:t>), I find that the effects are similar: school principal rotation, teacher rotation and teacher turnover all lead to negative effects on student learning. This is robust to the introduction of a set of controls, such as school characteristics and municipal covariates. Therefore, the bureaucratic turnover induced by political dynamics in the first set of estimations have a clear negative downstream effect on student learning.</a:t>
            </a:r>
          </a:p>
          <a:p>
            <a:pPr marL="158750" indent="0">
              <a:buNone/>
            </a:pPr>
            <a:endParaRPr lang="en-US" dirty="0"/>
          </a:p>
          <a:p>
            <a:pPr marL="158750" indent="0">
              <a:buNone/>
            </a:pPr>
            <a:r>
              <a:rPr lang="en-US" dirty="0"/>
              <a:t>A word of caution: these estimates are based on observational data and therefore subject to well-known concerns about identification and endogeneity. I have done some preliminary analysis on an RDD exploiting electoral quotients , using Thomas Fujiwara’s recommendation, but I'm still unsure whether it captures the relevant mechanism. If you have any thoughts about additional analysis I could conduct that would be extremely helpful.</a:t>
            </a:r>
          </a:p>
        </p:txBody>
      </p:sp>
    </p:spTree>
    <p:extLst>
      <p:ext uri="{BB962C8B-B14F-4D97-AF65-F5344CB8AC3E}">
        <p14:creationId xmlns:p14="http://schemas.microsoft.com/office/powerpoint/2010/main" val="1428865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To conclude, I show that the degree of patronage is shaped by the local institutional context. Mayors who face stronger legislative opposition engage in more patronage, with negative consequences for student learning.</a:t>
            </a:r>
          </a:p>
          <a:p>
            <a:pPr marL="158750" indent="0">
              <a:buNone/>
            </a:pPr>
            <a:endParaRPr lang="en-US" dirty="0"/>
          </a:p>
          <a:p>
            <a:pPr marL="158750" indent="0">
              <a:buNone/>
            </a:pPr>
            <a:r>
              <a:rPr lang="en-US" dirty="0"/>
              <a:t>This suggests that the quality of public service provision is a second-order priority for elected officials, who are more concerned with enacting policy in their administrative term through power-sharing agreements with other political elites.</a:t>
            </a:r>
          </a:p>
          <a:p>
            <a:pPr marL="158750" indent="0">
              <a:buNone/>
            </a:pPr>
            <a:endParaRPr lang="en-US" dirty="0"/>
          </a:p>
          <a:p>
            <a:pPr marL="158750" indent="0">
              <a:buNone/>
            </a:pPr>
            <a:r>
              <a:rPr lang="en-US" dirty="0"/>
              <a:t>In another project, I want to extend these findings onto mapping patronage networks of city councilors in the municipal bureaucracy, exploiting party affiliation. If you want to join forces, please let me know.</a:t>
            </a:r>
          </a:p>
        </p:txBody>
      </p:sp>
    </p:spTree>
    <p:extLst>
      <p:ext uri="{BB962C8B-B14F-4D97-AF65-F5344CB8AC3E}">
        <p14:creationId xmlns:p14="http://schemas.microsoft.com/office/powerpoint/2010/main" val="424532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7dfd3f7a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7dfd3f7a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a few facts. Brazil is not doing great in public education. In fact, even to this day, three out of every ten Brazilians are unable to read or write. But this is not the only story. In Brazil, public education is actually managed by municipalities.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among these municipalities, there are some islands of excellence. The state of </a:t>
            </a:r>
            <a:r>
              <a:rPr lang="en-US" dirty="0" err="1"/>
              <a:t>Ceará</a:t>
            </a:r>
            <a:r>
              <a:rPr lang="en-US" dirty="0"/>
              <a:t>, a poor state in the Northeast, has been able to rock the charts in public education. In the last edition of the IDEB, over half of the top performing public schools were from </a:t>
            </a:r>
            <a:r>
              <a:rPr lang="en-US" dirty="0" err="1"/>
              <a:t>Ceará</a:t>
            </a:r>
            <a:r>
              <a:rPr lang="en-US" dirty="0"/>
              <a:t>, many of them in the notorious municipality of </a:t>
            </a:r>
            <a:r>
              <a:rPr lang="en-US" dirty="0" err="1"/>
              <a:t>Sobral</a:t>
            </a:r>
            <a:r>
              <a:rPr lang="en-US" dirty="0"/>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7dfd3f7ab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7dfd3f7a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how can we get there? How can we ensure that citizens gain access to high quality public education in the context of a decentralized provision of public services?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7dfd3f7ab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7dfd3f7ab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scholars would argue that individual incentives work. Adding monitoring technologies to teachers may reduce absenteeism. Electoral incentives may also work, as politicians can credit claim and push bureaucrats to work harder.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in many developing countries, politicians and bureaucrats are embedded in democratic institutions. In fact, because of these institutions, multiple elected officials compete over the same public resources, with potentially negative consequences.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get at this story, I conducted over the course of two years fieldwork in municipalities across Brazil, interviewing politicians and bureaucrats to understand how this competition over public sector jobs operates -&gt; and ultimately shape the quality of public education.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7d6904a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7d6904a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an illustration of the story I uncovered. Contrary to expectations of a direct accountability story between mayors and bureaucrats, I found that elected officials for the local chamber, the city councilors, played a key role over appointees. Upon further investigation, I found evidence to shore up this story. And this is what I present to you today.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7d6904a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7d6904a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did I find?</a:t>
            </a:r>
          </a:p>
          <a:p>
            <a:pPr marL="0" lvl="0" indent="0" algn="l" rtl="0">
              <a:spcBef>
                <a:spcPts val="0"/>
              </a:spcBef>
              <a:spcAft>
                <a:spcPts val="0"/>
              </a:spcAft>
              <a:buNone/>
            </a:pPr>
            <a:r>
              <a:rPr lang="en-US" dirty="0"/>
              <a:t>First, that public education appointments in Brazil are captured by local political elites. Mayors exchange positions in the department of education for political support.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driven by executive-legislative bargain. I find that the stronger the opposition, the more public sector jobs the mayor offers in exchange.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verify these hypotheses, I </a:t>
            </a:r>
            <a:r>
              <a:rPr lang="en-US" dirty="0" err="1"/>
              <a:t>collecte</a:t>
            </a:r>
            <a:r>
              <a:rPr lang="en-US" dirty="0"/>
              <a:t> large-scale administrative data that includes over 2 million teachers and school principals, as well national evaluations of student learning.</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8a79be7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8a79be7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research dialogues with a growing body of research on the politics of patronage appointment. While previous studies have focused on the structure of partisan networks and campaign donors, I bring in local democratic institutions and how these shape patronage dynamics.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I dialogue with literature on electoral accountability and show that the link between politician and voters is less direct than usually assumed. In fact, politicians are more concerned with power-sharing with stakeholders than the preferences of voters.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Lastly, I build on an emerging body of literature that explores the ambiguous effects of political competition over public goods provision, showing that political opposition can have negative downstream effects.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8a79be7c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8a79be7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an outline of today’s presentation. I will give you some context on Brazil and the data sources used. Then I outline the theory that guides the empirical estimation. I present empirical results and finally conclude.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8a79be7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8a79be7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Municipalities in Brazil are responsible for administering public, primary education. Each of these municipalities is governed by a mayor, who can enact different policies and law, subject to the approval of the local city council.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Personnel decisions are nominally under mayoral jurisdiction, but as will become hopefully clear in the rest of the presentation, city councilors play an important role.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get at these personnel decisions I use two primary sources of data. One is the RAIS, which includes detailed information on all municipal teachers and school principals. The other is the School Census, which allows me to track down teachers across schools and over times with a unique teacher id.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assess the quality of education, I use data from the </a:t>
            </a:r>
            <a:r>
              <a:rPr lang="en-US" dirty="0" err="1"/>
              <a:t>Prova</a:t>
            </a:r>
            <a:r>
              <a:rPr lang="en-US" dirty="0"/>
              <a:t> </a:t>
            </a:r>
            <a:r>
              <a:rPr lang="en-US" dirty="0" err="1"/>
              <a:t>Brasil</a:t>
            </a:r>
            <a:r>
              <a:rPr lang="en-US" dirty="0"/>
              <a:t>, a nation-wide evaluation administered every two years by the Ministry of Education. Participation by public schools is mandatory. Another evaluation I used is the SPAECE, administered by the state of </a:t>
            </a:r>
            <a:r>
              <a:rPr lang="en-US" dirty="0" err="1"/>
              <a:t>Ceará</a:t>
            </a:r>
            <a:r>
              <a:rPr lang="en-US" dirty="0"/>
              <a:t> every year to all public schools.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EB75-14AD-BA47-BD7F-18061908967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EA937D2-02E1-F548-AABF-3401D56623D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CDA47E-97EA-D949-A8E8-E740AC53BC4C}"/>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5" name="Footer Placeholder 4">
            <a:extLst>
              <a:ext uri="{FF2B5EF4-FFF2-40B4-BE49-F238E27FC236}">
                <a16:creationId xmlns:a16="http://schemas.microsoft.com/office/drawing/2014/main" id="{DC373DC5-0DCB-DE4F-8F64-918F3D4B5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34FA-2812-434D-AEFD-B5BB445B37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73933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6BFA-59F6-B74B-AA62-24FB7F3B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56577-40CA-164C-A5C7-72F638F8B4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5B393-26CA-BD40-AC83-974296815A71}"/>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5" name="Footer Placeholder 4">
            <a:extLst>
              <a:ext uri="{FF2B5EF4-FFF2-40B4-BE49-F238E27FC236}">
                <a16:creationId xmlns:a16="http://schemas.microsoft.com/office/drawing/2014/main" id="{2E015E3E-64D7-474D-8752-CEF213E80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154B8-B911-6F47-862D-4971A9FCB4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39534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82B397-1E34-1341-8DD7-83539A4D1D0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7091D-D4A3-6740-9B97-42356A0847C6}"/>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2C0CE-E304-EF40-AAEC-CB23D049C379}"/>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5" name="Footer Placeholder 4">
            <a:extLst>
              <a:ext uri="{FF2B5EF4-FFF2-40B4-BE49-F238E27FC236}">
                <a16:creationId xmlns:a16="http://schemas.microsoft.com/office/drawing/2014/main" id="{AD273D11-F353-4640-9E97-7758DF5FF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34C4E-28F9-1242-91EE-2B699D131B9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2183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73187"/>
            <a:ext cx="8520600" cy="1997125"/>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096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C0E0-A6EF-D044-83C6-67C7EE095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66992-F3CB-6F45-9397-2889EDAAB062}"/>
              </a:ext>
            </a:extLst>
          </p:cNvPr>
          <p:cNvSpPr>
            <a:spLocks noGrp="1"/>
          </p:cNvSpPr>
          <p:nvPr>
            <p:ph idx="1"/>
          </p:nvPr>
        </p:nvSpPr>
        <p:spPr>
          <a:xfrm>
            <a:off x="628650" y="1541263"/>
            <a:ext cx="7886700" cy="206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54101-7769-6644-9D4F-368C6508D6C9}"/>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5" name="Footer Placeholder 4">
            <a:extLst>
              <a:ext uri="{FF2B5EF4-FFF2-40B4-BE49-F238E27FC236}">
                <a16:creationId xmlns:a16="http://schemas.microsoft.com/office/drawing/2014/main" id="{48623FEA-63DD-B148-BD7F-3AD394AB3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BA07D-2DCC-1248-BBB2-739128C9F4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26188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E935-DEB8-AD4D-9AAA-6160C6B6FB8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00D206E-47D3-D24D-9F15-180FD8D5985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2A346-DC48-0748-A475-7167BE2A7F07}"/>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5" name="Footer Placeholder 4">
            <a:extLst>
              <a:ext uri="{FF2B5EF4-FFF2-40B4-BE49-F238E27FC236}">
                <a16:creationId xmlns:a16="http://schemas.microsoft.com/office/drawing/2014/main" id="{8A1B7AEF-BB27-404D-AC81-785E43876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3321D-2439-DF4C-891A-473AEF8187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40875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89BD-56DA-4149-9815-506AE8B57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9132-8A8F-174D-815A-51F897AECA0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C15115-E528-D540-BEBF-8FEA7DA6683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825EFC-4910-C640-B23A-DC7A4558D289}"/>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6" name="Footer Placeholder 5">
            <a:extLst>
              <a:ext uri="{FF2B5EF4-FFF2-40B4-BE49-F238E27FC236}">
                <a16:creationId xmlns:a16="http://schemas.microsoft.com/office/drawing/2014/main" id="{435B2497-1918-3942-ACE8-2C6D4149D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0CDED-2A11-3746-B83B-2F64E9DE5E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63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AF75-C282-D344-90C3-8962BAB5F11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5B39E-61C0-C54A-8361-F5B3EE57A58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CE73D-B989-D84F-A1B2-BFDB31E4083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DB3511-ACBD-8A44-AB98-5459F9E9CC3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AA1ED-1FFD-EF47-9D4F-52716D79FA8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29CB69-055E-544E-9549-6C8BE4C0C2EC}"/>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8" name="Footer Placeholder 7">
            <a:extLst>
              <a:ext uri="{FF2B5EF4-FFF2-40B4-BE49-F238E27FC236}">
                <a16:creationId xmlns:a16="http://schemas.microsoft.com/office/drawing/2014/main" id="{BC2DC6B2-C885-A74B-AAB2-6CA88995E7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3B900-47AC-B445-95E9-AC539E003A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25364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F947-D08A-1D4E-88DC-46CFC53FAA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F4DF0-FD12-6E49-8354-281540A6DE98}"/>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4" name="Footer Placeholder 3">
            <a:extLst>
              <a:ext uri="{FF2B5EF4-FFF2-40B4-BE49-F238E27FC236}">
                <a16:creationId xmlns:a16="http://schemas.microsoft.com/office/drawing/2014/main" id="{6643EC28-18A6-B742-AABE-94B91D2BC9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D9B502-83EA-224F-A616-E76F295276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0025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30148-22A8-7A44-B97A-3AE847DC29B0}"/>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3" name="Footer Placeholder 2">
            <a:extLst>
              <a:ext uri="{FF2B5EF4-FFF2-40B4-BE49-F238E27FC236}">
                <a16:creationId xmlns:a16="http://schemas.microsoft.com/office/drawing/2014/main" id="{C0C8EA54-D556-ED43-A4BB-422E62AED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186DBB-0403-F643-BE0E-99204DF2F5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378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8E71-95F3-9E45-8BF7-766ED6A902B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89ECA2F-C55D-1247-9703-E1C058D15F7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03329-C01B-A44B-9F82-FCAD37B24F2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BA7113B-903E-BD4D-9F55-7C06B0F831E2}"/>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6" name="Footer Placeholder 5">
            <a:extLst>
              <a:ext uri="{FF2B5EF4-FFF2-40B4-BE49-F238E27FC236}">
                <a16:creationId xmlns:a16="http://schemas.microsoft.com/office/drawing/2014/main" id="{F686E831-DA55-AD42-A784-C29273812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865D3-80D6-3B4B-8A7D-37CCBF96BF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78167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6B6F-B185-D840-B8B8-7B8CC243F8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D0EC8C2-43B7-F149-85F0-BC1B51B86DF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5F84F95-2317-AF4F-8EF8-CEC1335F3E2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E20A8EA-80A0-444B-BE71-C7E393C817C0}"/>
              </a:ext>
            </a:extLst>
          </p:cNvPr>
          <p:cNvSpPr>
            <a:spLocks noGrp="1"/>
          </p:cNvSpPr>
          <p:nvPr>
            <p:ph type="dt" sz="half" idx="10"/>
          </p:nvPr>
        </p:nvSpPr>
        <p:spPr/>
        <p:txBody>
          <a:bodyPr/>
          <a:lstStyle/>
          <a:p>
            <a:fld id="{873F28F3-DA99-884D-8E4E-70665685A046}" type="datetimeFigureOut">
              <a:rPr lang="en-US" smtClean="0"/>
              <a:t>9/18/20</a:t>
            </a:fld>
            <a:endParaRPr lang="en-US"/>
          </a:p>
        </p:txBody>
      </p:sp>
      <p:sp>
        <p:nvSpPr>
          <p:cNvPr id="6" name="Footer Placeholder 5">
            <a:extLst>
              <a:ext uri="{FF2B5EF4-FFF2-40B4-BE49-F238E27FC236}">
                <a16:creationId xmlns:a16="http://schemas.microsoft.com/office/drawing/2014/main" id="{E8A7E8D7-2887-4649-8FC6-52923062D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EFDBA-A58A-AA48-AFBF-B273BD1C81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82263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E2061-E1F1-A842-AB11-9957298A058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D2001D-D850-4E4C-9E63-4D8DE306E652}"/>
              </a:ext>
            </a:extLst>
          </p:cNvPr>
          <p:cNvSpPr>
            <a:spLocks noGrp="1"/>
          </p:cNvSpPr>
          <p:nvPr>
            <p:ph type="body" idx="1"/>
          </p:nvPr>
        </p:nvSpPr>
        <p:spPr>
          <a:xfrm>
            <a:off x="628650" y="1541263"/>
            <a:ext cx="7886700" cy="20609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BC920-78FD-F349-B4D1-806496CB601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73F28F3-DA99-884D-8E4E-70665685A046}" type="datetimeFigureOut">
              <a:rPr lang="en-US" smtClean="0"/>
              <a:t>9/18/20</a:t>
            </a:fld>
            <a:endParaRPr lang="en-US"/>
          </a:p>
        </p:txBody>
      </p:sp>
      <p:sp>
        <p:nvSpPr>
          <p:cNvPr id="5" name="Footer Placeholder 4">
            <a:extLst>
              <a:ext uri="{FF2B5EF4-FFF2-40B4-BE49-F238E27FC236}">
                <a16:creationId xmlns:a16="http://schemas.microsoft.com/office/drawing/2014/main" id="{75A5BF53-CA51-2F4E-8AC6-BE22370C271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17F9C-592A-404B-9CD1-2A6F8A6A91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073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ontserrat" pitchFamily="2" charset="77"/>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etropolis"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etropolis" pitchFamily="2" charset="77"/>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etropolis" pitchFamily="2" charset="77"/>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etropolis" pitchFamily="2" charset="77"/>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etropolis" pitchFamily="2" charset="77"/>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imgalileu.com/" TargetMode="External"/><Relationship Id="rId2" Type="http://schemas.openxmlformats.org/officeDocument/2006/relationships/hyperlink" Target="mailto:galileuk@princeton.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32099" y="820416"/>
            <a:ext cx="7879800" cy="22254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3800"/>
              <a:buFont typeface="Helvetica Neue"/>
              <a:buNone/>
            </a:pPr>
            <a:r>
              <a:rPr lang="en" sz="3200" b="1" i="1" dirty="0">
                <a:latin typeface="Montserrat"/>
                <a:ea typeface="Montserrat"/>
                <a:cs typeface="Montserrat"/>
                <a:sym typeface="Montserrat"/>
              </a:rPr>
              <a:t>Governing through Patronage:</a:t>
            </a:r>
            <a:br>
              <a:rPr lang="en" sz="3800" dirty="0">
                <a:latin typeface="Montserrat"/>
                <a:ea typeface="Montserrat"/>
                <a:cs typeface="Montserrat"/>
                <a:sym typeface="Montserrat"/>
              </a:rPr>
            </a:br>
            <a:r>
              <a:rPr lang="en" sz="2400" dirty="0">
                <a:latin typeface="Montserrat"/>
                <a:ea typeface="Montserrat"/>
                <a:cs typeface="Montserrat"/>
                <a:sym typeface="Montserrat"/>
              </a:rPr>
              <a:t>The Bargain for Education in Decentralized Brazil</a:t>
            </a:r>
            <a:endParaRPr sz="2400" dirty="0">
              <a:latin typeface="Montserrat"/>
              <a:ea typeface="Montserrat"/>
              <a:cs typeface="Montserrat"/>
              <a:sym typeface="Montserrat"/>
            </a:endParaRPr>
          </a:p>
        </p:txBody>
      </p:sp>
      <p:sp>
        <p:nvSpPr>
          <p:cNvPr id="56" name="Google Shape;56;p13"/>
          <p:cNvSpPr txBox="1">
            <a:spLocks noGrp="1"/>
          </p:cNvSpPr>
          <p:nvPr>
            <p:ph type="subTitle" idx="1"/>
          </p:nvPr>
        </p:nvSpPr>
        <p:spPr>
          <a:xfrm>
            <a:off x="4375798" y="3302443"/>
            <a:ext cx="4136100" cy="778800"/>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800"/>
              </a:spcBef>
              <a:spcAft>
                <a:spcPts val="0"/>
              </a:spcAft>
              <a:buClr>
                <a:schemeClr val="dk1"/>
              </a:buClr>
              <a:buSzPts val="1800"/>
              <a:buNone/>
            </a:pPr>
            <a:r>
              <a:rPr lang="en" sz="2000" dirty="0">
                <a:latin typeface="Montserrat"/>
                <a:ea typeface="Montserrat"/>
                <a:cs typeface="Montserrat"/>
                <a:sym typeface="Montserrat"/>
              </a:rPr>
              <a:t>Galileu Kim </a:t>
            </a:r>
            <a:endParaRPr sz="2000" dirty="0">
              <a:latin typeface="Montserrat"/>
              <a:ea typeface="Montserrat"/>
              <a:cs typeface="Montserrat"/>
              <a:sym typeface="Montserrat"/>
            </a:endParaRPr>
          </a:p>
        </p:txBody>
      </p:sp>
      <p:sp>
        <p:nvSpPr>
          <p:cNvPr id="57" name="Google Shape;57;p13"/>
          <p:cNvSpPr/>
          <p:nvPr/>
        </p:nvSpPr>
        <p:spPr>
          <a:xfrm>
            <a:off x="630936" y="3248375"/>
            <a:ext cx="7879800" cy="13800"/>
          </a:xfrm>
          <a:prstGeom prst="rect">
            <a:avLst/>
          </a:prstGeom>
          <a:solidFill>
            <a:srgbClr val="D5D5D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58" name="Google Shape;58;p13"/>
          <p:cNvSpPr/>
          <p:nvPr/>
        </p:nvSpPr>
        <p:spPr>
          <a:xfrm rot="5400000">
            <a:off x="7010177" y="1761597"/>
            <a:ext cx="41100" cy="2960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59" name="Google Shape;59;p13"/>
          <p:cNvSpPr/>
          <p:nvPr/>
        </p:nvSpPr>
        <p:spPr>
          <a:xfrm rot="5400000">
            <a:off x="7010177" y="1761597"/>
            <a:ext cx="41100" cy="2960100"/>
          </a:xfrm>
          <a:prstGeom prst="rect">
            <a:avLst/>
          </a:prstGeom>
          <a:solidFill>
            <a:srgbClr val="ED7D3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60" name="Google Shape;60;p13"/>
          <p:cNvPicPr preferRelativeResize="0"/>
          <p:nvPr/>
        </p:nvPicPr>
        <p:blipFill>
          <a:blip r:embed="rId3">
            <a:alphaModFix/>
          </a:blip>
          <a:stretch>
            <a:fillRect/>
          </a:stretch>
        </p:blipFill>
        <p:spPr>
          <a:xfrm>
            <a:off x="5411475" y="172150"/>
            <a:ext cx="3238500"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6E35-6144-9448-9B06-36C0107851D4}"/>
              </a:ext>
            </a:extLst>
          </p:cNvPr>
          <p:cNvSpPr>
            <a:spLocks noGrp="1"/>
          </p:cNvSpPr>
          <p:nvPr>
            <p:ph type="title"/>
          </p:nvPr>
        </p:nvSpPr>
        <p:spPr>
          <a:xfrm>
            <a:off x="808264" y="2150286"/>
            <a:ext cx="3037115" cy="712299"/>
          </a:xfrm>
        </p:spPr>
        <p:txBody>
          <a:bodyPr/>
          <a:lstStyle/>
          <a:p>
            <a:r>
              <a:rPr lang="en-US" sz="2400" dirty="0"/>
              <a:t>Uneven quality of education</a:t>
            </a:r>
          </a:p>
        </p:txBody>
      </p:sp>
      <p:pic>
        <p:nvPicPr>
          <p:cNvPr id="5" name="Picture 4">
            <a:extLst>
              <a:ext uri="{FF2B5EF4-FFF2-40B4-BE49-F238E27FC236}">
                <a16:creationId xmlns:a16="http://schemas.microsoft.com/office/drawing/2014/main" id="{A125E0D4-CFA3-5842-A2EA-9D4920649CBF}"/>
              </a:ext>
            </a:extLst>
          </p:cNvPr>
          <p:cNvPicPr>
            <a:picLocks noChangeAspect="1"/>
          </p:cNvPicPr>
          <p:nvPr/>
        </p:nvPicPr>
        <p:blipFill>
          <a:blip r:embed="rId3"/>
          <a:stretch>
            <a:fillRect/>
          </a:stretch>
        </p:blipFill>
        <p:spPr>
          <a:xfrm>
            <a:off x="4572000" y="387874"/>
            <a:ext cx="4572000" cy="4572000"/>
          </a:xfrm>
          <a:prstGeom prst="rect">
            <a:avLst/>
          </a:prstGeom>
        </p:spPr>
      </p:pic>
    </p:spTree>
    <p:extLst>
      <p:ext uri="{BB962C8B-B14F-4D97-AF65-F5344CB8AC3E}">
        <p14:creationId xmlns:p14="http://schemas.microsoft.com/office/powerpoint/2010/main" val="422926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6D49-AC36-5146-872C-916A16E7B676}"/>
              </a:ext>
            </a:extLst>
          </p:cNvPr>
          <p:cNvSpPr>
            <a:spLocks noGrp="1"/>
          </p:cNvSpPr>
          <p:nvPr>
            <p:ph type="title"/>
          </p:nvPr>
        </p:nvSpPr>
        <p:spPr/>
        <p:txBody>
          <a:bodyPr/>
          <a:lstStyle/>
          <a:p>
            <a:r>
              <a:rPr lang="en-US" dirty="0"/>
              <a:t>Theory</a:t>
            </a:r>
          </a:p>
        </p:txBody>
      </p:sp>
      <p:sp>
        <p:nvSpPr>
          <p:cNvPr id="3" name="Text Placeholder 2">
            <a:extLst>
              <a:ext uri="{FF2B5EF4-FFF2-40B4-BE49-F238E27FC236}">
                <a16:creationId xmlns:a16="http://schemas.microsoft.com/office/drawing/2014/main" id="{A0B77D64-9B20-5E4E-8D19-3C58C718D9C4}"/>
              </a:ext>
            </a:extLst>
          </p:cNvPr>
          <p:cNvSpPr>
            <a:spLocks noGrp="1"/>
          </p:cNvSpPr>
          <p:nvPr>
            <p:ph type="body" idx="1"/>
          </p:nvPr>
        </p:nvSpPr>
        <p:spPr>
          <a:xfrm>
            <a:off x="311700" y="1573187"/>
            <a:ext cx="8520600" cy="1997125"/>
          </a:xfrm>
        </p:spPr>
        <p:txBody>
          <a:bodyPr/>
          <a:lstStyle/>
          <a:p>
            <a:r>
              <a:rPr lang="en-US" dirty="0"/>
              <a:t>Buying legislative supermajorities</a:t>
            </a:r>
          </a:p>
          <a:p>
            <a:pPr lvl="1">
              <a:spcBef>
                <a:spcPts val="0"/>
              </a:spcBef>
            </a:pPr>
            <a:r>
              <a:rPr lang="en-US" dirty="0">
                <a:solidFill>
                  <a:schemeClr val="bg1">
                    <a:lumMod val="50000"/>
                  </a:schemeClr>
                </a:solidFill>
              </a:rPr>
              <a:t>Groseclose and Snyder 1996, Banks 2000</a:t>
            </a:r>
            <a:endParaRPr lang="en-US" dirty="0"/>
          </a:p>
          <a:p>
            <a:r>
              <a:rPr lang="en-US" dirty="0"/>
              <a:t>Allocation (</a:t>
            </a:r>
            <a:r>
              <a:rPr lang="en-US" i="1" dirty="0" err="1"/>
              <a:t>alotação</a:t>
            </a:r>
            <a:r>
              <a:rPr lang="en-US" dirty="0"/>
              <a:t>) of jobs builds legislative coalition.</a:t>
            </a:r>
          </a:p>
          <a:p>
            <a:pPr lvl="1">
              <a:spcBef>
                <a:spcPts val="0"/>
              </a:spcBef>
            </a:pPr>
            <a:r>
              <a:rPr lang="en-US" dirty="0"/>
              <a:t>Mayor enacts policy, exchanges patronage. </a:t>
            </a:r>
          </a:p>
          <a:p>
            <a:r>
              <a:rPr lang="en-US" dirty="0"/>
              <a:t>Empirical implications.</a:t>
            </a:r>
          </a:p>
          <a:p>
            <a:pPr lvl="1">
              <a:spcBef>
                <a:spcPts val="0"/>
              </a:spcBef>
            </a:pPr>
            <a:r>
              <a:rPr lang="en-US" dirty="0"/>
              <a:t>Legislative opposition increases allocation.</a:t>
            </a:r>
          </a:p>
          <a:p>
            <a:pPr lvl="1">
              <a:spcBef>
                <a:spcPts val="0"/>
              </a:spcBef>
            </a:pPr>
            <a:endParaRPr lang="en-US" dirty="0"/>
          </a:p>
          <a:p>
            <a:endParaRPr lang="en-US" dirty="0"/>
          </a:p>
        </p:txBody>
      </p:sp>
    </p:spTree>
    <p:extLst>
      <p:ext uri="{BB962C8B-B14F-4D97-AF65-F5344CB8AC3E}">
        <p14:creationId xmlns:p14="http://schemas.microsoft.com/office/powerpoint/2010/main" val="348968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646-CC29-8F4B-888A-172F06154A97}"/>
              </a:ext>
            </a:extLst>
          </p:cNvPr>
          <p:cNvSpPr>
            <a:spLocks noGrp="1"/>
          </p:cNvSpPr>
          <p:nvPr>
            <p:ph type="title"/>
          </p:nvPr>
        </p:nvSpPr>
        <p:spPr/>
        <p:txBody>
          <a:bodyPr/>
          <a:lstStyle/>
          <a:p>
            <a:r>
              <a:rPr lang="en-US" dirty="0"/>
              <a:t>Empirical results</a:t>
            </a:r>
          </a:p>
        </p:txBody>
      </p:sp>
      <p:sp>
        <p:nvSpPr>
          <p:cNvPr id="3" name="Text Placeholder 2">
            <a:extLst>
              <a:ext uri="{FF2B5EF4-FFF2-40B4-BE49-F238E27FC236}">
                <a16:creationId xmlns:a16="http://schemas.microsoft.com/office/drawing/2014/main" id="{F32820D8-AFB2-874A-B902-43F6DE329315}"/>
              </a:ext>
            </a:extLst>
          </p:cNvPr>
          <p:cNvSpPr>
            <a:spLocks noGrp="1"/>
          </p:cNvSpPr>
          <p:nvPr>
            <p:ph type="body" idx="1"/>
          </p:nvPr>
        </p:nvSpPr>
        <p:spPr>
          <a:xfrm>
            <a:off x="311700" y="1573187"/>
            <a:ext cx="8520600" cy="2968668"/>
          </a:xfrm>
        </p:spPr>
        <p:txBody>
          <a:bodyPr/>
          <a:lstStyle/>
          <a:p>
            <a:r>
              <a:rPr lang="en-US" dirty="0"/>
              <a:t>Legislative opposition increases bureaucratic turnover.</a:t>
            </a:r>
          </a:p>
          <a:p>
            <a:endParaRPr lang="en-US" dirty="0"/>
          </a:p>
          <a:p>
            <a:endParaRPr lang="en-US" dirty="0"/>
          </a:p>
          <a:p>
            <a:endParaRPr lang="en-US" dirty="0"/>
          </a:p>
          <a:p>
            <a:r>
              <a:rPr lang="en-US" dirty="0"/>
              <a:t>Bureaucratic turnover lowers student learning.</a:t>
            </a:r>
          </a:p>
          <a:p>
            <a:pPr marL="114300" indent="0">
              <a:buNone/>
            </a:pPr>
            <a:endParaRPr lang="en-US" dirty="0"/>
          </a:p>
          <a:p>
            <a:endParaRPr lang="en-US" dirty="0"/>
          </a:p>
          <a:p>
            <a:endParaRPr lang="en-US" dirty="0"/>
          </a:p>
          <a:p>
            <a:endParaRPr lang="en-US" dirty="0"/>
          </a:p>
          <a:p>
            <a:r>
              <a:rPr lang="en-US" dirty="0"/>
              <a:t>Electoral accountability does not bite.</a:t>
            </a:r>
          </a:p>
          <a:p>
            <a:pPr lvl="1">
              <a:spcBef>
                <a:spcPts val="0"/>
              </a:spcBef>
            </a:pPr>
            <a:r>
              <a:rPr lang="en-US" dirty="0"/>
              <a:t>Quality of education does not affect reelection.</a:t>
            </a:r>
          </a:p>
        </p:txBody>
      </p:sp>
      <p:pic>
        <p:nvPicPr>
          <p:cNvPr id="4" name="Picture 3">
            <a:extLst>
              <a:ext uri="{FF2B5EF4-FFF2-40B4-BE49-F238E27FC236}">
                <a16:creationId xmlns:a16="http://schemas.microsoft.com/office/drawing/2014/main" id="{9D06ACE8-3FE7-B744-8B90-BA39E4C26A98}"/>
              </a:ext>
            </a:extLst>
          </p:cNvPr>
          <p:cNvPicPr>
            <a:picLocks noChangeAspect="1"/>
          </p:cNvPicPr>
          <p:nvPr/>
        </p:nvPicPr>
        <p:blipFill>
          <a:blip r:embed="rId3"/>
          <a:stretch>
            <a:fillRect/>
          </a:stretch>
        </p:blipFill>
        <p:spPr>
          <a:xfrm>
            <a:off x="1638300" y="1890955"/>
            <a:ext cx="5867400" cy="660400"/>
          </a:xfrm>
          <a:prstGeom prst="rect">
            <a:avLst/>
          </a:prstGeom>
        </p:spPr>
      </p:pic>
      <p:pic>
        <p:nvPicPr>
          <p:cNvPr id="5" name="Picture 4">
            <a:extLst>
              <a:ext uri="{FF2B5EF4-FFF2-40B4-BE49-F238E27FC236}">
                <a16:creationId xmlns:a16="http://schemas.microsoft.com/office/drawing/2014/main" id="{FBB86C56-FEB5-D54B-ABEE-0C293368347D}"/>
              </a:ext>
            </a:extLst>
          </p:cNvPr>
          <p:cNvPicPr>
            <a:picLocks noChangeAspect="1"/>
          </p:cNvPicPr>
          <p:nvPr/>
        </p:nvPicPr>
        <p:blipFill>
          <a:blip r:embed="rId4"/>
          <a:stretch>
            <a:fillRect/>
          </a:stretch>
        </p:blipFill>
        <p:spPr>
          <a:xfrm>
            <a:off x="1219200" y="2952490"/>
            <a:ext cx="6705600" cy="838200"/>
          </a:xfrm>
          <a:prstGeom prst="rect">
            <a:avLst/>
          </a:prstGeom>
        </p:spPr>
      </p:pic>
    </p:spTree>
    <p:extLst>
      <p:ext uri="{BB962C8B-B14F-4D97-AF65-F5344CB8AC3E}">
        <p14:creationId xmlns:p14="http://schemas.microsoft.com/office/powerpoint/2010/main" val="310591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052410-E4C0-6443-8DA3-3FAC90FF71FE}"/>
              </a:ext>
            </a:extLst>
          </p:cNvPr>
          <p:cNvPicPr>
            <a:picLocks noChangeAspect="1"/>
          </p:cNvPicPr>
          <p:nvPr/>
        </p:nvPicPr>
        <p:blipFill>
          <a:blip r:embed="rId3"/>
          <a:stretch>
            <a:fillRect/>
          </a:stretch>
        </p:blipFill>
        <p:spPr>
          <a:xfrm>
            <a:off x="1090083" y="482599"/>
            <a:ext cx="6963833" cy="4178300"/>
          </a:xfrm>
          <a:prstGeom prst="rect">
            <a:avLst/>
          </a:prstGeom>
        </p:spPr>
      </p:pic>
    </p:spTree>
    <p:extLst>
      <p:ext uri="{BB962C8B-B14F-4D97-AF65-F5344CB8AC3E}">
        <p14:creationId xmlns:p14="http://schemas.microsoft.com/office/powerpoint/2010/main" val="230888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8813E5-99EE-8648-A89C-D03CC0EB45FB}"/>
              </a:ext>
            </a:extLst>
          </p:cNvPr>
          <p:cNvPicPr>
            <a:picLocks noChangeAspect="1"/>
          </p:cNvPicPr>
          <p:nvPr/>
        </p:nvPicPr>
        <p:blipFill>
          <a:blip r:embed="rId3"/>
          <a:stretch>
            <a:fillRect/>
          </a:stretch>
        </p:blipFill>
        <p:spPr>
          <a:xfrm>
            <a:off x="1090083" y="482599"/>
            <a:ext cx="6963833" cy="4178300"/>
          </a:xfrm>
          <a:prstGeom prst="rect">
            <a:avLst/>
          </a:prstGeom>
        </p:spPr>
      </p:pic>
    </p:spTree>
    <p:extLst>
      <p:ext uri="{BB962C8B-B14F-4D97-AF65-F5344CB8AC3E}">
        <p14:creationId xmlns:p14="http://schemas.microsoft.com/office/powerpoint/2010/main" val="213784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A26-5DA5-4845-AB7E-B6AEAA2EC4A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217DE6-DD6C-8A48-99DF-DE7243F452E3}"/>
              </a:ext>
            </a:extLst>
          </p:cNvPr>
          <p:cNvSpPr>
            <a:spLocks noGrp="1"/>
          </p:cNvSpPr>
          <p:nvPr>
            <p:ph idx="1"/>
          </p:nvPr>
        </p:nvSpPr>
        <p:spPr/>
        <p:txBody>
          <a:bodyPr/>
          <a:lstStyle/>
          <a:p>
            <a:r>
              <a:rPr lang="en-US" dirty="0"/>
              <a:t>Patronage is shaped by the local institutional context.</a:t>
            </a:r>
          </a:p>
          <a:p>
            <a:pPr lvl="1"/>
            <a:r>
              <a:rPr lang="en-US" dirty="0"/>
              <a:t>Negative effects on student learning.</a:t>
            </a:r>
          </a:p>
          <a:p>
            <a:r>
              <a:rPr lang="en-US" dirty="0"/>
              <a:t>Quality of public services is secondary.</a:t>
            </a:r>
          </a:p>
          <a:p>
            <a:pPr lvl="1"/>
            <a:r>
              <a:rPr lang="en-US" dirty="0"/>
              <a:t>Primacy of power-sharing with other elites.</a:t>
            </a:r>
          </a:p>
          <a:p>
            <a:r>
              <a:rPr lang="en-US" dirty="0"/>
              <a:t>Extend to patronage networks of city councilors.</a:t>
            </a:r>
          </a:p>
          <a:p>
            <a:pPr lvl="1"/>
            <a:r>
              <a:rPr lang="en-US" dirty="0"/>
              <a:t>Party affiliation of local bureaucrats.</a:t>
            </a:r>
          </a:p>
        </p:txBody>
      </p:sp>
    </p:spTree>
    <p:extLst>
      <p:ext uri="{BB962C8B-B14F-4D97-AF65-F5344CB8AC3E}">
        <p14:creationId xmlns:p14="http://schemas.microsoft.com/office/powerpoint/2010/main" val="304701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6C62-0609-944E-8274-6DA192010577}"/>
              </a:ext>
            </a:extLst>
          </p:cNvPr>
          <p:cNvSpPr>
            <a:spLocks noGrp="1"/>
          </p:cNvSpPr>
          <p:nvPr>
            <p:ph type="title"/>
          </p:nvPr>
        </p:nvSpPr>
        <p:spPr>
          <a:xfrm>
            <a:off x="628650" y="1577578"/>
            <a:ext cx="7886700" cy="994172"/>
          </a:xfrm>
        </p:spPr>
        <p:txBody>
          <a:bodyPr/>
          <a:lstStyle/>
          <a:p>
            <a:r>
              <a:rPr lang="en-US" dirty="0"/>
              <a:t>Thank you.</a:t>
            </a:r>
          </a:p>
        </p:txBody>
      </p:sp>
      <p:sp>
        <p:nvSpPr>
          <p:cNvPr id="3" name="Content Placeholder 2">
            <a:extLst>
              <a:ext uri="{FF2B5EF4-FFF2-40B4-BE49-F238E27FC236}">
                <a16:creationId xmlns:a16="http://schemas.microsoft.com/office/drawing/2014/main" id="{9640DF52-AA45-8448-9926-B31EF8F1C1BA}"/>
              </a:ext>
            </a:extLst>
          </p:cNvPr>
          <p:cNvSpPr>
            <a:spLocks noGrp="1"/>
          </p:cNvSpPr>
          <p:nvPr>
            <p:ph idx="1"/>
          </p:nvPr>
        </p:nvSpPr>
        <p:spPr>
          <a:xfrm>
            <a:off x="628650" y="2571750"/>
            <a:ext cx="7886700" cy="783771"/>
          </a:xfrm>
        </p:spPr>
        <p:txBody>
          <a:bodyPr/>
          <a:lstStyle/>
          <a:p>
            <a:pPr marL="0" indent="0">
              <a:buNone/>
            </a:pPr>
            <a:r>
              <a:rPr lang="en-US" dirty="0"/>
              <a:t>Contact: </a:t>
            </a:r>
            <a:r>
              <a:rPr lang="en-US" dirty="0">
                <a:hlinkClick r:id="rId2"/>
              </a:rPr>
              <a:t>galileuk@princeton.edu</a:t>
            </a:r>
            <a:endParaRPr lang="en-US" dirty="0"/>
          </a:p>
          <a:p>
            <a:pPr marL="0" indent="0">
              <a:buNone/>
            </a:pPr>
            <a:r>
              <a:rPr lang="en-US" dirty="0"/>
              <a:t>Website: </a:t>
            </a:r>
            <a:r>
              <a:rPr lang="en-US" dirty="0">
                <a:hlinkClick r:id="rId3"/>
              </a:rPr>
              <a:t>kimgalileu.com</a:t>
            </a:r>
            <a:endParaRPr lang="en-US" dirty="0"/>
          </a:p>
          <a:p>
            <a:pPr marL="0" indent="0">
              <a:buNone/>
            </a:pPr>
            <a:endParaRPr lang="en-US" dirty="0"/>
          </a:p>
        </p:txBody>
      </p:sp>
    </p:spTree>
    <p:extLst>
      <p:ext uri="{BB962C8B-B14F-4D97-AF65-F5344CB8AC3E}">
        <p14:creationId xmlns:p14="http://schemas.microsoft.com/office/powerpoint/2010/main" val="187775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331674" y="1877850"/>
            <a:ext cx="3934500" cy="69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b="1" i="1" dirty="0">
                <a:solidFill>
                  <a:schemeClr val="accent2"/>
                </a:solidFill>
              </a:rPr>
              <a:t>Three out of every ten Brazilians are unable to read or write.</a:t>
            </a:r>
            <a:endParaRPr sz="1300" b="1" i="1" dirty="0">
              <a:solidFill>
                <a:schemeClr val="accent2"/>
              </a:solidFill>
            </a:endParaRPr>
          </a:p>
        </p:txBody>
      </p:sp>
      <p:sp>
        <p:nvSpPr>
          <p:cNvPr id="68" name="Google Shape;68;p14"/>
          <p:cNvSpPr txBox="1">
            <a:spLocks noGrp="1"/>
          </p:cNvSpPr>
          <p:nvPr>
            <p:ph type="body" idx="4294967295"/>
          </p:nvPr>
        </p:nvSpPr>
        <p:spPr>
          <a:xfrm>
            <a:off x="4588250" y="4316793"/>
            <a:ext cx="3971925" cy="6524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b="1" i="1" dirty="0" err="1">
                <a:solidFill>
                  <a:schemeClr val="accent2"/>
                </a:solidFill>
              </a:rPr>
              <a:t>Ceará</a:t>
            </a:r>
            <a:r>
              <a:rPr lang="en" sz="1300" b="1" i="1" dirty="0">
                <a:solidFill>
                  <a:schemeClr val="accent2"/>
                </a:solidFill>
              </a:rPr>
              <a:t>, one of the poorest states in Brazil, has the best performing public schools</a:t>
            </a:r>
            <a:endParaRPr sz="1300" b="1" i="1" dirty="0">
              <a:solidFill>
                <a:schemeClr val="accent2"/>
              </a:solidFill>
            </a:endParaRPr>
          </a:p>
        </p:txBody>
      </p:sp>
      <p:pic>
        <p:nvPicPr>
          <p:cNvPr id="66" name="Google Shape;66;p14"/>
          <p:cNvPicPr preferRelativeResize="0"/>
          <p:nvPr/>
        </p:nvPicPr>
        <p:blipFill rotWithShape="1">
          <a:blip r:embed="rId3">
            <a:alphaModFix/>
          </a:blip>
          <a:srcRect l="23002" t="12700" r="23972" b="64406"/>
          <a:stretch/>
        </p:blipFill>
        <p:spPr>
          <a:xfrm>
            <a:off x="331674" y="817262"/>
            <a:ext cx="4837325" cy="1174700"/>
          </a:xfrm>
          <a:prstGeom prst="rect">
            <a:avLst/>
          </a:prstGeom>
          <a:noFill/>
          <a:ln>
            <a:noFill/>
          </a:ln>
        </p:spPr>
      </p:pic>
      <p:pic>
        <p:nvPicPr>
          <p:cNvPr id="67" name="Google Shape;67;p14"/>
          <p:cNvPicPr preferRelativeResize="0"/>
          <p:nvPr/>
        </p:nvPicPr>
        <p:blipFill rotWithShape="1">
          <a:blip r:embed="rId4">
            <a:alphaModFix/>
          </a:blip>
          <a:srcRect l="20718" t="26923" r="28214" b="36446"/>
          <a:stretch/>
        </p:blipFill>
        <p:spPr>
          <a:xfrm>
            <a:off x="4336100" y="2571750"/>
            <a:ext cx="4476226" cy="1806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P spid="6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209702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i="1" dirty="0"/>
              <a:t>How can governments improve the quality of public education?</a:t>
            </a:r>
            <a:endParaRPr sz="2800"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79" name="Google Shape;79;p16"/>
          <p:cNvSpPr txBox="1">
            <a:spLocks noGrp="1"/>
          </p:cNvSpPr>
          <p:nvPr>
            <p:ph type="body" idx="1"/>
          </p:nvPr>
        </p:nvSpPr>
        <p:spPr>
          <a:xfrm>
            <a:off x="311700" y="1735566"/>
            <a:ext cx="8520600" cy="167236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Individual incentives to politicians and bureaucrats.</a:t>
            </a:r>
            <a:endParaRPr dirty="0"/>
          </a:p>
          <a:p>
            <a:pPr marL="914400" lvl="1" indent="-317500" algn="l" rtl="0">
              <a:spcBef>
                <a:spcPts val="0"/>
              </a:spcBef>
              <a:spcAft>
                <a:spcPts val="0"/>
              </a:spcAft>
              <a:buSzPts val="1400"/>
              <a:buChar char="○"/>
            </a:pPr>
            <a:r>
              <a:rPr lang="en" sz="1800" dirty="0">
                <a:solidFill>
                  <a:schemeClr val="bg2">
                    <a:lumMod val="50000"/>
                  </a:schemeClr>
                </a:solidFill>
                <a:latin typeface="Metropolis" pitchFamily="2" charset="77"/>
              </a:rPr>
              <a:t>Gulzar and Pasquale (2017), </a:t>
            </a:r>
            <a:r>
              <a:rPr lang="en" sz="1800" dirty="0" err="1">
                <a:solidFill>
                  <a:schemeClr val="bg2">
                    <a:lumMod val="50000"/>
                  </a:schemeClr>
                </a:solidFill>
                <a:latin typeface="Metropolis" pitchFamily="2" charset="77"/>
              </a:rPr>
              <a:t>Duflo</a:t>
            </a:r>
            <a:r>
              <a:rPr lang="en" sz="1800" dirty="0">
                <a:solidFill>
                  <a:schemeClr val="bg2">
                    <a:lumMod val="50000"/>
                  </a:schemeClr>
                </a:solidFill>
                <a:latin typeface="Metropolis" pitchFamily="2" charset="77"/>
              </a:rPr>
              <a:t> et al. (2012)</a:t>
            </a:r>
          </a:p>
          <a:p>
            <a:r>
              <a:rPr lang="en-US" dirty="0">
                <a:solidFill>
                  <a:schemeClr val="tx1">
                    <a:lumMod val="85000"/>
                    <a:lumOff val="15000"/>
                  </a:schemeClr>
                </a:solidFill>
                <a:latin typeface="Metropolis" pitchFamily="2" charset="77"/>
              </a:rPr>
              <a:t>Political actors embedded in democratic institutions.</a:t>
            </a:r>
          </a:p>
          <a:p>
            <a:pPr lvl="1">
              <a:spcBef>
                <a:spcPts val="0"/>
              </a:spcBef>
            </a:pPr>
            <a:r>
              <a:rPr lang="en-US" dirty="0">
                <a:solidFill>
                  <a:schemeClr val="tx1">
                    <a:lumMod val="85000"/>
                    <a:lumOff val="15000"/>
                  </a:schemeClr>
                </a:solidFill>
              </a:rPr>
              <a:t>Multiple elected officials, competing agendas.</a:t>
            </a:r>
            <a:endParaRPr dirty="0">
              <a:solidFill>
                <a:schemeClr val="tx1">
                  <a:lumMod val="85000"/>
                  <a:lumOff val="15000"/>
                </a:schemeClr>
              </a:solidFill>
              <a:latin typeface="Metropolis" pitchFamily="2" charset="77"/>
            </a:endParaRPr>
          </a:p>
          <a:p>
            <a:pPr marL="457200" lvl="0" indent="-342900" algn="l" rtl="0">
              <a:spcBef>
                <a:spcPts val="0"/>
              </a:spcBef>
              <a:spcAft>
                <a:spcPts val="0"/>
              </a:spcAft>
              <a:buSzPts val="1800"/>
              <a:buChar char="●"/>
            </a:pPr>
            <a:r>
              <a:rPr lang="en" dirty="0"/>
              <a:t>Fieldwork in Brazil to interview politicians and bureaucrats.</a:t>
            </a:r>
            <a:endParaRPr dirty="0"/>
          </a:p>
          <a:p>
            <a:pPr marL="914400" lvl="1" indent="-317500" algn="l" rtl="0">
              <a:spcBef>
                <a:spcPts val="0"/>
              </a:spcBef>
              <a:spcAft>
                <a:spcPts val="0"/>
              </a:spcAft>
              <a:buSzPts val="1400"/>
              <a:buChar char="○"/>
            </a:pPr>
            <a:r>
              <a:rPr lang="en" dirty="0"/>
              <a:t>Local politics shapes patronage.</a:t>
            </a:r>
            <a:endParaRPr sz="1800" dirty="0">
              <a:latin typeface="Metropolis" pitchFamily="2" charset="7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1225371" y="1573187"/>
            <a:ext cx="6693257" cy="1997125"/>
          </a:xfrm>
          <a:prstGeom prst="rect">
            <a:avLst/>
          </a:prstGeom>
        </p:spPr>
        <p:txBody>
          <a:bodyPr spcFirstLastPara="1" wrap="square" lIns="91425" tIns="91425" rIns="91425" bIns="91425" anchor="t" anchorCtr="0">
            <a:noAutofit/>
          </a:bodyPr>
          <a:lstStyle/>
          <a:p>
            <a:pPr marL="114300" indent="0" algn="just">
              <a:buNone/>
            </a:pPr>
            <a:r>
              <a:rPr lang="en-US" i="1" dirty="0"/>
              <a:t>Here, we are invited to work at the school by the department of education, with the [political] candidate, the city councilor...deciding which are the positions they are searching for and appointing people they think have</a:t>
            </a:r>
          </a:p>
          <a:p>
            <a:pPr marL="114300" indent="0" algn="just">
              <a:buNone/>
            </a:pPr>
            <a:r>
              <a:rPr lang="en-US" i="1" dirty="0"/>
              <a:t>the necessary qualifications.</a:t>
            </a:r>
          </a:p>
          <a:p>
            <a:pPr marL="114300" indent="0" algn="r">
              <a:buNone/>
            </a:pPr>
            <a:r>
              <a:rPr lang="en-US" i="1" dirty="0"/>
              <a:t>- </a:t>
            </a:r>
            <a:r>
              <a:rPr lang="en-US" dirty="0"/>
              <a:t>School Principal, </a:t>
            </a:r>
            <a:r>
              <a:rPr lang="en-US" dirty="0" err="1"/>
              <a:t>Iguatu</a:t>
            </a:r>
            <a:endParaRPr lang="en-US" i="1" dirty="0"/>
          </a:p>
          <a:p>
            <a:pPr marL="114300" indent="0" algn="just">
              <a:spcBef>
                <a:spcPts val="1600"/>
              </a:spcBef>
              <a:buNone/>
            </a:pPr>
            <a:endParaRPr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1" name="Google Shape;91;p18"/>
          <p:cNvSpPr txBox="1">
            <a:spLocks noGrp="1"/>
          </p:cNvSpPr>
          <p:nvPr>
            <p:ph type="body" idx="1"/>
          </p:nvPr>
        </p:nvSpPr>
        <p:spPr>
          <a:xfrm>
            <a:off x="311700" y="1573187"/>
            <a:ext cx="8520600" cy="199712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Public education in Brazil captured by political elites.</a:t>
            </a:r>
            <a:endParaRPr dirty="0"/>
          </a:p>
          <a:p>
            <a:pPr marL="914400" lvl="1" indent="-317500" algn="l" rtl="0">
              <a:spcBef>
                <a:spcPts val="0"/>
              </a:spcBef>
              <a:spcAft>
                <a:spcPts val="0"/>
              </a:spcAft>
              <a:buSzPts val="1400"/>
              <a:buChar char="○"/>
            </a:pPr>
            <a:r>
              <a:rPr lang="en" sz="1800" dirty="0">
                <a:latin typeface="Metropolis" pitchFamily="2" charset="77"/>
              </a:rPr>
              <a:t>Mayors exchange patronage for support.</a:t>
            </a:r>
            <a:endParaRPr sz="1800" dirty="0">
              <a:latin typeface="Metropolis" pitchFamily="2" charset="77"/>
            </a:endParaRPr>
          </a:p>
          <a:p>
            <a:pPr marL="457200" lvl="0" indent="-342900" algn="l" rtl="0">
              <a:spcBef>
                <a:spcPts val="0"/>
              </a:spcBef>
              <a:spcAft>
                <a:spcPts val="0"/>
              </a:spcAft>
              <a:buSzPts val="1800"/>
              <a:buChar char="●"/>
            </a:pPr>
            <a:r>
              <a:rPr lang="en" dirty="0"/>
              <a:t>Propose a theory of legislative vote-buying.</a:t>
            </a:r>
            <a:endParaRPr dirty="0"/>
          </a:p>
          <a:p>
            <a:pPr marL="914400" lvl="1" indent="-317500" algn="l" rtl="0">
              <a:spcBef>
                <a:spcPts val="0"/>
              </a:spcBef>
              <a:spcAft>
                <a:spcPts val="0"/>
              </a:spcAft>
              <a:buSzPts val="1400"/>
              <a:buChar char="○"/>
            </a:pPr>
            <a:r>
              <a:rPr lang="en" sz="1800" dirty="0">
                <a:latin typeface="Metropolis" pitchFamily="2" charset="77"/>
              </a:rPr>
              <a:t>Patronage increases with legislative opposition.</a:t>
            </a:r>
            <a:endParaRPr sz="1800" dirty="0">
              <a:latin typeface="Metropolis" pitchFamily="2" charset="77"/>
            </a:endParaRPr>
          </a:p>
          <a:p>
            <a:pPr marL="457200" lvl="0" indent="-342900" algn="l" rtl="0">
              <a:spcBef>
                <a:spcPts val="0"/>
              </a:spcBef>
              <a:spcAft>
                <a:spcPts val="0"/>
              </a:spcAft>
              <a:buSzPts val="1800"/>
              <a:buChar char="●"/>
            </a:pPr>
            <a:r>
              <a:rPr lang="en-US" dirty="0"/>
              <a:t>Validation with large-scale educational data.</a:t>
            </a:r>
          </a:p>
          <a:p>
            <a:pPr marL="914400" lvl="1" indent="-317500" algn="l" rtl="0">
              <a:spcBef>
                <a:spcPts val="0"/>
              </a:spcBef>
              <a:spcAft>
                <a:spcPts val="0"/>
              </a:spcAft>
              <a:buSzPts val="1400"/>
              <a:buChar char="○"/>
            </a:pPr>
            <a:r>
              <a:rPr lang="en" dirty="0">
                <a:latin typeface="Metropolis" pitchFamily="2" charset="77"/>
              </a:rPr>
              <a:t>Connect effects of patronage on student learning.</a:t>
            </a:r>
            <a:endParaRPr dirty="0">
              <a:latin typeface="Metropolis" pitchFamily="2" charset="7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Contribution</a:t>
            </a:r>
            <a:endParaRPr dirty="0"/>
          </a:p>
        </p:txBody>
      </p:sp>
      <p:sp>
        <p:nvSpPr>
          <p:cNvPr id="97" name="Google Shape;97;p19"/>
          <p:cNvSpPr txBox="1">
            <a:spLocks noGrp="1"/>
          </p:cNvSpPr>
          <p:nvPr>
            <p:ph type="body" idx="1"/>
          </p:nvPr>
        </p:nvSpPr>
        <p:spPr>
          <a:xfrm>
            <a:off x="311700" y="1573187"/>
            <a:ext cx="8520600" cy="199712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Politics of personnel appointment.</a:t>
            </a:r>
            <a:endParaRPr dirty="0"/>
          </a:p>
          <a:p>
            <a:pPr marL="914400" lvl="1" indent="-317500" algn="l" rtl="0">
              <a:spcBef>
                <a:spcPts val="0"/>
              </a:spcBef>
              <a:spcAft>
                <a:spcPts val="0"/>
              </a:spcAft>
              <a:buClr>
                <a:srgbClr val="999999"/>
              </a:buClr>
              <a:buSzPts val="1400"/>
              <a:buChar char="○"/>
            </a:pPr>
            <a:r>
              <a:rPr lang="en" sz="1800" dirty="0" err="1">
                <a:solidFill>
                  <a:srgbClr val="999999"/>
                </a:solidFill>
                <a:latin typeface="Metropolis" pitchFamily="2" charset="77"/>
              </a:rPr>
              <a:t>Akhtari</a:t>
            </a:r>
            <a:r>
              <a:rPr lang="en" sz="1800" dirty="0">
                <a:solidFill>
                  <a:srgbClr val="999999"/>
                </a:solidFill>
                <a:latin typeface="Metropolis" pitchFamily="2" charset="77"/>
              </a:rPr>
              <a:t> et al. 2017</a:t>
            </a:r>
            <a:r>
              <a:rPr lang="en" dirty="0">
                <a:solidFill>
                  <a:srgbClr val="999999"/>
                </a:solidFill>
              </a:rPr>
              <a:t>, </a:t>
            </a:r>
            <a:r>
              <a:rPr lang="en" dirty="0" err="1">
                <a:solidFill>
                  <a:srgbClr val="999999"/>
                </a:solidFill>
              </a:rPr>
              <a:t>Colonnelli</a:t>
            </a:r>
            <a:r>
              <a:rPr lang="en" dirty="0">
                <a:solidFill>
                  <a:srgbClr val="999999"/>
                </a:solidFill>
              </a:rPr>
              <a:t> et al. 2019</a:t>
            </a:r>
            <a:endParaRPr sz="1800" dirty="0">
              <a:solidFill>
                <a:srgbClr val="999999"/>
              </a:solidFill>
              <a:latin typeface="Metropolis" pitchFamily="2" charset="77"/>
            </a:endParaRPr>
          </a:p>
          <a:p>
            <a:pPr marL="457200" lvl="0" indent="-342900" algn="l" rtl="0">
              <a:spcBef>
                <a:spcPts val="0"/>
              </a:spcBef>
              <a:spcAft>
                <a:spcPts val="0"/>
              </a:spcAft>
              <a:buSzPts val="1800"/>
              <a:buChar char="●"/>
            </a:pPr>
            <a:r>
              <a:rPr lang="en" dirty="0"/>
              <a:t>Electoral accountability and public services.</a:t>
            </a:r>
            <a:endParaRPr dirty="0"/>
          </a:p>
          <a:p>
            <a:pPr marL="914400" lvl="1" indent="-317500" algn="l" rtl="0">
              <a:spcBef>
                <a:spcPts val="0"/>
              </a:spcBef>
              <a:spcAft>
                <a:spcPts val="0"/>
              </a:spcAft>
              <a:buClr>
                <a:srgbClr val="999999"/>
              </a:buClr>
              <a:buSzPts val="1400"/>
              <a:buChar char="○"/>
            </a:pPr>
            <a:r>
              <a:rPr lang="en" dirty="0">
                <a:solidFill>
                  <a:srgbClr val="999999"/>
                </a:solidFill>
              </a:rPr>
              <a:t>Boas and Hidalgo 2018, </a:t>
            </a:r>
            <a:r>
              <a:rPr lang="en" dirty="0" err="1">
                <a:solidFill>
                  <a:srgbClr val="999999"/>
                </a:solidFill>
              </a:rPr>
              <a:t>Besley</a:t>
            </a:r>
            <a:r>
              <a:rPr lang="en" dirty="0">
                <a:solidFill>
                  <a:srgbClr val="999999"/>
                </a:solidFill>
              </a:rPr>
              <a:t> 2006. </a:t>
            </a:r>
            <a:endParaRPr lang="en" dirty="0">
              <a:solidFill>
                <a:schemeClr val="tx1">
                  <a:lumMod val="95000"/>
                  <a:lumOff val="5000"/>
                </a:schemeClr>
              </a:solidFill>
            </a:endParaRPr>
          </a:p>
          <a:p>
            <a:pPr marL="425450" indent="-285750">
              <a:buClr>
                <a:srgbClr val="999999"/>
              </a:buClr>
              <a:buSzPts val="1400"/>
            </a:pPr>
            <a:r>
              <a:rPr lang="en" dirty="0">
                <a:solidFill>
                  <a:schemeClr val="tx1">
                    <a:lumMod val="95000"/>
                    <a:lumOff val="5000"/>
                  </a:schemeClr>
                </a:solidFill>
              </a:rPr>
              <a:t>Political competition and public goods </a:t>
            </a:r>
            <a:r>
              <a:rPr lang="en" dirty="0" err="1">
                <a:solidFill>
                  <a:schemeClr val="tx1">
                    <a:lumMod val="95000"/>
                    <a:lumOff val="5000"/>
                  </a:schemeClr>
                </a:solidFill>
              </a:rPr>
              <a:t>provi</a:t>
            </a:r>
            <a:r>
              <a:rPr lang="en-US" dirty="0" err="1">
                <a:solidFill>
                  <a:schemeClr val="tx1">
                    <a:lumMod val="95000"/>
                    <a:lumOff val="5000"/>
                  </a:schemeClr>
                </a:solidFill>
              </a:rPr>
              <a:t>si</a:t>
            </a:r>
            <a:r>
              <a:rPr lang="en" dirty="0">
                <a:solidFill>
                  <a:schemeClr val="tx1">
                    <a:lumMod val="95000"/>
                    <a:lumOff val="5000"/>
                  </a:schemeClr>
                </a:solidFill>
              </a:rPr>
              <a:t>on.</a:t>
            </a:r>
          </a:p>
          <a:p>
            <a:pPr marL="882650" lvl="1" indent="-285750">
              <a:spcBef>
                <a:spcPts val="0"/>
              </a:spcBef>
              <a:buClr>
                <a:srgbClr val="999999"/>
              </a:buClr>
            </a:pPr>
            <a:r>
              <a:rPr lang="en" dirty="0">
                <a:solidFill>
                  <a:schemeClr val="bg2">
                    <a:lumMod val="75000"/>
                  </a:schemeClr>
                </a:solidFill>
                <a:latin typeface="Metropolis" pitchFamily="2" charset="77"/>
              </a:rPr>
              <a:t>Gottlieb and </a:t>
            </a:r>
            <a:r>
              <a:rPr lang="en" dirty="0" err="1">
                <a:solidFill>
                  <a:schemeClr val="bg2">
                    <a:lumMod val="75000"/>
                  </a:schemeClr>
                </a:solidFill>
                <a:latin typeface="Metropolis" pitchFamily="2" charset="77"/>
              </a:rPr>
              <a:t>Kosec</a:t>
            </a:r>
            <a:r>
              <a:rPr lang="en" dirty="0">
                <a:solidFill>
                  <a:schemeClr val="bg2">
                    <a:lumMod val="75000"/>
                  </a:schemeClr>
                </a:solidFill>
                <a:latin typeface="Metropolis" pitchFamily="2" charset="77"/>
              </a:rPr>
              <a:t> 2019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03" name="Google Shape;103;p20"/>
          <p:cNvSpPr txBox="1">
            <a:spLocks noGrp="1"/>
          </p:cNvSpPr>
          <p:nvPr>
            <p:ph type="body" idx="1"/>
          </p:nvPr>
        </p:nvSpPr>
        <p:spPr>
          <a:xfrm>
            <a:off x="311700" y="1996168"/>
            <a:ext cx="8520600" cy="115116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 dirty="0"/>
              <a:t>Context and Data</a:t>
            </a:r>
            <a:endParaRPr dirty="0"/>
          </a:p>
          <a:p>
            <a:pPr marL="457200" lvl="0" indent="-342900" algn="l" rtl="0">
              <a:spcBef>
                <a:spcPts val="0"/>
              </a:spcBef>
              <a:spcAft>
                <a:spcPts val="0"/>
              </a:spcAft>
              <a:buSzPts val="1800"/>
              <a:buFont typeface="+mj-lt"/>
              <a:buAutoNum type="arabicPeriod"/>
            </a:pPr>
            <a:r>
              <a:rPr lang="en" dirty="0"/>
              <a:t>Theory</a:t>
            </a:r>
            <a:endParaRPr dirty="0"/>
          </a:p>
          <a:p>
            <a:pPr marL="457200" lvl="0" indent="-342900" algn="l" rtl="0">
              <a:spcBef>
                <a:spcPts val="0"/>
              </a:spcBef>
              <a:spcAft>
                <a:spcPts val="0"/>
              </a:spcAft>
              <a:buSzPts val="1800"/>
              <a:buFont typeface="+mj-lt"/>
              <a:buAutoNum type="arabicPeriod"/>
            </a:pPr>
            <a:r>
              <a:rPr lang="en" dirty="0"/>
              <a:t>Empirical Results</a:t>
            </a:r>
            <a:endParaRPr dirty="0"/>
          </a:p>
          <a:p>
            <a:pPr marL="457200" lvl="0" indent="-342900" algn="l" rtl="0">
              <a:spcBef>
                <a:spcPts val="0"/>
              </a:spcBef>
              <a:spcAft>
                <a:spcPts val="0"/>
              </a:spcAft>
              <a:buSzPts val="1800"/>
              <a:buFont typeface="+mj-lt"/>
              <a:buAutoNum type="arabicPeriod"/>
            </a:pPr>
            <a:r>
              <a:rPr lang="en" dirty="0"/>
              <a:t>Conclusion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541221" y="2082449"/>
            <a:ext cx="3381154" cy="48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 and Data</a:t>
            </a:r>
            <a:endParaRPr dirty="0"/>
          </a:p>
        </p:txBody>
      </p:sp>
      <p:sp>
        <p:nvSpPr>
          <p:cNvPr id="109" name="Google Shape;109;p21"/>
          <p:cNvSpPr txBox="1">
            <a:spLocks noGrp="1"/>
          </p:cNvSpPr>
          <p:nvPr>
            <p:ph type="body" idx="1"/>
          </p:nvPr>
        </p:nvSpPr>
        <p:spPr>
          <a:xfrm>
            <a:off x="3922375" y="942025"/>
            <a:ext cx="4798800" cy="3259449"/>
          </a:xfrm>
          <a:prstGeom prst="rect">
            <a:avLst/>
          </a:prstGeom>
        </p:spPr>
        <p:txBody>
          <a:bodyPr spcFirstLastPara="1" wrap="square" lIns="91425" tIns="91425" rIns="91425" bIns="91425" anchor="t" anchorCtr="0">
            <a:noAutofit/>
          </a:bodyPr>
          <a:lstStyle/>
          <a:p>
            <a:pPr>
              <a:lnSpc>
                <a:spcPct val="100000"/>
              </a:lnSpc>
            </a:pPr>
            <a:r>
              <a:rPr lang="en-US" dirty="0"/>
              <a:t>Municipalities responsible for primary education.</a:t>
            </a:r>
          </a:p>
          <a:p>
            <a:pPr lvl="1">
              <a:lnSpc>
                <a:spcPct val="100000"/>
              </a:lnSpc>
              <a:spcBef>
                <a:spcPts val="0"/>
              </a:spcBef>
            </a:pPr>
            <a:r>
              <a:rPr lang="en-US" sz="1800" dirty="0">
                <a:latin typeface="Metropolis" pitchFamily="2" charset="77"/>
              </a:rPr>
              <a:t>Mayors enact, city council approves.</a:t>
            </a:r>
            <a:endParaRPr sz="1800" dirty="0">
              <a:latin typeface="Metropolis" pitchFamily="2" charset="77"/>
            </a:endParaRPr>
          </a:p>
          <a:p>
            <a:pPr>
              <a:lnSpc>
                <a:spcPct val="100000"/>
              </a:lnSpc>
            </a:pPr>
            <a:r>
              <a:rPr lang="en" dirty="0"/>
              <a:t>Personnel decisions under mayoral jurisdiction.</a:t>
            </a:r>
          </a:p>
          <a:p>
            <a:pPr lvl="1">
              <a:lnSpc>
                <a:spcPct val="100000"/>
              </a:lnSpc>
              <a:spcBef>
                <a:spcPts val="0"/>
              </a:spcBef>
            </a:pPr>
            <a:r>
              <a:rPr lang="en" dirty="0"/>
              <a:t>Teachers and principals (RAIS and School Census)</a:t>
            </a:r>
          </a:p>
          <a:p>
            <a:pPr>
              <a:lnSpc>
                <a:spcPct val="100000"/>
              </a:lnSpc>
            </a:pPr>
            <a:r>
              <a:rPr lang="en" dirty="0"/>
              <a:t>Student learning evaluation.</a:t>
            </a:r>
          </a:p>
          <a:p>
            <a:pPr lvl="1">
              <a:lnSpc>
                <a:spcPct val="100000"/>
              </a:lnSpc>
              <a:spcBef>
                <a:spcPts val="0"/>
              </a:spcBef>
            </a:pPr>
            <a:r>
              <a:rPr lang="en" dirty="0" err="1"/>
              <a:t>Prova</a:t>
            </a:r>
            <a:r>
              <a:rPr lang="en" dirty="0"/>
              <a:t> </a:t>
            </a:r>
            <a:r>
              <a:rPr lang="en" dirty="0" err="1"/>
              <a:t>Brasil</a:t>
            </a:r>
            <a:r>
              <a:rPr lang="en" dirty="0"/>
              <a:t> and </a:t>
            </a:r>
            <a:r>
              <a:rPr lang="en" dirty="0" err="1"/>
              <a:t>Spaece</a:t>
            </a:r>
            <a:endParaRPr lang="en" dirty="0"/>
          </a:p>
          <a:p>
            <a:pPr marL="114300" indent="0">
              <a:lnSpc>
                <a:spcPct val="100000"/>
              </a:lnSpc>
              <a:buNone/>
            </a:pP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2022</Words>
  <Application>Microsoft Macintosh PowerPoint</Application>
  <PresentationFormat>On-screen Show (16:9)</PresentationFormat>
  <Paragraphs>128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 Neue</vt:lpstr>
      <vt:lpstr>Metropolis</vt:lpstr>
      <vt:lpstr>Montserrat</vt:lpstr>
      <vt:lpstr>Office Theme</vt:lpstr>
      <vt:lpstr>Governing through Patronage: The Bargain for Education in Decentralized Brazil</vt:lpstr>
      <vt:lpstr>PowerPoint Presentation</vt:lpstr>
      <vt:lpstr>How can governments improve the quality of public education?</vt:lpstr>
      <vt:lpstr>Motivation</vt:lpstr>
      <vt:lpstr>PowerPoint Presentation</vt:lpstr>
      <vt:lpstr>Findings</vt:lpstr>
      <vt:lpstr>Contribution</vt:lpstr>
      <vt:lpstr>Outline</vt:lpstr>
      <vt:lpstr>Context and Data</vt:lpstr>
      <vt:lpstr>Uneven quality of education</vt:lpstr>
      <vt:lpstr>Theory</vt:lpstr>
      <vt:lpstr>Empirical results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Governing through Patronage: The Bargain for Education in Decentralized Brazil</dc:title>
  <dc:creator>Galileu Kim</dc:creator>
  <cp:lastModifiedBy>Galileu Kim</cp:lastModifiedBy>
  <cp:revision>354</cp:revision>
  <dcterms:created xsi:type="dcterms:W3CDTF">2020-09-17T22:54:46Z</dcterms:created>
  <dcterms:modified xsi:type="dcterms:W3CDTF">2020-09-18T19:05:11Z</dcterms:modified>
</cp:coreProperties>
</file>