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3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61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 custT="1"/>
      <dgm:spPr/>
      <dgm:t>
        <a:bodyPr rtlCol="1"/>
        <a:lstStyle/>
        <a:p>
          <a:pPr rtl="1">
            <a:lnSpc>
              <a:spcPct val="100000"/>
            </a:lnSpc>
          </a:pPr>
          <a:r>
            <a:rPr lang="en-US" sz="20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AES-128</a:t>
          </a:r>
          <a:br>
            <a:rPr lang="en-US" sz="20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18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Advanced Encryption Standard</a:t>
          </a:r>
          <a:br>
            <a:rPr lang="en-US" sz="20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20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key-size: 128 bits</a:t>
          </a:r>
          <a:endParaRPr lang="he-IL" sz="20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17668C-C38C-4017-8DDF-37855B15D110}" type="parTrans" cxnId="{C4BA385D-31ED-40EF-A5D6-98DFBA64E71A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C95B389-AC0C-4055-9AA3-38815EFC8B0A}" type="sibTrans" cxnId="{C4BA385D-31ED-40EF-A5D6-98DFBA64E71A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1A66877-AC1C-46D9-BF2C-6024B638DEA9}">
      <dgm:prSet phldrT="[Text]"/>
      <dgm:spPr/>
      <dgm:t>
        <a:bodyPr rtlCol="1"/>
        <a:lstStyle/>
        <a:p>
          <a:pPr rtl="1">
            <a:lnSpc>
              <a:spcPct val="100000"/>
            </a:lnSpc>
          </a:pP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DES3</a:t>
          </a:r>
          <a:b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Encryption Standard</a:t>
          </a:r>
          <a:b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key-size: 192 bits</a:t>
          </a:r>
        </a:p>
      </dgm:t>
    </dgm:pt>
    <dgm:pt modelId="{913FED05-DF41-48A7-B1F8-81937A468EF9}" type="parTrans" cxnId="{7F0DAB6F-9257-4F2D-B31A-3418F73F695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CE4A28-C381-46FF-935A-B11534EF7D87}" type="sibTrans" cxnId="{7F0DAB6F-9257-4F2D-B31A-3418F73F695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CC3289-2662-43F0-A3C6-BA04A135F08C}">
      <dgm:prSet phldrT="[Text]"/>
      <dgm:spPr/>
      <dgm:t>
        <a:bodyPr rtlCol="1"/>
        <a:lstStyle/>
        <a:p>
          <a:pPr rtl="1">
            <a:lnSpc>
              <a:spcPct val="100000"/>
            </a:lnSpc>
          </a:pP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</a:t>
          </a:r>
          <a:b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Encryption Standard</a:t>
          </a:r>
          <a:b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key-size: 64 bits</a:t>
          </a:r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6DB4DA-1442-4ECE-89FE-BBB1E3489E3D}" type="parTrans" cxnId="{0400886E-8A1A-44C2-95A7-DB0EF491149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A28C9D6-476E-43CD-BA23-D6D990FD78D0}" type="sibTrans" cxnId="{0400886E-8A1A-44C2-95A7-DB0EF4911494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94D886-A75F-411A-A9D7-D31991FF12BD}" type="pres">
      <dgm:prSet presAssocID="{7D9C16A6-8C48-4165-8DAF-8C957C12A8FA}" presName="root" presStyleCnt="0">
        <dgm:presLayoutVars>
          <dgm:dir val="rev"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FlipHor="1" custScaleX="157625" custScaleY="15762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FlipHor="1" custScaleX="157625" custScaleY="15762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FlipHor="1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פתח עם מילוי מלא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1"/>
        <a:lstStyle/>
        <a:p>
          <a:pPr rtl="1"/>
          <a:endParaRPr lang="en-US"/>
        </a:p>
      </dgm:t>
    </dgm:pt>
    <dgm:pt modelId="{6750AC01-D39D-4F3A-9DC8-2A211EE986A2}">
      <dgm:prSet phldrT="[Text]"/>
      <dgm:spPr/>
      <dgm:t>
        <a:bodyPr rtlCol="1"/>
        <a:lstStyle/>
        <a:p>
          <a:pPr rtl="1">
            <a:lnSpc>
              <a:spcPct val="100000"/>
            </a:lnSpc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משחק 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snake</a:t>
          </a: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מסווה	</a:t>
          </a:r>
        </a:p>
      </dgm:t>
    </dgm:pt>
    <dgm:pt modelId="{720680DC-AAA4-4434-A582-60EBCC5BA355}" type="parTrans" cxnId="{0B5DAE5F-BCDC-4BF7-A6E7-CF856886A64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077D98-8478-47EA-B6A9-99ACE60C64D4}" type="sibTrans" cxnId="{0B5DAE5F-BCDC-4BF7-A6E7-CF856886A64D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EF68B8-1228-47BB-83B5-7B9CD1E3F84E}">
      <dgm:prSet phldrT="[Text]"/>
      <dgm:spPr/>
      <dgm:t>
        <a:bodyPr rtlCol="1"/>
        <a:lstStyle/>
        <a:p>
          <a:pPr rtl="1">
            <a:lnSpc>
              <a:spcPct val="100000"/>
            </a:lnSpc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שימוש ב-</a:t>
          </a:r>
          <a:r>
            <a:rPr lang="en-US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Pyinstaller</a:t>
          </a:r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D949706-EDCC-4ADC-8EDF-8EDA49C92325}" type="sibTrans" cxnId="{EDEF4F82-1237-4639-A0F7-385C1897CE66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05D28D-2CE6-4513-8566-952984E21E14}">
      <dgm:prSet phldrT="[Text]"/>
      <dgm:spPr/>
      <dgm:t>
        <a:bodyPr rtlCol="1"/>
        <a:lstStyle/>
        <a:p>
          <a:pPr rtl="1">
            <a:lnSpc>
              <a:spcPct val="100000"/>
            </a:lnSpc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ביטול </a:t>
          </a:r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console</a:t>
          </a: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למשתמש</a:t>
          </a:r>
        </a:p>
      </dgm:t>
    </dgm:pt>
    <dgm:pt modelId="{EB15AB98-362B-4E70-A3DA-995FC3E8BA79}" type="parTrans" cxnId="{FAF3F884-F0CF-440F-8CB1-B7648AB1B138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3D1971-2C4D-4EC5-A874-2F463DE37109}" type="sibTrans" cxnId="{FAF3F884-F0CF-440F-8CB1-B7648AB1B138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 val="rev"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 flipH="1">
          <a:off x="8096892" y="389152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628474" y="2672052"/>
          <a:ext cx="322283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AES-128</a:t>
          </a:r>
          <a:br>
            <a:rPr lang="en-US" sz="2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1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Advanced Encryption Standard</a:t>
          </a:r>
          <a:br>
            <a:rPr lang="en-US" sz="2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2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key-size: 128 bits</a:t>
          </a:r>
          <a:endParaRPr lang="he-IL" sz="20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28474" y="2672052"/>
        <a:ext cx="3222832" cy="900000"/>
      </dsp:txXfrm>
    </dsp:sp>
    <dsp:sp modelId="{CE9DF0E8-B0DE-4E1E-9FF4-6006AD8428DB}">
      <dsp:nvSpPr>
        <dsp:cNvPr id="0" name=""/>
        <dsp:cNvSpPr/>
      </dsp:nvSpPr>
      <dsp:spPr>
        <a:xfrm flipH="1">
          <a:off x="4310064" y="389152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672052"/>
          <a:ext cx="322283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8445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DES3</a:t>
          </a:r>
          <a:b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Encryption Standard</a:t>
          </a:r>
          <a:b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key-size: 192 bits</a:t>
          </a:r>
        </a:p>
      </dsp:txBody>
      <dsp:txXfrm>
        <a:off x="3841646" y="2672052"/>
        <a:ext cx="3222832" cy="900000"/>
      </dsp:txXfrm>
    </dsp:sp>
    <dsp:sp modelId="{6DB1FE51-13D0-4A38-AD6E-48D4371A1AF3}">
      <dsp:nvSpPr>
        <dsp:cNvPr id="0" name=""/>
        <dsp:cNvSpPr/>
      </dsp:nvSpPr>
      <dsp:spPr>
        <a:xfrm flipH="1">
          <a:off x="523237" y="389152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4818" y="2672052"/>
          <a:ext cx="322283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8445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</a:t>
          </a:r>
          <a:b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Encryption Standard</a:t>
          </a:r>
          <a:b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19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key-size: 64 bits</a:t>
          </a:r>
          <a:endParaRPr lang="he-IL" sz="1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818" y="2672052"/>
        <a:ext cx="3222832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6082089" y="-618397"/>
          <a:ext cx="4800732" cy="4800732"/>
        </a:xfrm>
        <a:prstGeom prst="blockArc">
          <a:avLst>
            <a:gd name="adj1" fmla="val 8100000"/>
            <a:gd name="adj2" fmla="val 135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728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565775" bIns="86360" numCol="1" spcCol="1270" rtlCol="1" anchor="ctr" anchorCtr="0">
          <a:noAutofit/>
        </a:bodyPr>
        <a:lstStyle/>
        <a:p>
          <a:pPr marL="0" lvl="0" indent="0" algn="r" defTabSz="15113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משחק </a:t>
          </a:r>
          <a:r>
            <a:rPr lang="en-US" sz="3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snake</a:t>
          </a:r>
          <a:r>
            <a:rPr lang="he-IL" sz="3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מסווה	</a:t>
          </a:r>
        </a:p>
      </dsp:txBody>
      <dsp:txXfrm>
        <a:off x="4728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912187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47288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565775" bIns="86360" numCol="1" spcCol="1270" rtlCol="1" anchor="ctr" anchorCtr="0">
          <a:noAutofit/>
        </a:bodyPr>
        <a:lstStyle/>
        <a:p>
          <a:pPr marL="0" lvl="0" indent="0" algn="r" defTabSz="15113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שימוש ב-</a:t>
          </a:r>
          <a:r>
            <a:rPr lang="en-US" sz="34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Pyinstaller</a:t>
          </a:r>
          <a:endParaRPr lang="he-IL" sz="3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7288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5653089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728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565775" bIns="86360" numCol="1" spcCol="1270" rtlCol="1" anchor="ctr" anchorCtr="0">
          <a:noAutofit/>
        </a:bodyPr>
        <a:lstStyle/>
        <a:p>
          <a:pPr marL="0" lvl="0" indent="0" algn="r" defTabSz="15113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ביטול </a:t>
          </a:r>
          <a:r>
            <a:rPr lang="en-US" sz="3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console</a:t>
          </a:r>
          <a:r>
            <a:rPr lang="he-IL" sz="3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למשתמש</a:t>
          </a:r>
        </a:p>
      </dsp:txBody>
      <dsp:txXfrm>
        <a:off x="4728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912187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רשימת תוויות של סמלים"/>
  <dgm:desc val="משמש כדי להציג קטעי מידע לא רציפים או מקובצים שמלווים ברכיבים חזותיים קשורים. פועל באופן הטוב ביותר עם סמלים או תמונות קטנות עם כיתוב טקסט קצר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9590D7E-EB2A-411B-A97F-B0EF0C1E7F91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כ"ה/טבת/תשפ"ג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8D90168E-626C-4E60-93C0-A00D2560946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BCFDA35-C9C7-45E2-A3B1-EF2E8B9635F2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6B3AB32-59DF-41F1-9618-EDFBF504962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0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4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 flipH="1">
            <a:off x="482600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  <a:effectLst/>
        </p:spPr>
        <p:txBody>
          <a:bodyPr rtlCol="1" anchor="b">
            <a:normAutofit/>
          </a:bodyPr>
          <a:lstStyle>
            <a:lvl1pPr algn="r" rtl="1">
              <a:defRPr sz="36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617260" y="2495445"/>
            <a:ext cx="10993546" cy="5903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49" y="5956137"/>
            <a:ext cx="284480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297C270-3E6D-474B-8A31-3B67E90AE828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17260" y="5956137"/>
            <a:ext cx="101644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>
            <a:spLocks noChangeAspect="1"/>
          </p:cNvSpPr>
          <p:nvPr/>
        </p:nvSpPr>
        <p:spPr>
          <a:xfrm flipH="1">
            <a:off x="44237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כותרת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581192" y="2336003"/>
            <a:ext cx="11029616" cy="3522794"/>
          </a:xfrm>
        </p:spPr>
        <p:txBody>
          <a:bodyPr vert="eaVert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1725D53-A117-4105-AAF4-0257B6D8339E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>
            <a:spLocks noChangeAspect="1"/>
          </p:cNvSpPr>
          <p:nvPr/>
        </p:nvSpPr>
        <p:spPr>
          <a:xfrm flipH="1">
            <a:off x="44598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48635" y="675726"/>
            <a:ext cx="2004164" cy="5183073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3520798" y="675726"/>
            <a:ext cx="7896279" cy="5183073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870186" y="5956137"/>
            <a:ext cx="1328141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01CBB16-08A1-40AC-A29F-0488A6993255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520798" y="5951811"/>
            <a:ext cx="789627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164195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>
            <a:spLocks noChangeAspect="1"/>
          </p:cNvSpPr>
          <p:nvPr/>
        </p:nvSpPr>
        <p:spPr>
          <a:xfrm flipH="1">
            <a:off x="44237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581193" y="2180496"/>
            <a:ext cx="11029615" cy="3678303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3429899-C417-42A5-8F32-D4C180328E09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2" y="5956137"/>
            <a:ext cx="1052508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>
            <a:spLocks noChangeAspect="1"/>
          </p:cNvSpPr>
          <p:nvPr/>
        </p:nvSpPr>
        <p:spPr>
          <a:xfrm flipH="1">
            <a:off x="453323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2" y="3043910"/>
            <a:ext cx="11029615" cy="1497507"/>
          </a:xfrm>
        </p:spPr>
        <p:txBody>
          <a:bodyPr rtlCol="1" anchor="b">
            <a:normAutofit/>
          </a:bodyPr>
          <a:lstStyle>
            <a:lvl1pPr algn="r" rtl="1">
              <a:defRPr sz="3600" b="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581193" y="4541417"/>
            <a:ext cx="11029615" cy="600556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DB25716-6594-4E7D-ADBE-EC537956369F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>
            <a:spLocks noChangeAspect="1"/>
          </p:cNvSpPr>
          <p:nvPr/>
        </p:nvSpPr>
        <p:spPr>
          <a:xfrm flipH="1"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188417" y="2228003"/>
            <a:ext cx="5422390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581191" y="2228003"/>
            <a:ext cx="5422392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FE763C8-C7D0-4076-B41C-E691FEDE3EC4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>
            <a:spLocks noChangeAspect="1"/>
          </p:cNvSpPr>
          <p:nvPr/>
        </p:nvSpPr>
        <p:spPr>
          <a:xfrm flipH="1"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6217706" y="2250892"/>
            <a:ext cx="5087075" cy="536005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200" b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217706" y="2926052"/>
            <a:ext cx="5393100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581192" y="2250892"/>
            <a:ext cx="5087073" cy="553373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200" b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581191" y="2926052"/>
            <a:ext cx="5393100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78E2043-FBCE-4D36-A1C1-6FF4BC5FE911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874E971-873B-4E63-B3AF-FDFF13719C17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  <p:sp>
        <p:nvSpPr>
          <p:cNvPr id="7" name="מלבן 6"/>
          <p:cNvSpPr>
            <a:spLocks noChangeAspect="1"/>
          </p:cNvSpPr>
          <p:nvPr/>
        </p:nvSpPr>
        <p:spPr>
          <a:xfrm flipH="1">
            <a:off x="451281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586490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7A8D92E-8030-4018-AB52-68E929BFB893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>
            <a:spLocks noChangeAspect="1"/>
          </p:cNvSpPr>
          <p:nvPr/>
        </p:nvSpPr>
        <p:spPr>
          <a:xfrm flipH="1">
            <a:off x="445983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701363" y="5262296"/>
            <a:ext cx="4909445" cy="689514"/>
          </a:xfrm>
        </p:spPr>
        <p:txBody>
          <a:bodyPr rtlCol="1" anchor="ctr"/>
          <a:lstStyle>
            <a:lvl1pPr algn="r" rtl="1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451344" y="601200"/>
            <a:ext cx="11292840" cy="4204800"/>
          </a:xfrm>
        </p:spPr>
        <p:txBody>
          <a:bodyPr rtlCol="1" anchor="ctr">
            <a:normAutofit/>
          </a:bodyPr>
          <a:lstStyle>
            <a:lvl1pPr algn="r" rtl="1">
              <a:defRPr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>
                <a:solidFill>
                  <a:schemeClr val="tx2"/>
                </a:solidFill>
              </a:defRPr>
            </a:lvl6pPr>
            <a:lvl7pPr algn="r" rtl="1">
              <a:defRPr sz="1400">
                <a:solidFill>
                  <a:schemeClr val="tx2"/>
                </a:solidFill>
              </a:defRPr>
            </a:lvl7pPr>
            <a:lvl8pPr algn="r" rtl="1">
              <a:defRPr sz="1400">
                <a:solidFill>
                  <a:schemeClr val="tx2"/>
                </a:solidFill>
              </a:defRPr>
            </a:lvl8pPr>
            <a:lvl9pPr algn="r" rtl="1">
              <a:defRPr sz="1400">
                <a:solidFill>
                  <a:schemeClr val="tx2"/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581190" y="5262296"/>
            <a:ext cx="5869987" cy="689515"/>
          </a:xfrm>
        </p:spPr>
        <p:txBody>
          <a:bodyPr rtlCol="1" anchor="ctr">
            <a:normAutofit/>
          </a:bodyPr>
          <a:lstStyle>
            <a:lvl1pPr marL="0" indent="0" algn="l" rtl="1">
              <a:buNone/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1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dirty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107A077-FD83-4C6E-83BA-3D7B168F608C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1" y="4693389"/>
            <a:ext cx="11029616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453324" y="599725"/>
            <a:ext cx="11290859" cy="3557252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581191" y="5260127"/>
            <a:ext cx="11029617" cy="598671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DA43E90-CE5E-40AD-9634-4AF620FB67AB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1741250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90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8E6C16D-F79D-4EA3-A021-C6A81B221493}" type="datetime1">
              <a:rPr lang="he-IL" smtClean="0"/>
              <a:t>כ"ה/טבת/תשפ"ג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693598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 cap="all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58119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90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מלבן 8"/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מלבן 9"/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מלבן 10"/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png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מלבן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תמונה 6" descr="חיבורים דיגיטליים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3" cy="98554"/>
            <a:chOff x="446533" y="453643"/>
            <a:chExt cx="11298933" cy="98554"/>
          </a:xfrm>
        </p:grpSpPr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042146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46533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24685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" name="מלבן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601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17260" y="4572000"/>
            <a:ext cx="10993549" cy="895244"/>
          </a:xfrm>
        </p:spPr>
        <p:txBody>
          <a:bodyPr rtlCol="1">
            <a:noAutofit/>
          </a:bodyPr>
          <a:lstStyle/>
          <a:p>
            <a:pPr algn="r" rtl="1"/>
            <a:r>
              <a:rPr lang="he-IL" sz="5400" dirty="0">
                <a:solidFill>
                  <a:schemeClr val="bg1"/>
                </a:solidFill>
              </a:rPr>
              <a:t>תוכנת ריגול עם הצפנה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17260" y="5467246"/>
            <a:ext cx="10993546" cy="484822"/>
          </a:xfrm>
        </p:spPr>
        <p:txBody>
          <a:bodyPr rtlCol="1">
            <a:normAutofit/>
          </a:bodyPr>
          <a:lstStyle/>
          <a:p>
            <a:pPr algn="l" rtl="1"/>
            <a:r>
              <a:rPr lang="he-IL" dirty="0">
                <a:solidFill>
                  <a:srgbClr val="7CEBFF"/>
                </a:solidFill>
              </a:rPr>
              <a:t>גל גבאי ויחזקאל חן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מלבן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3323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2" y="5264487"/>
            <a:ext cx="11029616" cy="718870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solidFill>
                  <a:srgbClr val="FFFEFF"/>
                </a:solidFill>
              </a:rPr>
              <a:t>אפשרויות הצפנה</a:t>
            </a:r>
          </a:p>
        </p:txBody>
      </p:sp>
      <p:graphicFrame>
        <p:nvGraphicFramePr>
          <p:cNvPr id="4" name="מציין מיקום תוכן 3" descr="גרפיקת SmartArt של סמל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756090"/>
              </p:ext>
            </p:extLst>
          </p:nvPr>
        </p:nvGraphicFramePr>
        <p:xfrm>
          <a:off x="642937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CDC134-5E5A-98F9-AE47-28FFAE56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AES VS DES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2710763-3A8B-54A3-9FAA-B1B7C43C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10" y="2584036"/>
            <a:ext cx="8817476" cy="32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5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/>
          <a:p>
            <a:pPr algn="r" rtl="1"/>
            <a:r>
              <a:rPr lang="he-IL" dirty="0"/>
              <a:t>קביעת אלגוריתם הצפנה ורזולוציה מבוססת על קצב התעבורה ברשת</a:t>
            </a:r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91E39050-FC18-3E81-BB8D-7EC64C2C66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92834" y="3172408"/>
            <a:ext cx="5278958" cy="1670179"/>
          </a:xfr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16910E2-38EC-9D33-826E-B5584474E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84" y="3222044"/>
            <a:ext cx="5476837" cy="162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/>
          <a:p>
            <a:pPr algn="r" rtl="1"/>
            <a:r>
              <a:rPr lang="he-IL" dirty="0"/>
              <a:t>דחיסת תעבורת התקשורת ע"י שימוש בספריית </a:t>
            </a:r>
            <a:r>
              <a:rPr lang="en-US" dirty="0" err="1"/>
              <a:t>zlib</a:t>
            </a:r>
            <a:endParaRPr lang="he-IL" dirty="0"/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1597D8E-8185-0979-BA79-2D970979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713" y="2052118"/>
            <a:ext cx="5078574" cy="40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0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מלבן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מציין מיקום תוכן 4" descr="מספרים דיגיטליים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46850" y="457200"/>
            <a:ext cx="7507083" cy="5935132"/>
            <a:chOff x="4246850" y="457200"/>
            <a:chExt cx="7507083" cy="5935132"/>
          </a:xfrm>
        </p:grpSpPr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250268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050612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24685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394200" y="1006956"/>
            <a:ext cx="7213600" cy="1121871"/>
          </a:xfrm>
        </p:spPr>
        <p:txBody>
          <a:bodyPr rtlCol="1" anchor="ctr">
            <a:normAutofit/>
          </a:bodyPr>
          <a:lstStyle/>
          <a:p>
            <a:pPr algn="ctr" rtl="1"/>
            <a:r>
              <a:rPr lang="he-IL" dirty="0"/>
              <a:t>שיפור הרוגלה</a:t>
            </a:r>
          </a:p>
        </p:txBody>
      </p:sp>
      <p:graphicFrame>
        <p:nvGraphicFramePr>
          <p:cNvPr id="6" name="מציין מיקום תוכן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626940"/>
              </p:ext>
            </p:extLst>
          </p:nvPr>
        </p:nvGraphicFramePr>
        <p:xfrm>
          <a:off x="461818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תמונה 3">
            <a:extLst>
              <a:ext uri="{FF2B5EF4-FFF2-40B4-BE49-F238E27FC236}">
                <a16:creationId xmlns:a16="http://schemas.microsoft.com/office/drawing/2014/main" id="{C045E4E1-5B2C-6CED-48C6-E2E4876AD7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2221" y="5784064"/>
            <a:ext cx="7843007" cy="29319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0FB2C18-8C96-88EB-9403-85AE8A8632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63" y="1006956"/>
            <a:ext cx="3900281" cy="37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מלבן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6533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3" cy="98554"/>
            <a:chOff x="446533" y="453643"/>
            <a:chExt cx="11298933" cy="98554"/>
          </a:xfrm>
        </p:grpSpPr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042146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46533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24685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92567" y="1501869"/>
            <a:ext cx="2903157" cy="1082711"/>
          </a:xfrm>
        </p:spPr>
        <p:txBody>
          <a:bodyPr rtlCol="1">
            <a:normAutofit/>
          </a:bodyPr>
          <a:lstStyle/>
          <a:p>
            <a:pPr algn="ctr" rtl="1"/>
            <a:r>
              <a:rPr lang="he-IL" sz="5400" dirty="0">
                <a:solidFill>
                  <a:srgbClr val="FFFFFF"/>
                </a:solidFill>
              </a:rPr>
              <a:t>תודה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14149" y="3505095"/>
            <a:ext cx="3081576" cy="2629006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solidFill>
                  <a:schemeClr val="bg2"/>
                </a:solidFill>
              </a:rPr>
              <a:t>גל גבאי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he-IL" dirty="0">
                <a:solidFill>
                  <a:schemeClr val="bg2"/>
                </a:solidFill>
              </a:rPr>
              <a:t>יחזקאל חן</a:t>
            </a:r>
          </a:p>
          <a:p>
            <a:pPr algn="r" rtl="1"/>
            <a:endParaRPr lang="he-IL" dirty="0">
              <a:solidFill>
                <a:schemeClr val="bg2"/>
              </a:solidFill>
            </a:endParaRPr>
          </a:p>
        </p:txBody>
      </p:sp>
      <p:pic>
        <p:nvPicPr>
          <p:cNvPr id="5" name="תמונה 4" descr="מספרים דיגיטליים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246850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דיבידנד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4_TF56390039_Win32.potx" id="{5D61E2B7-F0A6-4172-AA60-A09B5B7D1BAD}" vid="{78934955-32FF-4A1C-A496-C3517D353948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עיצוב טכנולוגי</Template>
  <TotalTime>279</TotalTime>
  <Words>83</Words>
  <Application>Microsoft Office PowerPoint</Application>
  <PresentationFormat>מסך רחב</PresentationFormat>
  <Paragraphs>21</Paragraphs>
  <Slides>7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Tahoma</vt:lpstr>
      <vt:lpstr>Wingdings 2</vt:lpstr>
      <vt:lpstr>דיבידנד</vt:lpstr>
      <vt:lpstr>תוכנת ריגול עם הצפנה</vt:lpstr>
      <vt:lpstr>אפשרויות הצפנה</vt:lpstr>
      <vt:lpstr>AES VS DES</vt:lpstr>
      <vt:lpstr>קביעת אלגוריתם הצפנה ורזולוציה מבוססת על קצב התעבורה ברשת</vt:lpstr>
      <vt:lpstr>דחיסת תעבורת התקשורת ע"י שימוש בספריית zlib</vt:lpstr>
      <vt:lpstr>שיפור הרוגלה</vt:lpstr>
      <vt:lpstr>תודה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תוכנת ריגול עם הצפנה</dc:title>
  <dc:creator>Gal Gabay</dc:creator>
  <cp:lastModifiedBy>Gal Gabay</cp:lastModifiedBy>
  <cp:revision>1</cp:revision>
  <dcterms:created xsi:type="dcterms:W3CDTF">2023-01-18T11:15:09Z</dcterms:created>
  <dcterms:modified xsi:type="dcterms:W3CDTF">2023-01-18T15:55:05Z</dcterms:modified>
</cp:coreProperties>
</file>