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65" r:id="rId4"/>
    <p:sldId id="272" r:id="rId5"/>
    <p:sldId id="262" r:id="rId6"/>
    <p:sldId id="273" r:id="rId7"/>
    <p:sldId id="263" r:id="rId8"/>
    <p:sldId id="274" r:id="rId9"/>
    <p:sldId id="267" r:id="rId10"/>
    <p:sldId id="269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886" autoAdjust="0"/>
  </p:normalViewPr>
  <p:slideViewPr>
    <p:cSldViewPr>
      <p:cViewPr varScale="1">
        <p:scale>
          <a:sx n="116" d="100"/>
          <a:sy n="116" d="100"/>
        </p:scale>
        <p:origin x="120" y="120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2/2/2023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2/2/2023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9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3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92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70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4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939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6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2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3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1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8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2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2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4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3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940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33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F33987-6305-4E2A-BF18-EF013ECE927B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3" r:id="rId1"/>
    <p:sldLayoutId id="2147484414" r:id="rId2"/>
    <p:sldLayoutId id="2147484415" r:id="rId3"/>
    <p:sldLayoutId id="2147484416" r:id="rId4"/>
    <p:sldLayoutId id="2147484417" r:id="rId5"/>
    <p:sldLayoutId id="2147484418" r:id="rId6"/>
    <p:sldLayoutId id="2147484419" r:id="rId7"/>
    <p:sldLayoutId id="2147484420" r:id="rId8"/>
    <p:sldLayoutId id="2147484421" r:id="rId9"/>
    <p:sldLayoutId id="2147484422" r:id="rId10"/>
    <p:sldLayoutId id="2147484423" r:id="rId11"/>
    <p:sldLayoutId id="2147484424" r:id="rId12"/>
    <p:sldLayoutId id="2147484425" r:id="rId13"/>
    <p:sldLayoutId id="2147484426" r:id="rId14"/>
    <p:sldLayoutId id="2147484427" r:id="rId15"/>
    <p:sldLayoutId id="2147484428" r:id="rId16"/>
    <p:sldLayoutId id="214748442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C2E040-5538-4DF4-A001-2DB2185F9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0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987" y="1041401"/>
            <a:ext cx="6526318" cy="2345264"/>
          </a:xfrm>
        </p:spPr>
        <p:txBody>
          <a:bodyPr>
            <a:normAutofit/>
          </a:bodyPr>
          <a:lstStyle/>
          <a:p>
            <a:r>
              <a:rPr lang="en-US"/>
              <a:t>Gameco.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987" y="3657597"/>
            <a:ext cx="6526318" cy="1320802"/>
          </a:xfrm>
        </p:spPr>
        <p:txBody>
          <a:bodyPr>
            <a:normAutofit/>
          </a:bodyPr>
          <a:lstStyle/>
          <a:p>
            <a:r>
              <a:rPr lang="en-US"/>
              <a:t>Marketing project 2017</a:t>
            </a:r>
          </a:p>
          <a:p>
            <a:r>
              <a:rPr lang="en-US"/>
              <a:t>Galiazzo Nicora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556C0B-CE1C-4D63-A05D-F1D3475F4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7756" y="3541181"/>
            <a:ext cx="64905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BBA46-6554-41E4-9914-FB30149A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2564" y="1092200"/>
            <a:ext cx="30584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CEBE8-91D7-95EE-A44C-2313F28754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446" r="32463" b="-2"/>
          <a:stretch/>
        </p:blipFill>
        <p:spPr>
          <a:xfrm>
            <a:off x="8372520" y="1410208"/>
            <a:ext cx="2433159" cy="38587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1701924" y="2420888"/>
            <a:ext cx="8568952" cy="2016224"/>
          </a:xfrm>
        </p:spPr>
        <p:txBody>
          <a:bodyPr>
            <a:normAutofit/>
          </a:bodyPr>
          <a:lstStyle/>
          <a:p>
            <a:r>
              <a:rPr lang="en-US" sz="4800" dirty="0"/>
              <a:t>Thank for reading</a:t>
            </a:r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8" y="764704"/>
            <a:ext cx="6192688" cy="16561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Market analysis for 2017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88840"/>
            <a:ext cx="598775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Market share across regions</a:t>
            </a:r>
          </a:p>
          <a:p>
            <a:r>
              <a:rPr lang="en-US" sz="2000" dirty="0">
                <a:solidFill>
                  <a:schemeClr val="tx1"/>
                </a:solidFill>
              </a:rPr>
              <a:t>Global sales behavior </a:t>
            </a:r>
          </a:p>
          <a:p>
            <a:r>
              <a:rPr lang="en-US" sz="2000" dirty="0">
                <a:solidFill>
                  <a:schemeClr val="tx1"/>
                </a:solidFill>
              </a:rPr>
              <a:t>Video game genre analysis</a:t>
            </a:r>
          </a:p>
        </p:txBody>
      </p:sp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1924" y="812656"/>
            <a:ext cx="7992888" cy="13922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4400" dirty="0">
                <a:solidFill>
                  <a:schemeClr val="tx1"/>
                </a:solidFill>
              </a:rPr>
              <a:t>Context and  Data sample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735420" y="2060848"/>
            <a:ext cx="598775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2000" dirty="0">
                <a:solidFill>
                  <a:schemeClr val="tx1"/>
                </a:solidFill>
              </a:rPr>
              <a:t>This project is made to understand if there is any change in the markets or they stayed the same in order to adjust the marketing budget by regions</a:t>
            </a:r>
          </a:p>
          <a:p>
            <a:pPr defTabSz="457200"/>
            <a:r>
              <a:rPr lang="en-US" sz="2000" dirty="0">
                <a:solidFill>
                  <a:schemeClr val="tx1"/>
                </a:solidFill>
              </a:rPr>
              <a:t>We will use a sample from 2006-2016, the reason behind this is because consoles before this period is not being produced therefore games neither.</a:t>
            </a:r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956" y="836712"/>
            <a:ext cx="7535651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100" dirty="0"/>
              <a:t>Market share by regions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6005C-B66E-44E2-DCCF-D193670BCA88}"/>
              </a:ext>
            </a:extLst>
          </p:cNvPr>
          <p:cNvSpPr txBox="1"/>
          <p:nvPr/>
        </p:nvSpPr>
        <p:spPr>
          <a:xfrm>
            <a:off x="6092824" y="2556932"/>
            <a:ext cx="4800934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Through this graph we can observe following  facts: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decline of  the market share of NA region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graphic show that the other markets absorb the demand in NA, being Eu the one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one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that show a bigger develop.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Japan show a slowly increase trough this years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Other region tends to move around 10-13% of market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E8C50-1FA5-EC63-C023-91E9E9255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08" y="2556932"/>
            <a:ext cx="5426716" cy="280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1884" y="764704"/>
            <a:ext cx="6743564" cy="1325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400" dirty="0"/>
              <a:t>Sales gaming market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5063" y="2493774"/>
            <a:ext cx="3659104" cy="33820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sz="1600" dirty="0"/>
              <a:t>Since 2008 the market show a downtrend in the 3 biggest regions</a:t>
            </a:r>
          </a:p>
          <a:p>
            <a:pPr defTabSz="457200"/>
            <a:r>
              <a:rPr lang="en-US" sz="1600" dirty="0"/>
              <a:t>NA , EU and JP show similar trend in terms of sales</a:t>
            </a:r>
          </a:p>
          <a:p>
            <a:pPr defTabSz="457200"/>
            <a:r>
              <a:rPr lang="en-US" sz="1600" dirty="0"/>
              <a:t>This trend affect less other region </a:t>
            </a:r>
          </a:p>
          <a:p>
            <a:pPr defTabSz="457200"/>
            <a:r>
              <a:rPr lang="en-US" sz="1600" dirty="0"/>
              <a:t>NA was quite big part of the market until 2012, in the figure we can observe this region is more volatile </a:t>
            </a:r>
          </a:p>
          <a:p>
            <a:pPr defTabSz="457200"/>
            <a:endParaRPr lang="en-US" sz="1600" dirty="0"/>
          </a:p>
          <a:p>
            <a:pPr defTabSz="457200"/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48EDCC-D3B5-A671-DAA2-A0ADF7F0C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344" y="2494956"/>
            <a:ext cx="5333612" cy="338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5194" y="836712"/>
            <a:ext cx="8352928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100" dirty="0"/>
              <a:t>Genre distribution global 2006-2016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EC0EB2-4261-49D9-53DA-40E63BC74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2824" y="2556932"/>
            <a:ext cx="480093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1600" dirty="0"/>
              <a:t>With this graph we can infer the consumptions habits by region</a:t>
            </a:r>
          </a:p>
          <a:p>
            <a:pPr defTabSz="457200">
              <a:lnSpc>
                <a:spcPct val="90000"/>
              </a:lnSpc>
            </a:pPr>
            <a:r>
              <a:rPr lang="en-US" sz="1600" dirty="0"/>
              <a:t>NA favorite genre is shooter, followed by Misc.</a:t>
            </a:r>
          </a:p>
          <a:p>
            <a:pPr defTabSz="457200">
              <a:lnSpc>
                <a:spcPct val="90000"/>
              </a:lnSpc>
            </a:pPr>
            <a:r>
              <a:rPr lang="en-US" sz="1600" dirty="0"/>
              <a:t>EU are the bigger consumer of racing games</a:t>
            </a:r>
          </a:p>
          <a:p>
            <a:pPr defTabSz="457200">
              <a:lnSpc>
                <a:spcPct val="90000"/>
              </a:lnSpc>
            </a:pPr>
            <a:r>
              <a:rPr lang="en-US" sz="1600" dirty="0"/>
              <a:t>JP have a big preference for Role-playing games </a:t>
            </a:r>
          </a:p>
          <a:p>
            <a:pPr defTabSz="457200">
              <a:lnSpc>
                <a:spcPct val="90000"/>
              </a:lnSpc>
            </a:pPr>
            <a:r>
              <a:rPr lang="en-US" sz="1600" dirty="0"/>
              <a:t>In Other regions raving game stand out </a:t>
            </a:r>
          </a:p>
          <a:p>
            <a:pPr marL="45720" indent="0" defTabSz="457200">
              <a:lnSpc>
                <a:spcPct val="90000"/>
              </a:lnSpc>
              <a:buNone/>
            </a:pPr>
            <a:endParaRPr lang="en-US" sz="2200" dirty="0"/>
          </a:p>
          <a:p>
            <a:pPr defTabSz="457200">
              <a:lnSpc>
                <a:spcPct val="90000"/>
              </a:lnSpc>
            </a:pPr>
            <a:endParaRPr lang="en-US" sz="2200" dirty="0"/>
          </a:p>
          <a:p>
            <a:pPr defTabSz="457200"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3C531-9A3F-E265-261D-E106249120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8575" y="2666881"/>
            <a:ext cx="4716463" cy="30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73932" y="618689"/>
            <a:ext cx="7853063" cy="1142999"/>
          </a:xfrm>
        </p:spPr>
        <p:txBody>
          <a:bodyPr>
            <a:normAutofit/>
          </a:bodyPr>
          <a:lstStyle/>
          <a:p>
            <a:r>
              <a:rPr lang="en-US" sz="3600" b="1" dirty="0"/>
              <a:t>Genre analysis by region for 2016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55A17-F3BD-18EC-D566-205584C6C9A4}"/>
              </a:ext>
            </a:extLst>
          </p:cNvPr>
          <p:cNvSpPr txBox="1"/>
          <p:nvPr/>
        </p:nvSpPr>
        <p:spPr>
          <a:xfrm>
            <a:off x="1937282" y="1577022"/>
            <a:ext cx="2649014" cy="1285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b="1" dirty="0"/>
              <a:t>North America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050" dirty="0"/>
              <a:t>Shooter is the most preferred genre across NA, in consonance with  the historic data.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050" dirty="0"/>
              <a:t>Actions and sport genre around half market share 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CL" sz="1200" b="1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LID4096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3D481-EF38-FE3D-2212-7B1F52910BE4}"/>
              </a:ext>
            </a:extLst>
          </p:cNvPr>
          <p:cNvSpPr txBox="1"/>
          <p:nvPr/>
        </p:nvSpPr>
        <p:spPr>
          <a:xfrm>
            <a:off x="6484732" y="1447176"/>
            <a:ext cx="324036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Europe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/>
              <a:t>In Europe, there are 3 top preferences in 2016, with no genre clearly standing above the others.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/>
              <a:t>We can conclude that preferences are broadly based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/>
              <a:t>This graph confirms the trends of consumption habits in this region.</a:t>
            </a:r>
            <a:endParaRPr lang="es-CL" sz="1050" dirty="0"/>
          </a:p>
          <a:p>
            <a:endParaRPr lang="es-CL" sz="10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F1F66C-1B34-0303-46C8-B49AB33E5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996952"/>
            <a:ext cx="3528392" cy="22306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1D12CC-D81F-DDA6-0B8F-FBAECC8FE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32" y="2996952"/>
            <a:ext cx="3385946" cy="22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773932" y="618689"/>
            <a:ext cx="7853063" cy="1142999"/>
          </a:xfrm>
        </p:spPr>
        <p:txBody>
          <a:bodyPr>
            <a:normAutofit/>
          </a:bodyPr>
          <a:lstStyle/>
          <a:p>
            <a:r>
              <a:rPr lang="en-US" sz="3600" b="1" dirty="0"/>
              <a:t>Genre analysis by region for 2016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55A17-F3BD-18EC-D566-205584C6C9A4}"/>
              </a:ext>
            </a:extLst>
          </p:cNvPr>
          <p:cNvSpPr txBox="1"/>
          <p:nvPr/>
        </p:nvSpPr>
        <p:spPr>
          <a:xfrm>
            <a:off x="2038001" y="1629799"/>
            <a:ext cx="2649014" cy="1243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GB" sz="2000" b="1" dirty="0"/>
              <a:t>Japan </a:t>
            </a:r>
          </a:p>
          <a:p>
            <a:pPr>
              <a:lnSpc>
                <a:spcPct val="90000"/>
              </a:lnSpc>
            </a:pPr>
            <a:endParaRPr lang="en-GB" sz="1050" b="1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050" dirty="0"/>
              <a:t>Japan is a region that differs from other markets in terms of a specific genre.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050" dirty="0"/>
              <a:t>The genre of the role-playing game stands out from all other regions.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1050" dirty="0"/>
              <a:t>Shooter is not demanded in this regions.</a:t>
            </a:r>
            <a:endParaRPr lang="LID4096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3D481-EF38-FE3D-2212-7B1F52910BE4}"/>
              </a:ext>
            </a:extLst>
          </p:cNvPr>
          <p:cNvSpPr txBox="1"/>
          <p:nvPr/>
        </p:nvSpPr>
        <p:spPr>
          <a:xfrm>
            <a:off x="6704951" y="1546244"/>
            <a:ext cx="3709941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Other regions</a:t>
            </a:r>
          </a:p>
          <a:p>
            <a:endParaRPr lang="en-GB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b="1" dirty="0"/>
              <a:t>In this region, due to the lack of data for the corresponding markets, we can see a similar pattern to the NA and EU markets.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b="1" dirty="0"/>
              <a:t>Action, shooter and sport are the dominant genres.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D87FD-BE4A-08A6-D524-D478B99B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110" y="3140968"/>
            <a:ext cx="3340914" cy="2396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A476E4-75F1-FA18-1969-A0D2E209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140968"/>
            <a:ext cx="3363816" cy="23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3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3D rendering of a white curve">
            <a:extLst>
              <a:ext uri="{FF2B5EF4-FFF2-40B4-BE49-F238E27FC236}">
                <a16:creationId xmlns:a16="http://schemas.microsoft.com/office/drawing/2014/main" id="{5157A4A8-D075-1BD8-7073-CAE634569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56" r="22731" b="-2"/>
          <a:stretch/>
        </p:blipFill>
        <p:spPr>
          <a:xfrm>
            <a:off x="1412315" y="1410208"/>
            <a:ext cx="2433159" cy="38587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681F2A-F95F-71C4-3BF8-23189AC6E1E2}"/>
              </a:ext>
            </a:extLst>
          </p:cNvPr>
          <p:cNvSpPr txBox="1"/>
          <p:nvPr/>
        </p:nvSpPr>
        <p:spPr>
          <a:xfrm>
            <a:off x="4542169" y="1138425"/>
            <a:ext cx="5872723" cy="1066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Conclusions and recommendations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55D9332-DBF2-43E5-A952-B91EE55F9F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9753600" cy="1325562"/>
          </a:xfrm>
        </p:spPr>
        <p:txBody>
          <a:bodyPr/>
          <a:lstStyle/>
          <a:p>
            <a:r>
              <a:rPr lang="en-US" dirty="0"/>
              <a:t>Blank slide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9AE3A-81D5-6E58-F8F1-05E4EFE35C77}"/>
              </a:ext>
            </a:extLst>
          </p:cNvPr>
          <p:cNvSpPr txBox="1"/>
          <p:nvPr/>
        </p:nvSpPr>
        <p:spPr>
          <a:xfrm>
            <a:off x="4582244" y="2204864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After the analysis we can conclude the market change in the last years, the clear dominance of NA dissolve and was absorbed by other markets, mostly by EU.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marketing effort have to consider this changes and spend the budget in accordance of the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an maximum return in invest marketing team need to take in consideration the genres by regions, because the most demanded genres represent above 70% of each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Recommendation a further analysis should be done for 2008, since from that year market volume reduce a lot.</a:t>
            </a:r>
            <a:endParaRPr lang="LID4096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ADF7FE-16A3-5B40-C253-42F27392F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43258" y="1994853"/>
            <a:ext cx="4356609" cy="26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514</Words>
  <Application>Microsoft Office PowerPoint</Application>
  <PresentationFormat>Custom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Organic</vt:lpstr>
      <vt:lpstr>Gameco.</vt:lpstr>
      <vt:lpstr>Market analysis for 2017 </vt:lpstr>
      <vt:lpstr>Context and  Data sample</vt:lpstr>
      <vt:lpstr>Market share by regions</vt:lpstr>
      <vt:lpstr>Sales gaming market</vt:lpstr>
      <vt:lpstr>Genre distribution global 2006-2016 </vt:lpstr>
      <vt:lpstr>PowerPoint Presentation</vt:lpstr>
      <vt:lpstr>PowerPoint Presentation</vt:lpstr>
      <vt:lpstr>Blank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Gameco.</dc:title>
  <dc:creator>galiazzo nicora</dc:creator>
  <cp:lastModifiedBy>galiazzo nicora</cp:lastModifiedBy>
  <cp:revision>4</cp:revision>
  <dcterms:created xsi:type="dcterms:W3CDTF">2023-01-31T14:32:03Z</dcterms:created>
  <dcterms:modified xsi:type="dcterms:W3CDTF">2023-02-02T15:27:16Z</dcterms:modified>
</cp:coreProperties>
</file>