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696" r:id="rId3"/>
    <p:sldId id="699" r:id="rId4"/>
    <p:sldId id="705" r:id="rId5"/>
    <p:sldId id="706" r:id="rId6"/>
    <p:sldId id="707" r:id="rId7"/>
    <p:sldId id="708" r:id="rId8"/>
    <p:sldId id="709" r:id="rId9"/>
    <p:sldId id="710" r:id="rId10"/>
    <p:sldId id="715" r:id="rId11"/>
    <p:sldId id="711" r:id="rId12"/>
    <p:sldId id="712" r:id="rId13"/>
    <p:sldId id="713" r:id="rId14"/>
    <p:sldId id="714" r:id="rId15"/>
    <p:sldId id="263" r:id="rId16"/>
    <p:sldId id="716" r:id="rId17"/>
    <p:sldId id="695" r:id="rId18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 userDrawn="1">
          <p15:clr>
            <a:srgbClr val="A4A3A4"/>
          </p15:clr>
        </p15:guide>
        <p15:guide id="2" pos="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17B69C"/>
    <a:srgbClr val="66FF66"/>
    <a:srgbClr val="15B012"/>
    <a:srgbClr val="FFFFFF"/>
    <a:srgbClr val="91A3B0"/>
    <a:srgbClr val="333333"/>
    <a:srgbClr val="0F316C"/>
    <a:srgbClr val="0071CE"/>
    <a:srgbClr val="ED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87" autoAdjust="0"/>
    <p:restoredTop sz="93817" autoAdjust="0"/>
  </p:normalViewPr>
  <p:slideViewPr>
    <p:cSldViewPr>
      <p:cViewPr varScale="1">
        <p:scale>
          <a:sx n="54" d="100"/>
          <a:sy n="54" d="100"/>
        </p:scale>
        <p:origin x="102" y="690"/>
      </p:cViewPr>
      <p:guideLst>
        <p:guide orient="horz" pos="1642"/>
        <p:guide pos="90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15504EF5-1B61-4C08-BFDD-5C0D5AF73FD4}" type="datetimeFigureOut">
              <a:rPr lang="ru-RU" smtClean="0"/>
              <a:pPr/>
              <a:t>25.11.2023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65D8CCBB-81F9-477D-A072-57A81C27A3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10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3063" y="3203932"/>
            <a:ext cx="17277972" cy="565023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13063" y="2738131"/>
            <a:ext cx="68910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8F96F0-52B2-3548-85EC-33CD486C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A81BE1BD-7540-D444-8052-425E56B8FEB1}" type="datetimeFigureOut">
              <a:rPr lang="ru-RU" smtClean="0"/>
              <a:pPr/>
              <a:t>25.11.2023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72D519-3666-1E42-93C6-D9A9D243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145512-48B7-094A-9A6E-742F27D0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98F9EA06-3FC5-B745-8466-F660D6235FA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75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galimfaizrakhmanov1995/INN_ITOG_HEART:%20My%20final%20codes%20for%20machine%20learning%20education%20(github.com)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sandipdevre/heart1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www.kaggle.com/datasets/khyeh0719/ptb-xl-datase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2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0" Type="http://schemas.openxmlformats.org/officeDocument/2006/relationships/image" Target="../media/image20.jpe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DBE326-5DAD-4AA4-A5DD-2905A8537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" y="0"/>
            <a:ext cx="20100085" cy="11309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14C35-31F5-4D24-AFEC-7A7466F7D364}"/>
              </a:ext>
            </a:extLst>
          </p:cNvPr>
          <p:cNvSpPr txBox="1"/>
          <p:nvPr/>
        </p:nvSpPr>
        <p:spPr>
          <a:xfrm>
            <a:off x="706758" y="2057121"/>
            <a:ext cx="15898491" cy="158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4400" dirty="0">
                <a:solidFill>
                  <a:schemeClr val="bg1"/>
                </a:solidFill>
                <a:latin typeface="Montserrat SemiBold" panose="00000700000000000000" pitchFamily="2" charset="-52"/>
              </a:rPr>
              <a:t>Предсказание рисков возникновения сердечно-сосудистых заболеваний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BF825CB-22DC-4E52-B308-C40E6C34E039}"/>
              </a:ext>
            </a:extLst>
          </p:cNvPr>
          <p:cNvSpPr txBox="1"/>
          <p:nvPr/>
        </p:nvSpPr>
        <p:spPr>
          <a:xfrm>
            <a:off x="831600" y="7864475"/>
            <a:ext cx="7996464" cy="36479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galimfaizrakhmanov1995@gmail.com</a:t>
            </a:r>
            <a:endParaRPr lang="ru-RU" sz="2000" dirty="0">
              <a:solidFill>
                <a:srgbClr val="FFFFFF"/>
              </a:solidFill>
              <a:latin typeface="IBM Plex Sans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40774437-FE01-4D9A-896C-EBCBFB755936}"/>
              </a:ext>
            </a:extLst>
          </p:cNvPr>
          <p:cNvSpPr txBox="1"/>
          <p:nvPr/>
        </p:nvSpPr>
        <p:spPr>
          <a:xfrm>
            <a:off x="831600" y="7430746"/>
            <a:ext cx="7503432" cy="42250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ru-RU" sz="2400" dirty="0" smtClean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Автор: Файзрахманов Галим</a:t>
            </a:r>
            <a:endParaRPr lang="ru-RU" sz="2400" dirty="0">
              <a:solidFill>
                <a:srgbClr val="FFFFFF"/>
              </a:solidFill>
              <a:latin typeface="IBM Plex Sans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AC6A7D47-1E62-8B7B-8650-960BE28D11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0" y="1105200"/>
            <a:ext cx="2880000" cy="75885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704890" y="4084856"/>
            <a:ext cx="9015464" cy="2274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ru-RU" sz="2000" i="1" dirty="0" smtClean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Тема № 8: «Здравоохранение» </a:t>
            </a:r>
          </a:p>
          <a:p>
            <a:pPr marL="20942" marR="8377">
              <a:lnSpc>
                <a:spcPct val="120000"/>
              </a:lnSpc>
            </a:pPr>
            <a:r>
              <a:rPr lang="ru-RU" sz="2000" i="1" dirty="0" smtClean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Веб-приложение на основе ИИ, которое позволит ранее распознавать симптомы болезни. Оно будет обрабатывать информацию о симптомах пациентов и выводить диагнозы, что позволит сократить время диагностики и предоставить более быстрое лечение с возможностью дистанционного обслуживания</a:t>
            </a:r>
            <a:endParaRPr lang="ru-RU" sz="2000" i="1" dirty="0">
              <a:solidFill>
                <a:srgbClr val="FFFFFF"/>
              </a:solidFill>
              <a:latin typeface="IBM Plex Sans"/>
              <a:cs typeface="Times New Roman" panose="02020603050405020304" pitchFamily="18" charset="0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40774437-FE01-4D9A-896C-EBCBFB755936}"/>
              </a:ext>
            </a:extLst>
          </p:cNvPr>
          <p:cNvSpPr txBox="1"/>
          <p:nvPr/>
        </p:nvSpPr>
        <p:spPr>
          <a:xfrm>
            <a:off x="831600" y="9845675"/>
            <a:ext cx="7503432" cy="463288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ru-RU" sz="2400" dirty="0" smtClean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Наставник: Титова </a:t>
            </a:r>
            <a:r>
              <a:rPr lang="ru-RU" sz="2400" dirty="0" smtClean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Натал</a:t>
            </a:r>
            <a:r>
              <a:rPr lang="ru-RU" sz="2400" dirty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и</a:t>
            </a:r>
            <a:r>
              <a:rPr lang="ru-RU" sz="2400" dirty="0" smtClean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я</a:t>
            </a:r>
            <a:endParaRPr lang="ru-RU" sz="2400" dirty="0">
              <a:solidFill>
                <a:srgbClr val="FFFFFF"/>
              </a:solidFill>
              <a:latin typeface="IBM Plex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2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2927C8-9366-4E1B-BE22-C10AC0AB6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</p:spPr>
      </p:pic>
      <p:pic>
        <p:nvPicPr>
          <p:cNvPr id="4" name="Рисунок 3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EB2A57C0-FD94-9264-9B9E-053B796E0D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2401" y="1982210"/>
            <a:ext cx="2693650" cy="792250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511528" y="1292918"/>
            <a:ext cx="15306322" cy="149741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Часть </a:t>
            </a:r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1.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/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Обучение модели бинарной классификации.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59723"/>
              </p:ext>
            </p:extLst>
          </p:nvPr>
        </p:nvGraphicFramePr>
        <p:xfrm>
          <a:off x="439909" y="3371022"/>
          <a:ext cx="6293903" cy="18264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6407">
                  <a:extLst>
                    <a:ext uri="{9D8B030D-6E8A-4147-A177-3AD203B41FA5}">
                      <a16:colId xmlns:a16="http://schemas.microsoft.com/office/drawing/2014/main" val="3114221232"/>
                    </a:ext>
                  </a:extLst>
                </a:gridCol>
                <a:gridCol w="1196874">
                  <a:extLst>
                    <a:ext uri="{9D8B030D-6E8A-4147-A177-3AD203B41FA5}">
                      <a16:colId xmlns:a16="http://schemas.microsoft.com/office/drawing/2014/main" val="402850451"/>
                    </a:ext>
                  </a:extLst>
                </a:gridCol>
                <a:gridCol w="1196874">
                  <a:extLst>
                    <a:ext uri="{9D8B030D-6E8A-4147-A177-3AD203B41FA5}">
                      <a16:colId xmlns:a16="http://schemas.microsoft.com/office/drawing/2014/main" val="501427247"/>
                    </a:ext>
                  </a:extLst>
                </a:gridCol>
                <a:gridCol w="1196874">
                  <a:extLst>
                    <a:ext uri="{9D8B030D-6E8A-4147-A177-3AD203B41FA5}">
                      <a16:colId xmlns:a16="http://schemas.microsoft.com/office/drawing/2014/main" val="766343303"/>
                    </a:ext>
                  </a:extLst>
                </a:gridCol>
                <a:gridCol w="1196874">
                  <a:extLst>
                    <a:ext uri="{9D8B030D-6E8A-4147-A177-3AD203B41FA5}">
                      <a16:colId xmlns:a16="http://schemas.microsoft.com/office/drawing/2014/main" val="1746478812"/>
                    </a:ext>
                  </a:extLst>
                </a:gridCol>
              </a:tblGrid>
              <a:tr h="258683">
                <a:tc>
                  <a:txBody>
                    <a:bodyPr/>
                    <a:lstStyle/>
                    <a:p>
                      <a:pPr marL="0" marR="8377" algn="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kern="1200" dirty="0">
                        <a:solidFill>
                          <a:schemeClr val="tx1"/>
                        </a:solidFill>
                        <a:latin typeface="Montserrat Medium" pitchFamily="2" charset="-5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 dirty="0" err="1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precision</a:t>
                      </a:r>
                      <a:endParaRPr lang="ru-RU" sz="1600" b="0" kern="1200" dirty="0">
                        <a:solidFill>
                          <a:schemeClr val="tx1"/>
                        </a:solidFill>
                        <a:latin typeface="Montserrat Medium" pitchFamily="2" charset="-5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support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60145"/>
                  </a:ext>
                </a:extLst>
              </a:tr>
              <a:tr h="258683">
                <a:tc>
                  <a:txBody>
                    <a:bodyPr/>
                    <a:lstStyle/>
                    <a:p>
                      <a:pPr marL="0" marR="8377" algn="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0.83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631971"/>
                  </a:ext>
                </a:extLst>
              </a:tr>
              <a:tr h="258683">
                <a:tc>
                  <a:txBody>
                    <a:bodyPr/>
                    <a:lstStyle/>
                    <a:p>
                      <a:pPr marL="0" marR="8377" algn="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0.83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159482"/>
                  </a:ext>
                </a:extLst>
              </a:tr>
              <a:tr h="258683">
                <a:tc>
                  <a:txBody>
                    <a:bodyPr/>
                    <a:lstStyle/>
                    <a:p>
                      <a:pPr marL="0" marR="8377" algn="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 dirty="0" err="1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  <a:endParaRPr lang="ru-RU" sz="1600" b="0" kern="1200" dirty="0">
                        <a:solidFill>
                          <a:schemeClr val="tx1"/>
                        </a:solidFill>
                        <a:latin typeface="Montserrat Medium" pitchFamily="2" charset="-5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kern="1200">
                        <a:solidFill>
                          <a:schemeClr val="tx1"/>
                        </a:solidFill>
                        <a:latin typeface="Montserrat Medium" pitchFamily="2" charset="-5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kern="1200" dirty="0">
                        <a:solidFill>
                          <a:schemeClr val="tx1"/>
                        </a:solidFill>
                        <a:latin typeface="Montserrat Medium" pitchFamily="2" charset="-5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183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342406"/>
                  </a:ext>
                </a:extLst>
              </a:tr>
              <a:tr h="258683">
                <a:tc>
                  <a:txBody>
                    <a:bodyPr/>
                    <a:lstStyle/>
                    <a:p>
                      <a:pPr marL="0" marR="8377" algn="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 dirty="0" err="1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macro</a:t>
                      </a:r>
                      <a:r>
                        <a:rPr lang="ru-RU" sz="1600" b="0" kern="1200" dirty="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kern="1200" dirty="0" err="1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avg</a:t>
                      </a:r>
                      <a:endParaRPr lang="ru-RU" sz="1600" b="0" kern="1200" dirty="0">
                        <a:solidFill>
                          <a:schemeClr val="tx1"/>
                        </a:solidFill>
                        <a:latin typeface="Montserrat Medium" pitchFamily="2" charset="-5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183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399049"/>
                  </a:ext>
                </a:extLst>
              </a:tr>
              <a:tr h="258683">
                <a:tc>
                  <a:txBody>
                    <a:bodyPr/>
                    <a:lstStyle/>
                    <a:p>
                      <a:pPr marL="0" marR="8377" algn="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 dirty="0" err="1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weighted</a:t>
                      </a:r>
                      <a:r>
                        <a:rPr lang="ru-RU" sz="1600" b="0" kern="1200" dirty="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kern="1200" dirty="0" err="1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avg</a:t>
                      </a:r>
                      <a:endParaRPr lang="ru-RU" sz="1600" b="0" kern="1200" dirty="0">
                        <a:solidFill>
                          <a:schemeClr val="tx1"/>
                        </a:solidFill>
                        <a:latin typeface="Montserrat Medium" pitchFamily="2" charset="-5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183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2151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363444"/>
              </p:ext>
            </p:extLst>
          </p:nvPr>
        </p:nvGraphicFramePr>
        <p:xfrm>
          <a:off x="439909" y="5654674"/>
          <a:ext cx="6293902" cy="5401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9761">
                  <a:extLst>
                    <a:ext uri="{9D8B030D-6E8A-4147-A177-3AD203B41FA5}">
                      <a16:colId xmlns:a16="http://schemas.microsoft.com/office/drawing/2014/main" val="1220807638"/>
                    </a:ext>
                  </a:extLst>
                </a:gridCol>
                <a:gridCol w="1438786">
                  <a:extLst>
                    <a:ext uri="{9D8B030D-6E8A-4147-A177-3AD203B41FA5}">
                      <a16:colId xmlns:a16="http://schemas.microsoft.com/office/drawing/2014/main" val="3379569425"/>
                    </a:ext>
                  </a:extLst>
                </a:gridCol>
                <a:gridCol w="1305355">
                  <a:extLst>
                    <a:ext uri="{9D8B030D-6E8A-4147-A177-3AD203B41FA5}">
                      <a16:colId xmlns:a16="http://schemas.microsoft.com/office/drawing/2014/main" val="135634151"/>
                    </a:ext>
                  </a:extLst>
                </a:gridCol>
              </a:tblGrid>
              <a:tr h="450137"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Методика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Montserrat SemiBold" pitchFamily="2" charset="7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recall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Montserrat SemiBold" pitchFamily="2" charset="7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848110"/>
                  </a:ext>
                </a:extLst>
              </a:tr>
              <a:tr h="450137"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LogisticRegression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Montserrat SemiBold" pitchFamily="2" charset="7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Montserrat" pitchFamily="2" charset="-52"/>
                          <a:ea typeface="+mn-ea"/>
                          <a:cs typeface="Times New Roman" panose="02020603050405020304" pitchFamily="18" charset="0"/>
                        </a:rPr>
                        <a:t>0.829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Montserrat" pitchFamily="2" charset="-52"/>
                          <a:ea typeface="+mn-ea"/>
                          <a:cs typeface="Times New Roman" panose="02020603050405020304" pitchFamily="18" charset="0"/>
                        </a:rPr>
                        <a:t>0.850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560116"/>
                  </a:ext>
                </a:extLst>
              </a:tr>
              <a:tr h="450137"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GaussianNB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Montserrat SemiBold" pitchFamily="2" charset="7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Montserrat" pitchFamily="2" charset="-52"/>
                          <a:ea typeface="+mn-ea"/>
                          <a:cs typeface="Times New Roman" panose="02020603050405020304" pitchFamily="18" charset="0"/>
                        </a:rPr>
                        <a:t>0.843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Montserrat" pitchFamily="2" charset="-52"/>
                          <a:ea typeface="+mn-ea"/>
                          <a:cs typeface="Times New Roman" panose="02020603050405020304" pitchFamily="18" charset="0"/>
                        </a:rPr>
                        <a:t>0.843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02664"/>
                  </a:ext>
                </a:extLst>
              </a:tr>
              <a:tr h="450137"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SVC(</a:t>
                      </a:r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kernel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linear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Montserrat" pitchFamily="2" charset="-52"/>
                          <a:ea typeface="+mn-ea"/>
                          <a:cs typeface="Times New Roman" panose="02020603050405020304" pitchFamily="18" charset="0"/>
                        </a:rPr>
                        <a:t>0.832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Montserrat" pitchFamily="2" charset="-52"/>
                          <a:ea typeface="+mn-ea"/>
                          <a:cs typeface="Times New Roman" panose="02020603050405020304" pitchFamily="18" charset="0"/>
                        </a:rPr>
                        <a:t>0.832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73976"/>
                  </a:ext>
                </a:extLst>
              </a:tr>
              <a:tr h="450137"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SVC(</a:t>
                      </a:r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kernel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sigmoid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Montserrat" pitchFamily="2" charset="-52"/>
                          <a:ea typeface="+mn-ea"/>
                          <a:cs typeface="Times New Roman" panose="02020603050405020304" pitchFamily="18" charset="0"/>
                        </a:rPr>
                        <a:t>0.793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Montserrat" pitchFamily="2" charset="-52"/>
                          <a:ea typeface="+mn-ea"/>
                          <a:cs typeface="Times New Roman" panose="02020603050405020304" pitchFamily="18" charset="0"/>
                        </a:rPr>
                        <a:t>0.793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42891"/>
                  </a:ext>
                </a:extLst>
              </a:tr>
              <a:tr h="450137"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SVC(</a:t>
                      </a:r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kernel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rbf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Montserrat" pitchFamily="2" charset="-52"/>
                          <a:ea typeface="+mn-ea"/>
                          <a:cs typeface="Times New Roman" panose="02020603050405020304" pitchFamily="18" charset="0"/>
                        </a:rPr>
                        <a:t>0.842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Montserrat" pitchFamily="2" charset="-52"/>
                          <a:ea typeface="+mn-ea"/>
                          <a:cs typeface="Times New Roman" panose="02020603050405020304" pitchFamily="18" charset="0"/>
                        </a:rPr>
                        <a:t>0.842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03371"/>
                  </a:ext>
                </a:extLst>
              </a:tr>
              <a:tr h="450137"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SVC(</a:t>
                      </a:r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kernel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poly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Montserrat" pitchFamily="2" charset="-52"/>
                          <a:ea typeface="+mn-ea"/>
                          <a:cs typeface="Times New Roman" panose="02020603050405020304" pitchFamily="18" charset="0"/>
                        </a:rPr>
                        <a:t>0.832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Montserrat" pitchFamily="2" charset="-52"/>
                          <a:ea typeface="+mn-ea"/>
                          <a:cs typeface="Times New Roman" panose="02020603050405020304" pitchFamily="18" charset="0"/>
                        </a:rPr>
                        <a:t>0.832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621448"/>
                  </a:ext>
                </a:extLst>
              </a:tr>
              <a:tr h="450137"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KNeighborsClassifier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Montserrat SemiBold" pitchFamily="2" charset="7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Montserrat" pitchFamily="2" charset="-52"/>
                          <a:ea typeface="+mn-ea"/>
                          <a:cs typeface="Times New Roman" panose="02020603050405020304" pitchFamily="18" charset="0"/>
                        </a:rPr>
                        <a:t>0.855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Montserrat" pitchFamily="2" charset="-52"/>
                          <a:ea typeface="+mn-ea"/>
                          <a:cs typeface="Times New Roman" panose="02020603050405020304" pitchFamily="18" charset="0"/>
                        </a:rPr>
                        <a:t>0.855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113044"/>
                  </a:ext>
                </a:extLst>
              </a:tr>
              <a:tr h="450137"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DecisionTreeClassifier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Montserrat SemiBold" pitchFamily="2" charset="7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Montserrat" pitchFamily="2" charset="-52"/>
                          <a:ea typeface="+mn-ea"/>
                          <a:cs typeface="Times New Roman" panose="02020603050405020304" pitchFamily="18" charset="0"/>
                        </a:rPr>
                        <a:t>0.728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Montserrat" pitchFamily="2" charset="-52"/>
                          <a:ea typeface="+mn-ea"/>
                          <a:cs typeface="Times New Roman" panose="02020603050405020304" pitchFamily="18" charset="0"/>
                        </a:rPr>
                        <a:t>0.728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580170"/>
                  </a:ext>
                </a:extLst>
              </a:tr>
              <a:tr h="450137"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RandomForestClassifier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Montserrat SemiBold" pitchFamily="2" charset="7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solidFill>
                            <a:schemeClr val="tx1"/>
                          </a:solidFill>
                          <a:latin typeface="Montserrat" pitchFamily="2" charset="-52"/>
                          <a:ea typeface="+mn-ea"/>
                          <a:cs typeface="Times New Roman" panose="02020603050405020304" pitchFamily="18" charset="0"/>
                        </a:rPr>
                        <a:t>0.846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Montserrat" pitchFamily="2" charset="-52"/>
                          <a:ea typeface="+mn-ea"/>
                          <a:cs typeface="Times New Roman" panose="02020603050405020304" pitchFamily="18" charset="0"/>
                        </a:rPr>
                        <a:t>0.846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033299"/>
                  </a:ext>
                </a:extLst>
              </a:tr>
              <a:tr h="450137"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XGBClassifier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Montserrat SemiBold" pitchFamily="2" charset="7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Montserrat" pitchFamily="2" charset="-52"/>
                          <a:ea typeface="+mn-ea"/>
                          <a:cs typeface="Times New Roman" panose="02020603050405020304" pitchFamily="18" charset="0"/>
                        </a:rPr>
                        <a:t>0.825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Montserrat" pitchFamily="2" charset="-52"/>
                          <a:ea typeface="+mn-ea"/>
                          <a:cs typeface="Times New Roman" panose="02020603050405020304" pitchFamily="18" charset="0"/>
                        </a:rPr>
                        <a:t>0.825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51884"/>
                  </a:ext>
                </a:extLst>
              </a:tr>
              <a:tr h="450137">
                <a:tc>
                  <a:txBody>
                    <a:bodyPr/>
                    <a:lstStyle/>
                    <a:p>
                      <a:pPr marL="0" marR="8377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Montserrat SemiBold" pitchFamily="2" charset="77"/>
                          <a:ea typeface="+mn-ea"/>
                          <a:cs typeface="Times New Roman" panose="02020603050405020304" pitchFamily="18" charset="0"/>
                        </a:rPr>
                        <a:t>CatBoostClassifier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Montserrat SemiBold" pitchFamily="2" charset="7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Montserrat" pitchFamily="2" charset="-52"/>
                          <a:ea typeface="+mn-ea"/>
                          <a:cs typeface="Times New Roman" panose="02020603050405020304" pitchFamily="18" charset="0"/>
                        </a:rPr>
                        <a:t>0.895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Montserrat" pitchFamily="2" charset="-52"/>
                          <a:ea typeface="+mn-ea"/>
                          <a:cs typeface="Times New Roman" panose="02020603050405020304" pitchFamily="18" charset="0"/>
                        </a:rPr>
                        <a:t>0.895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518342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6927850" y="3063875"/>
            <a:ext cx="12973617" cy="7992444"/>
          </a:xfrm>
          <a:prstGeom prst="rect">
            <a:avLst/>
          </a:prstGeom>
          <a:solidFill>
            <a:srgbClr val="33CC33">
              <a:alpha val="2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indent="450215">
              <a:lnSpc>
                <a:spcPct val="110000"/>
              </a:lnSpc>
            </a:pPr>
            <a:r>
              <a:rPr lang="en-US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u="sng" dirty="0" err="1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model_selection</a:t>
            </a:r>
            <a:r>
              <a:rPr lang="ru-RU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ru-RU" i="1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i="1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импорт всех необходимых библиотек не загруженных </a:t>
            </a:r>
            <a:r>
              <a:rPr lang="ru-RU" i="1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ранее</a:t>
            </a:r>
            <a:endParaRPr lang="ru-RU" u="sng" dirty="0">
              <a:uFill>
                <a:solidFill>
                  <a:srgbClr val="5CEE58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0000"/>
              </a:lnSpc>
              <a:spcAft>
                <a:spcPts val="0"/>
              </a:spcAft>
            </a:pP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sklearn.linear_model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LogisticRegression</a:t>
            </a:r>
            <a:endParaRPr lang="ru-RU" u="sng" dirty="0">
              <a:uFill>
                <a:solidFill>
                  <a:srgbClr val="5CEE58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0000"/>
              </a:lnSpc>
            </a:pPr>
            <a:r>
              <a:rPr lang="ru-RU" u="sng" dirty="0" err="1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acc_mod</a:t>
            </a:r>
            <a:r>
              <a:rPr lang="ru-RU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u="sng" dirty="0" err="1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recll_sc</a:t>
            </a:r>
            <a:r>
              <a:rPr lang="ru-RU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ru-RU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ru-RU" i="1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создание списка показателей точности </a:t>
            </a:r>
            <a:r>
              <a:rPr lang="ru-RU" i="1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endParaRPr lang="ru-RU" u="sng" dirty="0">
              <a:uFill>
                <a:solidFill>
                  <a:srgbClr val="5CEE58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0000"/>
              </a:lnSpc>
              <a:spcAft>
                <a:spcPts val="0"/>
              </a:spcAft>
            </a:pP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recll_sc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[]</a:t>
            </a:r>
            <a:endParaRPr lang="ru-RU" u="sng" dirty="0">
              <a:uFill>
                <a:solidFill>
                  <a:srgbClr val="5CEE58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0000"/>
              </a:lnSpc>
              <a:spcAft>
                <a:spcPts val="0"/>
              </a:spcAft>
            </a:pPr>
            <a:r>
              <a:rPr lang="en-US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kf</a:t>
            </a: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model_selection.StratifiedKFold</a:t>
            </a: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n_splits</a:t>
            </a: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=5</a:t>
            </a:r>
            <a:r>
              <a:rPr lang="en-US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ru-RU" i="1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i="1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применим кросс-</a:t>
            </a:r>
            <a:r>
              <a:rPr lang="ru-RU" i="1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валидацию</a:t>
            </a:r>
            <a:r>
              <a:rPr lang="ru-RU" i="1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 5 частям</a:t>
            </a:r>
            <a:endParaRPr lang="ru-RU" u="sng" dirty="0">
              <a:uFill>
                <a:solidFill>
                  <a:srgbClr val="5CEE58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0000"/>
              </a:lnSpc>
              <a:spcAft>
                <a:spcPts val="0"/>
              </a:spcAft>
            </a:pP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fold, (</a:t>
            </a:r>
            <a:r>
              <a:rPr lang="en-US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trn</a:t>
            </a: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_,</a:t>
            </a:r>
            <a:r>
              <a:rPr lang="en-US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_) in enumerate(</a:t>
            </a:r>
            <a:r>
              <a:rPr lang="en-US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kf.split</a:t>
            </a: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(X=</a:t>
            </a:r>
            <a:r>
              <a:rPr lang="en-US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df_nontree,y</a:t>
            </a: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=y</a:t>
            </a:r>
            <a:r>
              <a:rPr lang="en-US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)):</a:t>
            </a:r>
            <a:endParaRPr lang="ru-RU" u="sng" dirty="0">
              <a:uFill>
                <a:solidFill>
                  <a:srgbClr val="5CEE58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0000"/>
              </a:lnSpc>
              <a:spcAft>
                <a:spcPts val="0"/>
              </a:spcAft>
            </a:pP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X_train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df_nontree.loc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trn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_,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feature_col_nontree</a:t>
            </a:r>
            <a:r>
              <a:rPr lang="ru-RU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    </a:t>
            </a:r>
            <a:r>
              <a:rPr lang="ru-RU" i="1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i="1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разделим на тестовую, </a:t>
            </a:r>
            <a:r>
              <a:rPr lang="ru-RU" i="1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валидационную</a:t>
            </a:r>
            <a:r>
              <a:rPr lang="ru-RU" i="1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i="1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тренировочную</a:t>
            </a:r>
            <a:endParaRPr lang="ru-RU" u="sng" dirty="0">
              <a:uFill>
                <a:solidFill>
                  <a:srgbClr val="5CEE58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0000"/>
              </a:lnSpc>
              <a:spcAft>
                <a:spcPts val="0"/>
              </a:spcAft>
            </a:pP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y_train</a:t>
            </a: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df_nontree.loc</a:t>
            </a: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trn</a:t>
            </a: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_,target]</a:t>
            </a:r>
            <a:endParaRPr lang="ru-RU" u="sng" dirty="0">
              <a:uFill>
                <a:solidFill>
                  <a:srgbClr val="5CEE58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0000"/>
              </a:lnSpc>
              <a:spcAft>
                <a:spcPts val="0"/>
              </a:spcAft>
            </a:pP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X_valid</a:t>
            </a: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df_nontree.loc</a:t>
            </a: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_,</a:t>
            </a:r>
            <a:r>
              <a:rPr lang="en-US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feature_col_nontree</a:t>
            </a: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ru-RU" u="sng" dirty="0">
              <a:uFill>
                <a:solidFill>
                  <a:srgbClr val="5CEE58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0000"/>
              </a:lnSpc>
              <a:spcAft>
                <a:spcPts val="0"/>
              </a:spcAft>
            </a:pP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y_valid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df_nontree.loc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_,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ru-RU" u="sng" dirty="0">
              <a:uFill>
                <a:solidFill>
                  <a:srgbClr val="5CEE58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0000"/>
              </a:lnSpc>
            </a:pPr>
            <a:r>
              <a:rPr lang="ru-RU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u="sng" dirty="0" err="1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ro_scaler</a:t>
            </a:r>
            <a:r>
              <a:rPr lang="ru-RU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u="sng" dirty="0" err="1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MinMaxScaler</a:t>
            </a:r>
            <a:r>
              <a:rPr lang="ru-RU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i="1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# </a:t>
            </a:r>
            <a:r>
              <a:rPr lang="ru-RU" i="1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проведем масштабирование </a:t>
            </a:r>
            <a:r>
              <a:rPr lang="ru-RU" i="1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данных</a:t>
            </a:r>
            <a:endParaRPr lang="ru-RU" u="sng" dirty="0" smtClean="0">
              <a:uFill>
                <a:solidFill>
                  <a:srgbClr val="5CEE58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0000"/>
              </a:lnSpc>
              <a:spcAft>
                <a:spcPts val="0"/>
              </a:spcAft>
            </a:pPr>
            <a:r>
              <a:rPr lang="ru-RU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X_train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ro_scaler.fit_transform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X_train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u="sng" dirty="0">
              <a:uFill>
                <a:solidFill>
                  <a:srgbClr val="5CEE58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0000"/>
              </a:lnSpc>
              <a:spcAft>
                <a:spcPts val="0"/>
              </a:spcAft>
            </a:pP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u="sng" dirty="0" err="1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X_valid</a:t>
            </a:r>
            <a:r>
              <a:rPr lang="ru-RU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u="sng" dirty="0" err="1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ro_scaler.transform</a:t>
            </a:r>
            <a:r>
              <a:rPr lang="ru-RU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u="sng" dirty="0" err="1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X_valid</a:t>
            </a:r>
            <a:r>
              <a:rPr lang="ru-RU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u="sng" dirty="0" smtClean="0">
              <a:uFill>
                <a:solidFill>
                  <a:srgbClr val="5CEE58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0000"/>
              </a:lnSpc>
              <a:spcAft>
                <a:spcPts val="0"/>
              </a:spcAft>
            </a:pPr>
            <a:r>
              <a:rPr lang="ru-RU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clf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LogisticRegression</a:t>
            </a:r>
            <a:r>
              <a:rPr lang="ru-RU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			      </a:t>
            </a:r>
            <a:r>
              <a:rPr lang="ru-RU" i="1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выбор метода (в данном случае логистическая регрессия)</a:t>
            </a:r>
            <a:endParaRPr lang="ru-RU" u="sng" dirty="0">
              <a:uFill>
                <a:solidFill>
                  <a:srgbClr val="5CEE58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0000"/>
              </a:lnSpc>
              <a:spcAft>
                <a:spcPts val="0"/>
              </a:spcAft>
            </a:pP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u="sng" dirty="0" err="1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clf.fit</a:t>
            </a:r>
            <a:r>
              <a:rPr lang="en-US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u="sng" dirty="0" err="1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X_train,y_train</a:t>
            </a:r>
            <a:r>
              <a:rPr lang="en-US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ru-RU" i="1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     # </a:t>
            </a:r>
            <a:r>
              <a:rPr lang="ru-RU" i="1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обучение метода</a:t>
            </a:r>
            <a:endParaRPr lang="ru-RU" u="sng" dirty="0">
              <a:uFill>
                <a:solidFill>
                  <a:srgbClr val="5CEE58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0000"/>
              </a:lnSpc>
              <a:spcAft>
                <a:spcPts val="0"/>
              </a:spcAft>
            </a:pP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u="sng" dirty="0" err="1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y_pred</a:t>
            </a:r>
            <a:r>
              <a:rPr lang="en-US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u="sng" dirty="0" err="1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clf.predict</a:t>
            </a:r>
            <a:r>
              <a:rPr lang="en-US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u="sng" dirty="0" err="1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X_valid</a:t>
            </a:r>
            <a:r>
              <a:rPr lang="en-US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		</a:t>
            </a:r>
            <a:r>
              <a:rPr lang="ru-RU" i="1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предсказание на </a:t>
            </a:r>
            <a:r>
              <a:rPr lang="ru-RU" i="1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валидационной</a:t>
            </a:r>
            <a:r>
              <a:rPr lang="ru-RU" i="1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выборке и вывод результатов</a:t>
            </a:r>
            <a:endParaRPr lang="ru-RU" u="sng" dirty="0">
              <a:uFill>
                <a:solidFill>
                  <a:srgbClr val="5CEE58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0000"/>
              </a:lnSpc>
              <a:spcAft>
                <a:spcPts val="0"/>
              </a:spcAft>
            </a:pP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f"The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{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: ")</a:t>
            </a:r>
            <a:endParaRPr lang="ru-RU" u="sng" dirty="0">
              <a:uFill>
                <a:solidFill>
                  <a:srgbClr val="5CEE58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0000"/>
              </a:lnSpc>
              <a:spcAft>
                <a:spcPts val="0"/>
              </a:spcAft>
            </a:pP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classification_report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y_valid,y_pred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ru-RU" u="sng" dirty="0">
              <a:uFill>
                <a:solidFill>
                  <a:srgbClr val="5CEE58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0000"/>
              </a:lnSpc>
              <a:spcAft>
                <a:spcPts val="0"/>
              </a:spcAft>
            </a:pP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roc_auc_score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y_valid,y_pred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u="sng" dirty="0">
              <a:uFill>
                <a:solidFill>
                  <a:srgbClr val="5CEE58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0000"/>
              </a:lnSpc>
              <a:spcAft>
                <a:spcPts val="0"/>
              </a:spcAft>
            </a:pP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acc_mod.append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u="sng" dirty="0">
              <a:uFill>
                <a:solidFill>
                  <a:srgbClr val="5CEE58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0000"/>
              </a:lnSpc>
              <a:spcAft>
                <a:spcPts val="0"/>
              </a:spcAft>
            </a:pP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recll_sc.append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recall_score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y_valid,y_pred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ru-RU" u="sng" dirty="0">
              <a:uFill>
                <a:solidFill>
                  <a:srgbClr val="5CEE58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0000"/>
              </a:lnSpc>
              <a:spcAft>
                <a:spcPts val="0"/>
              </a:spcAft>
            </a:pP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f"The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{fold+1} : {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</a:t>
            </a: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}")</a:t>
            </a:r>
            <a:endParaRPr lang="ru-RU" u="sng" dirty="0">
              <a:uFill>
                <a:solidFill>
                  <a:srgbClr val="5CEE58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0000"/>
              </a:lnSpc>
              <a:spcAft>
                <a:spcPts val="0"/>
              </a:spcAft>
            </a:pPr>
            <a:r>
              <a:rPr lang="ru-RU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</a:t>
            </a:r>
            <a:endParaRPr lang="ru-RU" u="sng" dirty="0">
              <a:uFill>
                <a:solidFill>
                  <a:srgbClr val="5CEE58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0000"/>
              </a:lnSpc>
              <a:spcAft>
                <a:spcPts val="0"/>
              </a:spcAft>
            </a:pPr>
            <a:r>
              <a:rPr lang="en-US" u="sng" dirty="0" err="1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dict_res_al.loc</a:t>
            </a: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["</a:t>
            </a:r>
            <a:r>
              <a:rPr lang="en-US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LogisticRegression</a:t>
            </a: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['</a:t>
            </a:r>
            <a:r>
              <a:rPr lang="en-US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accuracy','recall</a:t>
            </a: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']] = </a:t>
            </a:r>
            <a:endParaRPr lang="ru-RU" u="sng" dirty="0">
              <a:uFill>
                <a:solidFill>
                  <a:srgbClr val="5CEE58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0000"/>
              </a:lnSpc>
            </a:pP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</a:t>
            </a:r>
            <a:r>
              <a:rPr lang="en-US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np.array</a:t>
            </a: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acc_mod</a:t>
            </a: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).mean(),</a:t>
            </a:r>
            <a:r>
              <a:rPr lang="en-US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np.array</a:t>
            </a: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u="sng" dirty="0" err="1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recll_sc</a:t>
            </a:r>
            <a:r>
              <a:rPr lang="en-US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).mean() </a:t>
            </a:r>
            <a:r>
              <a:rPr lang="en-US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ru-RU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	</a:t>
            </a:r>
            <a:r>
              <a:rPr lang="ru-RU" i="1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i="1" u="sng" dirty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зафиксируем показатели алгоритма </a:t>
            </a:r>
            <a:r>
              <a:rPr lang="ru-RU" i="1" u="sng" dirty="0" smtClean="0">
                <a:uFill>
                  <a:solidFill>
                    <a:srgbClr val="5CEE58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сравнение</a:t>
            </a:r>
            <a:endParaRPr lang="ru-RU" u="sng" dirty="0">
              <a:uFill>
                <a:solidFill>
                  <a:srgbClr val="5CEE58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03079" y="5193644"/>
            <a:ext cx="5438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Результаты по каждому методу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18318" y="2909357"/>
            <a:ext cx="6509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Пример работы алгоритма по одному из </a:t>
            </a:r>
            <a:r>
              <a:rPr lang="ru-RU" sz="2400" dirty="0" err="1" smtClean="0"/>
              <a:t>фолдов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7085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2927C8-9366-4E1B-BE22-C10AC0AB6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</p:spPr>
      </p:pic>
      <p:pic>
        <p:nvPicPr>
          <p:cNvPr id="4" name="Рисунок 3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EB2A57C0-FD94-9264-9B9E-053B796E0D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511528" y="1292918"/>
            <a:ext cx="15788922" cy="149741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Часть </a:t>
            </a:r>
            <a:r>
              <a:rPr lang="en-US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2</a:t>
            </a:r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.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/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Обучение модели </a:t>
            </a:r>
            <a:r>
              <a:rPr lang="ru-RU" sz="4800" b="1" dirty="0" err="1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небинарной</a:t>
            </a:r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 классификации.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485" y="4587875"/>
            <a:ext cx="13992365" cy="2563964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205281"/>
              </p:ext>
            </p:extLst>
          </p:nvPr>
        </p:nvGraphicFramePr>
        <p:xfrm>
          <a:off x="5881152" y="7712074"/>
          <a:ext cx="13966963" cy="3261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5328">
                  <a:extLst>
                    <a:ext uri="{9D8B030D-6E8A-4147-A177-3AD203B41FA5}">
                      <a16:colId xmlns:a16="http://schemas.microsoft.com/office/drawing/2014/main" val="3202884328"/>
                    </a:ext>
                  </a:extLst>
                </a:gridCol>
                <a:gridCol w="2765459">
                  <a:extLst>
                    <a:ext uri="{9D8B030D-6E8A-4147-A177-3AD203B41FA5}">
                      <a16:colId xmlns:a16="http://schemas.microsoft.com/office/drawing/2014/main" val="1684038514"/>
                    </a:ext>
                  </a:extLst>
                </a:gridCol>
                <a:gridCol w="2455392">
                  <a:extLst>
                    <a:ext uri="{9D8B030D-6E8A-4147-A177-3AD203B41FA5}">
                      <a16:colId xmlns:a16="http://schemas.microsoft.com/office/drawing/2014/main" val="1735823933"/>
                    </a:ext>
                  </a:extLst>
                </a:gridCol>
                <a:gridCol w="2455392">
                  <a:extLst>
                    <a:ext uri="{9D8B030D-6E8A-4147-A177-3AD203B41FA5}">
                      <a16:colId xmlns:a16="http://schemas.microsoft.com/office/drawing/2014/main" val="790308964"/>
                    </a:ext>
                  </a:extLst>
                </a:gridCol>
                <a:gridCol w="2455392">
                  <a:extLst>
                    <a:ext uri="{9D8B030D-6E8A-4147-A177-3AD203B41FA5}">
                      <a16:colId xmlns:a16="http://schemas.microsoft.com/office/drawing/2014/main" val="3365559574"/>
                    </a:ext>
                  </a:extLst>
                </a:gridCol>
              </a:tblGrid>
              <a:tr h="319940"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000" b="0" kern="1200" dirty="0">
                        <a:solidFill>
                          <a:schemeClr val="tx1"/>
                        </a:solidFill>
                        <a:latin typeface="Montserrat Medium" pitchFamily="2" charset="-5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support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591994"/>
                  </a:ext>
                </a:extLst>
              </a:tr>
              <a:tr h="319940"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NORM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0.83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964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350504"/>
                  </a:ext>
                </a:extLst>
              </a:tr>
              <a:tr h="319940"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MI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553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86882"/>
                  </a:ext>
                </a:extLst>
              </a:tr>
              <a:tr h="319940"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STTC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523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680495"/>
                  </a:ext>
                </a:extLst>
              </a:tr>
              <a:tr h="319940"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CD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498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21871"/>
                  </a:ext>
                </a:extLst>
              </a:tr>
              <a:tr h="319940"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HYP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0.44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263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511714"/>
                  </a:ext>
                </a:extLst>
              </a:tr>
              <a:tr h="319940"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micro avg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2801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270984"/>
                  </a:ext>
                </a:extLst>
              </a:tr>
              <a:tr h="319940"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macro avg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0.69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2801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545928"/>
                  </a:ext>
                </a:extLst>
              </a:tr>
              <a:tr h="319940"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weighted avg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2801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167137"/>
                  </a:ext>
                </a:extLst>
              </a:tr>
              <a:tr h="319940"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samples avg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8377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Montserrat Medium" pitchFamily="2" charset="-52"/>
                          <a:ea typeface="+mn-ea"/>
                          <a:cs typeface="Times New Roman" panose="02020603050405020304" pitchFamily="18" charset="0"/>
                        </a:rPr>
                        <a:t>2801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030856"/>
                  </a:ext>
                </a:extLst>
              </a:tr>
            </a:tbl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5"/>
          <a:srcRect b="8649"/>
          <a:stretch/>
        </p:blipFill>
        <p:spPr>
          <a:xfrm>
            <a:off x="154191" y="3546910"/>
            <a:ext cx="5445540" cy="736456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2401" y="1891802"/>
            <a:ext cx="3150850" cy="91440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837515" y="3014511"/>
            <a:ext cx="14010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Montserrat SemiBold" pitchFamily="2" charset="77"/>
                <a:cs typeface="Times New Roman" panose="02020603050405020304" pitchFamily="18" charset="0"/>
              </a:rPr>
              <a:t>Задача </a:t>
            </a:r>
            <a:r>
              <a:rPr lang="ru-RU" sz="2400" dirty="0" err="1" smtClean="0">
                <a:latin typeface="Montserrat SemiBold" pitchFamily="2" charset="77"/>
                <a:cs typeface="Times New Roman" panose="02020603050405020304" pitchFamily="18" charset="0"/>
              </a:rPr>
              <a:t>небинарной</a:t>
            </a:r>
            <a:r>
              <a:rPr lang="ru-RU" sz="2400" dirty="0" smtClean="0">
                <a:latin typeface="Montserrat SemiBold" pitchFamily="2" charset="77"/>
                <a:cs typeface="Times New Roman" panose="02020603050405020304" pitchFamily="18" charset="0"/>
              </a:rPr>
              <a:t> классификации – задача классификации по 5 (в данном случае) показателям (различные заболевания или его отсутствие). Задача зачастую усложняется несбалансированностью классов – не в нашем случае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813386" y="4171160"/>
            <a:ext cx="14010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Визуализации матрицы ошибок по каждому целевому классу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807036" y="7201124"/>
            <a:ext cx="14010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Показатели по каждому классу итоговое модели</a:t>
            </a:r>
            <a:endParaRPr lang="ru-RU" sz="2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51391" y="2998637"/>
            <a:ext cx="5438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Архитектура нейронной сети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951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1BAEC9-8FFC-47CD-AB64-9E3710894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102770" cy="11310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14C35-31F5-4D24-AFEC-7A7466F7D364}"/>
              </a:ext>
            </a:extLst>
          </p:cNvPr>
          <p:cNvSpPr txBox="1"/>
          <p:nvPr/>
        </p:nvSpPr>
        <p:spPr>
          <a:xfrm>
            <a:off x="831850" y="4587876"/>
            <a:ext cx="1135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rgbClr val="15B012"/>
                </a:solidFill>
                <a:latin typeface="Montserrat SemiBold" panose="00000700000000000000" pitchFamily="2" charset="-52"/>
              </a:rPr>
              <a:t>Интерфейс пользователя</a:t>
            </a:r>
            <a:endParaRPr lang="ru-RU" sz="6000" dirty="0">
              <a:solidFill>
                <a:srgbClr val="15B012"/>
              </a:solidFill>
              <a:latin typeface="Montserrat SemiBold" panose="00000700000000000000" pitchFamily="2" charset="-52"/>
            </a:endParaRPr>
          </a:p>
        </p:txBody>
      </p:sp>
      <p:pic>
        <p:nvPicPr>
          <p:cNvPr id="3" name="Рисунок 2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C22807E-3868-A7BF-5224-6F4134B0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0" y="1105200"/>
            <a:ext cx="2197317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2927C8-9366-4E1B-BE22-C10AC0AB6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EB2A57C0-FD94-9264-9B9E-053B796E0D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2401" y="1982210"/>
            <a:ext cx="2693650" cy="792250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511528" y="1292918"/>
            <a:ext cx="15788922" cy="149741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Часть </a:t>
            </a:r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1.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/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Интерфейс модели бинарной классификации.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28" y="3106314"/>
            <a:ext cx="9755817" cy="7887057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10965168" y="8069891"/>
            <a:ext cx="8840482" cy="501160"/>
          </a:xfrm>
          <a:prstGeom prst="rect">
            <a:avLst/>
          </a:prstGeom>
          <a:noFill/>
          <a:ln>
            <a:solidFill>
              <a:srgbClr val="15B012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ru-RU" sz="2400" dirty="0" smtClean="0"/>
              <a:t>ВЫПАДАЮЩИЕ СПИСКИ</a:t>
            </a:r>
            <a:endParaRPr lang="ru-RU" sz="2400" dirty="0"/>
          </a:p>
        </p:txBody>
      </p:sp>
      <p:sp>
        <p:nvSpPr>
          <p:cNvPr id="24" name="Правая фигурная скобка 23"/>
          <p:cNvSpPr/>
          <p:nvPr/>
        </p:nvSpPr>
        <p:spPr>
          <a:xfrm>
            <a:off x="10267345" y="3694291"/>
            <a:ext cx="666073" cy="5791200"/>
          </a:xfrm>
          <a:prstGeom prst="rightBrace">
            <a:avLst>
              <a:gd name="adj1" fmla="val 29386"/>
              <a:gd name="adj2" fmla="val 79793"/>
            </a:avLst>
          </a:prstGeom>
          <a:ln>
            <a:solidFill>
              <a:srgbClr val="15B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0965167" y="10294469"/>
            <a:ext cx="8840483" cy="591442"/>
          </a:xfrm>
          <a:prstGeom prst="rect">
            <a:avLst/>
          </a:prstGeom>
          <a:noFill/>
          <a:ln>
            <a:solidFill>
              <a:srgbClr val="15B012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ru-RU" sz="2400" dirty="0" smtClean="0"/>
              <a:t>РЕЗУЛЬТАТ – РИСК ВОЗНИКНОВЕНИЯ СЗЗ</a:t>
            </a:r>
            <a:endParaRPr lang="ru-RU" sz="2400" dirty="0"/>
          </a:p>
        </p:txBody>
      </p:sp>
      <p:cxnSp>
        <p:nvCxnSpPr>
          <p:cNvPr id="27" name="Прямая со стрелкой 26"/>
          <p:cNvCxnSpPr>
            <a:endCxn id="25" idx="1"/>
          </p:cNvCxnSpPr>
          <p:nvPr/>
        </p:nvCxnSpPr>
        <p:spPr>
          <a:xfrm flipV="1">
            <a:off x="10267345" y="10590190"/>
            <a:ext cx="697822" cy="22182"/>
          </a:xfrm>
          <a:prstGeom prst="straightConnector1">
            <a:avLst/>
          </a:prstGeom>
          <a:ln>
            <a:solidFill>
              <a:srgbClr val="15B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4">
            <a:extLst>
              <a:ext uri="{FF2B5EF4-FFF2-40B4-BE49-F238E27FC236}">
                <a16:creationId xmlns:a16="http://schemas.microsoft.com/office/drawing/2014/main" id="{97FCE206-17C7-4561-B19B-F49EE0FEEE83}"/>
              </a:ext>
            </a:extLst>
          </p:cNvPr>
          <p:cNvSpPr txBox="1"/>
          <p:nvPr/>
        </p:nvSpPr>
        <p:spPr>
          <a:xfrm>
            <a:off x="10965168" y="2998636"/>
            <a:ext cx="8840482" cy="306707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 algn="just"/>
            <a:r>
              <a:rPr lang="ru-RU" sz="2200" dirty="0" smtClean="0">
                <a:latin typeface="Montserrat SemiBold" pitchFamily="2" charset="77"/>
                <a:cs typeface="Times New Roman" panose="02020603050405020304" pitchFamily="18" charset="0"/>
              </a:rPr>
              <a:t>Заранее обученная модель и </a:t>
            </a:r>
            <a:r>
              <a:rPr lang="en-US" sz="2200" dirty="0" smtClean="0">
                <a:latin typeface="Montserrat SemiBold" pitchFamily="2" charset="77"/>
                <a:cs typeface="Times New Roman" panose="02020603050405020304" pitchFamily="18" charset="0"/>
              </a:rPr>
              <a:t>encoder</a:t>
            </a:r>
            <a:r>
              <a:rPr lang="ru-RU" sz="2200" dirty="0" smtClean="0">
                <a:latin typeface="Montserrat SemiBold" pitchFamily="2" charset="77"/>
                <a:cs typeface="Times New Roman" panose="02020603050405020304" pitchFamily="18" charset="0"/>
              </a:rPr>
              <a:t> загружается при запуске сервера. </a:t>
            </a:r>
          </a:p>
          <a:p>
            <a:pPr marR="8377" algn="just"/>
            <a:r>
              <a:rPr lang="ru-RU" sz="2200" dirty="0" smtClean="0">
                <a:latin typeface="Montserrat SemiBold" pitchFamily="2" charset="77"/>
                <a:cs typeface="Times New Roman" panose="02020603050405020304" pitchFamily="18" charset="0"/>
              </a:rPr>
              <a:t>Пользователю требуется: </a:t>
            </a:r>
          </a:p>
          <a:p>
            <a:pPr marL="457200" marR="8377" indent="-457200" algn="just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Montserrat SemiBold" pitchFamily="2" charset="77"/>
                <a:cs typeface="Times New Roman" panose="02020603050405020304" pitchFamily="18" charset="0"/>
              </a:rPr>
              <a:t>Ввести данные в выпадающий список (выбран для исключения ошибок возникающих при расчете)</a:t>
            </a:r>
          </a:p>
          <a:p>
            <a:pPr marL="457200" marR="8377" indent="-457200" algn="just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Montserrat SemiBold" pitchFamily="2" charset="77"/>
                <a:cs typeface="Times New Roman" panose="02020603050405020304" pitchFamily="18" charset="0"/>
              </a:rPr>
              <a:t>Нажать кнопку «Рассчитать риск возникновения СЗЗ по анализам» </a:t>
            </a:r>
          </a:p>
          <a:p>
            <a:pPr marR="8377" algn="just"/>
            <a:r>
              <a:rPr lang="ru-RU" sz="2200" dirty="0" smtClean="0">
                <a:latin typeface="Montserrat SemiBold" pitchFamily="2" charset="77"/>
                <a:cs typeface="Times New Roman" panose="02020603050405020304" pitchFamily="18" charset="0"/>
              </a:rPr>
              <a:t>Далее будет представлен результат выполнения прогноза.</a:t>
            </a:r>
            <a:endParaRPr lang="ru-RU" sz="2200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2927C8-9366-4E1B-BE22-C10AC0AB6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</p:spPr>
      </p:pic>
      <p:pic>
        <p:nvPicPr>
          <p:cNvPr id="4" name="Рисунок 3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EB2A57C0-FD94-9264-9B9E-053B796E0D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511528" y="1292918"/>
            <a:ext cx="15788922" cy="149741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Часть </a:t>
            </a:r>
            <a:r>
              <a:rPr lang="en-US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2</a:t>
            </a:r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.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/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Обучение модели </a:t>
            </a:r>
            <a:r>
              <a:rPr lang="ru-RU" sz="4800" b="1" dirty="0" err="1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небинарной</a:t>
            </a:r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 классификации.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2401" y="1891802"/>
            <a:ext cx="3150850" cy="91440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28" y="3125434"/>
            <a:ext cx="9394672" cy="7558441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597673" y="6597907"/>
            <a:ext cx="8840482" cy="501160"/>
          </a:xfrm>
          <a:prstGeom prst="rect">
            <a:avLst/>
          </a:prstGeom>
          <a:noFill/>
          <a:ln>
            <a:solidFill>
              <a:srgbClr val="15B012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ru-RU" sz="2400" dirty="0" smtClean="0"/>
              <a:t>ВЫПАДАЮЩИЕ СПИСКИ</a:t>
            </a:r>
            <a:endParaRPr lang="ru-RU" sz="2400" dirty="0"/>
          </a:p>
        </p:txBody>
      </p:sp>
      <p:sp>
        <p:nvSpPr>
          <p:cNvPr id="15" name="Правая фигурная скобка 14"/>
          <p:cNvSpPr/>
          <p:nvPr/>
        </p:nvSpPr>
        <p:spPr>
          <a:xfrm>
            <a:off x="9918900" y="3646803"/>
            <a:ext cx="666073" cy="3936512"/>
          </a:xfrm>
          <a:prstGeom prst="rightBrace">
            <a:avLst>
              <a:gd name="adj1" fmla="val 29386"/>
              <a:gd name="adj2" fmla="val 79793"/>
            </a:avLst>
          </a:prstGeom>
          <a:ln>
            <a:solidFill>
              <a:srgbClr val="15B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0597673" y="7542789"/>
            <a:ext cx="8840483" cy="591442"/>
          </a:xfrm>
          <a:prstGeom prst="rect">
            <a:avLst/>
          </a:prstGeom>
          <a:noFill/>
          <a:ln>
            <a:solidFill>
              <a:srgbClr val="15B012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ru-RU" sz="2400" dirty="0" smtClean="0"/>
              <a:t>ВЫБИРАЕМ КРИВЫЕ ЭКГ ИЗ ЗАГРУЖЕННЫХ В ПАПКУ</a:t>
            </a:r>
            <a:endParaRPr lang="ru-RU" sz="2400" dirty="0"/>
          </a:p>
        </p:txBody>
      </p:sp>
      <p:cxnSp>
        <p:nvCxnSpPr>
          <p:cNvPr id="17" name="Прямая со стрелкой 16"/>
          <p:cNvCxnSpPr>
            <a:stCxn id="15" idx="2"/>
            <a:endCxn id="16" idx="1"/>
          </p:cNvCxnSpPr>
          <p:nvPr/>
        </p:nvCxnSpPr>
        <p:spPr>
          <a:xfrm>
            <a:off x="9918900" y="7583315"/>
            <a:ext cx="678773" cy="255195"/>
          </a:xfrm>
          <a:prstGeom prst="straightConnector1">
            <a:avLst/>
          </a:prstGeom>
          <a:ln>
            <a:solidFill>
              <a:srgbClr val="15B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ject 4">
            <a:extLst>
              <a:ext uri="{FF2B5EF4-FFF2-40B4-BE49-F238E27FC236}">
                <a16:creationId xmlns:a16="http://schemas.microsoft.com/office/drawing/2014/main" id="{97FCE206-17C7-4561-B19B-F49EE0FEEE83}"/>
              </a:ext>
            </a:extLst>
          </p:cNvPr>
          <p:cNvSpPr txBox="1"/>
          <p:nvPr/>
        </p:nvSpPr>
        <p:spPr>
          <a:xfrm>
            <a:off x="10584973" y="3066827"/>
            <a:ext cx="8853182" cy="306707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 algn="just"/>
            <a:r>
              <a:rPr lang="ru-RU" sz="2200" dirty="0" smtClean="0">
                <a:latin typeface="Montserrat SemiBold" pitchFamily="2" charset="77"/>
                <a:cs typeface="Times New Roman" panose="02020603050405020304" pitchFamily="18" charset="0"/>
              </a:rPr>
              <a:t>Заранее обученная модель и </a:t>
            </a:r>
            <a:r>
              <a:rPr lang="en-US" sz="2200" dirty="0" smtClean="0">
                <a:latin typeface="Montserrat SemiBold" pitchFamily="2" charset="77"/>
                <a:cs typeface="Times New Roman" panose="02020603050405020304" pitchFamily="18" charset="0"/>
              </a:rPr>
              <a:t>encoder</a:t>
            </a:r>
            <a:r>
              <a:rPr lang="ru-RU" sz="2200" dirty="0" smtClean="0">
                <a:latin typeface="Montserrat SemiBold" pitchFamily="2" charset="77"/>
                <a:cs typeface="Times New Roman" panose="02020603050405020304" pitchFamily="18" charset="0"/>
              </a:rPr>
              <a:t> загружается при запуске сервера. </a:t>
            </a:r>
          </a:p>
          <a:p>
            <a:pPr marR="8377" algn="just"/>
            <a:r>
              <a:rPr lang="ru-RU" sz="2200" dirty="0" smtClean="0">
                <a:latin typeface="Montserrat SemiBold" pitchFamily="2" charset="77"/>
                <a:cs typeface="Times New Roman" panose="02020603050405020304" pitchFamily="18" charset="0"/>
              </a:rPr>
              <a:t>Пользователю требуется: </a:t>
            </a:r>
          </a:p>
          <a:p>
            <a:pPr marL="457200" marR="8377" indent="-457200" algn="just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Montserrat SemiBold" pitchFamily="2" charset="77"/>
                <a:cs typeface="Times New Roman" panose="02020603050405020304" pitchFamily="18" charset="0"/>
              </a:rPr>
              <a:t>Ввести данные в выпадающий список (выбран для исключения ошибок возникающих при расчете)</a:t>
            </a:r>
          </a:p>
          <a:p>
            <a:pPr marL="457200" marR="8377" indent="-457200" algn="just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Montserrat SemiBold" pitchFamily="2" charset="77"/>
                <a:cs typeface="Times New Roman" panose="02020603050405020304" pitchFamily="18" charset="0"/>
              </a:rPr>
              <a:t>Нажать кнопку «Рассчитать риск возникновения СЗЗ по анализам» </a:t>
            </a:r>
          </a:p>
          <a:p>
            <a:pPr marR="8377" algn="just"/>
            <a:r>
              <a:rPr lang="ru-RU" sz="2200" dirty="0" smtClean="0">
                <a:latin typeface="Montserrat SemiBold" pitchFamily="2" charset="77"/>
                <a:cs typeface="Times New Roman" panose="02020603050405020304" pitchFamily="18" charset="0"/>
              </a:rPr>
              <a:t>Далее будет представлен результат выполнения прогноза.</a:t>
            </a:r>
            <a:endParaRPr lang="ru-RU" sz="2200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/>
          <a:srcRect t="23993"/>
          <a:stretch/>
        </p:blipFill>
        <p:spPr>
          <a:xfrm>
            <a:off x="511528" y="8277590"/>
            <a:ext cx="9394672" cy="2776309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10597673" y="8613904"/>
            <a:ext cx="8840483" cy="591442"/>
          </a:xfrm>
          <a:prstGeom prst="rect">
            <a:avLst/>
          </a:prstGeom>
          <a:noFill/>
          <a:ln>
            <a:solidFill>
              <a:srgbClr val="15B012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ru-RU" sz="2400" dirty="0" smtClean="0"/>
              <a:t>ВИЗУАЛИЗАЦИЯ ВЫБРАННЫХ КРИВЫХ ЭКГ</a:t>
            </a:r>
            <a:endParaRPr lang="ru-RU" sz="2400" dirty="0"/>
          </a:p>
        </p:txBody>
      </p:sp>
      <p:cxnSp>
        <p:nvCxnSpPr>
          <p:cNvPr id="20" name="Прямая со стрелкой 19"/>
          <p:cNvCxnSpPr>
            <a:endCxn id="19" idx="1"/>
          </p:cNvCxnSpPr>
          <p:nvPr/>
        </p:nvCxnSpPr>
        <p:spPr>
          <a:xfrm>
            <a:off x="9906200" y="8613904"/>
            <a:ext cx="691473" cy="295721"/>
          </a:xfrm>
          <a:prstGeom prst="straightConnector1">
            <a:avLst/>
          </a:prstGeom>
          <a:ln>
            <a:solidFill>
              <a:srgbClr val="15B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10597673" y="9687782"/>
            <a:ext cx="8840483" cy="591442"/>
          </a:xfrm>
          <a:prstGeom prst="rect">
            <a:avLst/>
          </a:prstGeom>
          <a:noFill/>
          <a:ln>
            <a:solidFill>
              <a:srgbClr val="15B012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ru-RU" sz="2400" dirty="0" smtClean="0"/>
              <a:t>РЕЗУЛЬТАТ РАСЧЕТА ВЕРОЯТНОГО РИСКА ЗАБОЛЕВАНИЯ СЗЗ</a:t>
            </a:r>
            <a:endParaRPr lang="ru-RU" sz="2400" dirty="0"/>
          </a:p>
        </p:txBody>
      </p:sp>
      <p:cxnSp>
        <p:nvCxnSpPr>
          <p:cNvPr id="25" name="Прямая со стрелкой 24"/>
          <p:cNvCxnSpPr>
            <a:endCxn id="24" idx="1"/>
          </p:cNvCxnSpPr>
          <p:nvPr/>
        </p:nvCxnSpPr>
        <p:spPr>
          <a:xfrm flipV="1">
            <a:off x="9906200" y="9983503"/>
            <a:ext cx="691473" cy="700372"/>
          </a:xfrm>
          <a:prstGeom prst="straightConnector1">
            <a:avLst/>
          </a:prstGeom>
          <a:ln>
            <a:solidFill>
              <a:srgbClr val="15B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65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Выводы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31850" y="2400128"/>
            <a:ext cx="8686800" cy="3682630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50000"/>
              </a:lnSpc>
            </a:pP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Решены 2 задачи классификации: </a:t>
            </a:r>
          </a:p>
          <a:p>
            <a:pPr marL="363842" marR="8377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Бинарная классификация без применения нейронных сетей</a:t>
            </a:r>
            <a:r>
              <a:rPr lang="en-US" sz="2800" dirty="0" smtClean="0">
                <a:latin typeface="IBM Plex Sans regular"/>
                <a:cs typeface="Times New Roman" panose="02020603050405020304" pitchFamily="18" charset="0"/>
              </a:rPr>
              <a:t>;</a:t>
            </a:r>
            <a:endParaRPr lang="ru-RU" sz="2800" dirty="0" smtClean="0">
              <a:latin typeface="IBM Plex Sans regular"/>
              <a:cs typeface="Times New Roman" panose="02020603050405020304" pitchFamily="18" charset="0"/>
            </a:endParaRPr>
          </a:p>
          <a:p>
            <a:pPr marL="363842" marR="8377" indent="-342900">
              <a:buFont typeface="Arial" panose="020B0604020202020204" pitchFamily="34" charset="0"/>
              <a:buChar char="•"/>
            </a:pPr>
            <a:r>
              <a:rPr lang="ru-RU" sz="2800" dirty="0" err="1" smtClean="0">
                <a:latin typeface="IBM Plex Sans regular"/>
                <a:cs typeface="Times New Roman" panose="02020603050405020304" pitchFamily="18" charset="0"/>
              </a:rPr>
              <a:t>Небинарная</a:t>
            </a: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 классификация с применением </a:t>
            </a:r>
            <a:r>
              <a:rPr lang="en-US" sz="2800" dirty="0" smtClean="0">
                <a:latin typeface="IBM Plex Sans regular"/>
                <a:cs typeface="Times New Roman" panose="02020603050405020304" pitchFamily="18" charset="0"/>
              </a:rPr>
              <a:t>CNN;</a:t>
            </a:r>
          </a:p>
          <a:p>
            <a:pPr marL="363842" marR="8377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Написан пользовательский интерфейс для работы с ними. </a:t>
            </a:r>
            <a:endParaRPr lang="en-US" sz="2800" dirty="0" smtClean="0">
              <a:latin typeface="IBM Plex Sans regular"/>
              <a:cs typeface="Times New Roman" panose="02020603050405020304" pitchFamily="18" charset="0"/>
            </a:endParaRPr>
          </a:p>
          <a:p>
            <a:pPr marL="363842" marR="8377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Все коды выложены на </a:t>
            </a:r>
            <a:r>
              <a:rPr lang="en-US" sz="28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IBM Plex Sans regular"/>
                <a:cs typeface="Times New Roman" panose="02020603050405020304" pitchFamily="18" charset="0"/>
                <a:hlinkClick r:id="rId3" action="ppaction://hlinkfile"/>
              </a:rPr>
              <a:t>GitHub</a:t>
            </a:r>
            <a:endParaRPr lang="en-US" sz="2800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IBM Plex Sans regular"/>
              <a:cs typeface="Times New Roman" panose="02020603050405020304" pitchFamily="18" charset="0"/>
            </a:endParaRPr>
          </a:p>
          <a:p>
            <a:pPr marL="363842" marR="8377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7FCE206-17C7-4561-B19B-F49EE0FEEE83}"/>
              </a:ext>
            </a:extLst>
          </p:cNvPr>
          <p:cNvSpPr txBox="1"/>
          <p:nvPr/>
        </p:nvSpPr>
        <p:spPr>
          <a:xfrm>
            <a:off x="838563" y="2093840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 smtClean="0">
                <a:latin typeface="Montserrat SemiBold" pitchFamily="2" charset="77"/>
                <a:cs typeface="Times New Roman" panose="02020603050405020304" pitchFamily="18" charset="0"/>
              </a:rPr>
              <a:t>Проделана работа</a:t>
            </a:r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E74930A-B6E9-4823-B541-1CCB51CACD9D}"/>
              </a:ext>
            </a:extLst>
          </p:cNvPr>
          <p:cNvSpPr/>
          <p:nvPr/>
        </p:nvSpPr>
        <p:spPr>
          <a:xfrm>
            <a:off x="10890250" y="2073275"/>
            <a:ext cx="8229602" cy="8763000"/>
          </a:xfrm>
          <a:prstGeom prst="roundRect">
            <a:avLst/>
          </a:prstGeom>
          <a:solidFill>
            <a:srgbClr val="91A3B0"/>
          </a:solidFill>
        </p:spPr>
        <p:txBody>
          <a:bodyPr wrap="square" lIns="0" tIns="0" rIns="0" bIns="0" rtlCol="0" anchor="ctr"/>
          <a:lstStyle/>
          <a:p>
            <a:pPr algn="l"/>
            <a:endParaRPr lang="ru-RU"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D215E94E-B2AA-4286-9778-51673EBAE759}"/>
              </a:ext>
            </a:extLst>
          </p:cNvPr>
          <p:cNvSpPr txBox="1"/>
          <p:nvPr/>
        </p:nvSpPr>
        <p:spPr>
          <a:xfrm>
            <a:off x="10890251" y="2759073"/>
            <a:ext cx="8229601" cy="45097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 algn="ctr"/>
            <a:r>
              <a:rPr lang="ru-RU" sz="2800" dirty="0" smtClean="0">
                <a:latin typeface="Montserrat SemiBold" pitchFamily="2" charset="77"/>
                <a:cs typeface="Times New Roman" panose="02020603050405020304" pitchFamily="18" charset="0"/>
              </a:rPr>
              <a:t>Технические требования:</a:t>
            </a:r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2B41E482-24FE-4D41-A0B8-A45D8BA4AEF0}"/>
              </a:ext>
            </a:extLst>
          </p:cNvPr>
          <p:cNvSpPr txBox="1"/>
          <p:nvPr/>
        </p:nvSpPr>
        <p:spPr>
          <a:xfrm>
            <a:off x="11506565" y="3525291"/>
            <a:ext cx="7613287" cy="666806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50000"/>
              </a:lnSpc>
            </a:pPr>
            <a:r>
              <a:rPr lang="ru-RU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Для работы использовался </a:t>
            </a:r>
            <a:r>
              <a:rPr lang="en-US" sz="2400" dirty="0" smtClean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Python 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3.7</a:t>
            </a:r>
          </a:p>
          <a:p>
            <a:pPr marL="20942" marR="8377">
              <a:lnSpc>
                <a:spcPct val="150000"/>
              </a:lnSpc>
            </a:pPr>
            <a:r>
              <a:rPr lang="ru-RU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Библиотеки и версии: </a:t>
            </a:r>
          </a:p>
          <a:p>
            <a:pPr marL="363842" marR="8377" indent="-342900">
              <a:buFont typeface="IBM Plex Mono" panose="020B0509050203000203" pitchFamily="49" charset="-52"/>
              <a:buChar char="–"/>
            </a:pPr>
            <a:r>
              <a:rPr lang="en-US" sz="2400" dirty="0" err="1" smtClean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wfdb</a:t>
            </a:r>
            <a:r>
              <a:rPr lang="en-US" sz="2400" dirty="0" smtClean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4.1.2</a:t>
            </a:r>
          </a:p>
          <a:p>
            <a:pPr marL="363842" marR="8377" indent="-342900">
              <a:buFont typeface="IBM Plex Mono" panose="020B0509050203000203" pitchFamily="49" charset="-52"/>
              <a:buChar char="–"/>
            </a:pPr>
            <a:r>
              <a:rPr lang="en-US" sz="2400" dirty="0" err="1" smtClean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numpy</a:t>
            </a:r>
            <a:r>
              <a:rPr lang="en-US" sz="2400" dirty="0" smtClean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1.23.4</a:t>
            </a:r>
          </a:p>
          <a:p>
            <a:pPr marL="363842" marR="8377" indent="-342900">
              <a:buFont typeface="IBM Plex Mono" panose="020B0509050203000203" pitchFamily="49" charset="-52"/>
              <a:buChar char="–"/>
            </a:pPr>
            <a:r>
              <a:rPr lang="en-US" sz="2400" dirty="0" smtClean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pandas 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1.5.1</a:t>
            </a:r>
          </a:p>
          <a:p>
            <a:pPr marL="363842" marR="8377" indent="-342900">
              <a:buFont typeface="IBM Plex Mono" panose="020B0509050203000203" pitchFamily="49" charset="-52"/>
              <a:buChar char="–"/>
            </a:pPr>
            <a:r>
              <a:rPr lang="en-US" sz="2400" dirty="0" err="1" smtClean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seaborn</a:t>
            </a:r>
            <a:r>
              <a:rPr lang="en-US" sz="2400" dirty="0" smtClean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0.12.2</a:t>
            </a:r>
          </a:p>
          <a:p>
            <a:pPr marL="363842" marR="8377" indent="-342900">
              <a:buFont typeface="IBM Plex Mono" panose="020B0509050203000203" pitchFamily="49" charset="-52"/>
              <a:buChar char="–"/>
            </a:pPr>
            <a:r>
              <a:rPr lang="en-US" sz="2400" dirty="0" err="1" smtClean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joblib</a:t>
            </a:r>
            <a:r>
              <a:rPr lang="en-US" sz="2400" dirty="0" smtClean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1.3.1</a:t>
            </a:r>
          </a:p>
          <a:p>
            <a:pPr marL="363842" marR="8377" indent="-342900">
              <a:buFont typeface="IBM Plex Mono" panose="020B0509050203000203" pitchFamily="49" charset="-52"/>
              <a:buChar char="–"/>
            </a:pPr>
            <a:r>
              <a:rPr lang="en-US" sz="2400" dirty="0" err="1" smtClean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catboost</a:t>
            </a:r>
            <a:r>
              <a:rPr lang="en-US" sz="2400" dirty="0" smtClean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1.2.2</a:t>
            </a:r>
          </a:p>
          <a:p>
            <a:pPr marL="363842" marR="8377" indent="-342900">
              <a:buFont typeface="IBM Plex Mono" panose="020B0509050203000203" pitchFamily="49" charset="-52"/>
              <a:buChar char="–"/>
            </a:pPr>
            <a:r>
              <a:rPr lang="en-US" sz="2400" dirty="0" err="1" smtClean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sklearn</a:t>
            </a:r>
            <a:r>
              <a:rPr lang="en-US" sz="2400" dirty="0" smtClean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1.3.0</a:t>
            </a:r>
          </a:p>
          <a:p>
            <a:pPr marL="363842" marR="8377" indent="-342900">
              <a:buFont typeface="IBM Plex Mono" panose="020B0509050203000203" pitchFamily="49" charset="-52"/>
              <a:buChar char="–"/>
            </a:pPr>
            <a:r>
              <a:rPr lang="en-US" sz="2400" dirty="0" err="1" smtClean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plotly</a:t>
            </a:r>
            <a:r>
              <a:rPr lang="en-US" sz="2400" dirty="0" smtClean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5.11.0</a:t>
            </a:r>
          </a:p>
          <a:p>
            <a:pPr marL="363842" marR="8377" indent="-342900">
              <a:buFont typeface="IBM Plex Mono" panose="020B0509050203000203" pitchFamily="49" charset="-52"/>
              <a:buChar char="–"/>
            </a:pPr>
            <a:r>
              <a:rPr lang="en-US" sz="2400" dirty="0" err="1" smtClean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tensorflow</a:t>
            </a:r>
            <a:r>
              <a:rPr lang="en-US" sz="2400" dirty="0" smtClean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2.10.0</a:t>
            </a:r>
          </a:p>
          <a:p>
            <a:pPr marL="20942" marR="8377">
              <a:lnSpc>
                <a:spcPct val="150000"/>
              </a:lnSpc>
            </a:pPr>
            <a:r>
              <a:rPr lang="ru-RU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Процессор 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Intel(R) Xeon(R) CPU E5-2687W v3 @ 3.10GHz. </a:t>
            </a:r>
            <a:endParaRPr lang="en-US" sz="2400" dirty="0" smtClean="0">
              <a:solidFill>
                <a:srgbClr val="FFFFFF"/>
              </a:solidFill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50000"/>
              </a:lnSpc>
            </a:pPr>
            <a:r>
              <a:rPr lang="ru-RU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Примерное время обучения моделей 3 и 50 </a:t>
            </a:r>
            <a:r>
              <a:rPr lang="ru-RU" sz="2400" dirty="0" smtClean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минут соответственно</a:t>
            </a:r>
            <a:endParaRPr lang="ru-RU" sz="2400" dirty="0">
              <a:solidFill>
                <a:srgbClr val="FFFFFF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1FE19B69-6086-4F94-ACA6-EB482913D9CD}"/>
              </a:ext>
            </a:extLst>
          </p:cNvPr>
          <p:cNvSpPr txBox="1"/>
          <p:nvPr/>
        </p:nvSpPr>
        <p:spPr>
          <a:xfrm>
            <a:off x="838563" y="6170282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 smtClean="0">
                <a:latin typeface="Montserrat SemiBold" pitchFamily="2" charset="77"/>
                <a:cs typeface="Times New Roman" panose="02020603050405020304" pitchFamily="18" charset="0"/>
              </a:rPr>
              <a:t>Перспективы</a:t>
            </a:r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11F121B4-3C9A-7618-EC77-97D0C24CCF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sp>
        <p:nvSpPr>
          <p:cNvPr id="14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31850" y="6499318"/>
            <a:ext cx="8686800" cy="4544405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50000"/>
              </a:lnSpc>
            </a:pP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Для продолжения работы: </a:t>
            </a:r>
          </a:p>
          <a:p>
            <a:pPr marL="363842" marR="8377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Написать инструкцию по проведению лабораторных исследований</a:t>
            </a:r>
            <a:r>
              <a:rPr lang="en-US" sz="2800" dirty="0" smtClean="0">
                <a:latin typeface="IBM Plex Sans regular"/>
                <a:cs typeface="Times New Roman" panose="02020603050405020304" pitchFamily="18" charset="0"/>
              </a:rPr>
              <a:t>;</a:t>
            </a:r>
            <a:endParaRPr lang="ru-RU" sz="2800" dirty="0" smtClean="0">
              <a:latin typeface="IBM Plex Sans regular"/>
              <a:cs typeface="Times New Roman" panose="02020603050405020304" pitchFamily="18" charset="0"/>
            </a:endParaRPr>
          </a:p>
          <a:p>
            <a:pPr marL="363842" marR="8377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Написать приложение независимое от сервера</a:t>
            </a:r>
            <a:r>
              <a:rPr lang="en-US" sz="2800" dirty="0" smtClean="0">
                <a:latin typeface="IBM Plex Sans regular"/>
                <a:cs typeface="Times New Roman" panose="02020603050405020304" pitchFamily="18" charset="0"/>
              </a:rPr>
              <a:t>;</a:t>
            </a:r>
            <a:endParaRPr lang="ru-RU" sz="2800" dirty="0" smtClean="0">
              <a:latin typeface="IBM Plex Sans regular"/>
              <a:cs typeface="Times New Roman" panose="02020603050405020304" pitchFamily="18" charset="0"/>
            </a:endParaRPr>
          </a:p>
          <a:p>
            <a:pPr marL="363842" marR="8377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Улучшить алгоритмы машинного обучения</a:t>
            </a:r>
            <a:r>
              <a:rPr lang="en-US" sz="2800" dirty="0" smtClean="0">
                <a:latin typeface="IBM Plex Sans regular"/>
                <a:cs typeface="Times New Roman" panose="02020603050405020304" pitchFamily="18" charset="0"/>
              </a:rPr>
              <a:t>;</a:t>
            </a:r>
            <a:endParaRPr lang="ru-RU" sz="2800" dirty="0" smtClean="0">
              <a:latin typeface="IBM Plex Sans regular"/>
              <a:cs typeface="Times New Roman" panose="02020603050405020304" pitchFamily="18" charset="0"/>
            </a:endParaRPr>
          </a:p>
          <a:p>
            <a:pPr marL="363842" marR="8377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Создать алгоритм перевода бумажных ЭКГ в электронные</a:t>
            </a:r>
            <a:r>
              <a:rPr lang="en-US" sz="2800" dirty="0" smtClean="0">
                <a:latin typeface="IBM Plex Sans regular"/>
                <a:cs typeface="Times New Roman" panose="02020603050405020304" pitchFamily="18" charset="0"/>
              </a:rPr>
              <a:t>;</a:t>
            </a:r>
          </a:p>
          <a:p>
            <a:pPr marL="363842" marR="8377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Sans regular"/>
                <a:cs typeface="Times New Roman" panose="02020603050405020304" pitchFamily="18" charset="0"/>
              </a:rPr>
              <a:t>Создать алгоритм импорта и унификации кривых ЭКГ для более удобного пользовательского опыта.</a:t>
            </a:r>
            <a:endParaRPr lang="en-US" sz="2800" dirty="0">
              <a:latin typeface="IBM Plex Sans regular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5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1BAEC9-8FFC-47CD-AB64-9E3710894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102770" cy="11310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14C35-31F5-4D24-AFEC-7A7466F7D364}"/>
              </a:ext>
            </a:extLst>
          </p:cNvPr>
          <p:cNvSpPr txBox="1"/>
          <p:nvPr/>
        </p:nvSpPr>
        <p:spPr>
          <a:xfrm>
            <a:off x="831850" y="4587876"/>
            <a:ext cx="1135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rgbClr val="15B012"/>
                </a:solidFill>
                <a:latin typeface="Montserrat SemiBold" panose="00000700000000000000" pitchFamily="2" charset="-52"/>
              </a:rPr>
              <a:t>Демонстрация</a:t>
            </a:r>
            <a:endParaRPr lang="ru-RU" sz="6000" dirty="0">
              <a:solidFill>
                <a:srgbClr val="15B012"/>
              </a:solidFill>
              <a:latin typeface="Montserrat SemiBold" panose="00000700000000000000" pitchFamily="2" charset="-52"/>
            </a:endParaRPr>
          </a:p>
        </p:txBody>
      </p:sp>
      <p:pic>
        <p:nvPicPr>
          <p:cNvPr id="3" name="Рисунок 2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C22807E-3868-A7BF-5224-6F4134B0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0" y="1105200"/>
            <a:ext cx="2197317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CB9CC4-28B1-44E5-880E-B53A22EEF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A5A272-7891-46FF-91F3-66F7CF7A8DFF}"/>
              </a:ext>
            </a:extLst>
          </p:cNvPr>
          <p:cNvSpPr txBox="1"/>
          <p:nvPr/>
        </p:nvSpPr>
        <p:spPr>
          <a:xfrm>
            <a:off x="831850" y="4587875"/>
            <a:ext cx="7996464" cy="212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6000" dirty="0">
                <a:solidFill>
                  <a:schemeClr val="bg1"/>
                </a:solidFill>
                <a:latin typeface="Montserrat SemiBold" panose="00000700000000000000" pitchFamily="2" charset="-52"/>
              </a:rPr>
              <a:t>Спасибо </a:t>
            </a:r>
          </a:p>
          <a:p>
            <a:pPr>
              <a:lnSpc>
                <a:spcPct val="114000"/>
              </a:lnSpc>
            </a:pPr>
            <a:r>
              <a:rPr lang="ru-RU" sz="6000" dirty="0">
                <a:solidFill>
                  <a:schemeClr val="bg1"/>
                </a:solidFill>
                <a:latin typeface="Montserrat SemiBold" panose="00000700000000000000" pitchFamily="2" charset="-52"/>
              </a:rPr>
              <a:t>за внимание</a:t>
            </a:r>
          </a:p>
        </p:txBody>
      </p:sp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7CD5B39F-D467-0E4A-2425-7FF5FFC997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0" y="1105200"/>
            <a:ext cx="2880000" cy="758858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BF825CB-22DC-4E52-B308-C40E6C34E039}"/>
              </a:ext>
            </a:extLst>
          </p:cNvPr>
          <p:cNvSpPr txBox="1"/>
          <p:nvPr/>
        </p:nvSpPr>
        <p:spPr>
          <a:xfrm>
            <a:off x="831850" y="9898404"/>
            <a:ext cx="7996464" cy="36479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galimfaizrakhmanov1995@gmail.com</a:t>
            </a:r>
            <a:endParaRPr lang="ru-RU" sz="2000" dirty="0">
              <a:solidFill>
                <a:srgbClr val="FFFFFF"/>
              </a:solidFill>
              <a:latin typeface="IBM Plex Sans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0774437-FE01-4D9A-896C-EBCBFB755936}"/>
              </a:ext>
            </a:extLst>
          </p:cNvPr>
          <p:cNvSpPr txBox="1"/>
          <p:nvPr/>
        </p:nvSpPr>
        <p:spPr>
          <a:xfrm>
            <a:off x="831850" y="9464675"/>
            <a:ext cx="7503432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ru-RU" sz="2400" dirty="0" smtClean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Файзрахманов Галим</a:t>
            </a:r>
            <a:endParaRPr lang="ru-RU" sz="2400" dirty="0">
              <a:solidFill>
                <a:srgbClr val="FFFFFF"/>
              </a:solidFill>
              <a:latin typeface="IBM Plex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8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1BAEC9-8FFC-47CD-AB64-9E3710894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102770" cy="11310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14C35-31F5-4D24-AFEC-7A7466F7D364}"/>
              </a:ext>
            </a:extLst>
          </p:cNvPr>
          <p:cNvSpPr txBox="1"/>
          <p:nvPr/>
        </p:nvSpPr>
        <p:spPr>
          <a:xfrm>
            <a:off x="831850" y="4587876"/>
            <a:ext cx="1135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rgbClr val="15B012"/>
                </a:solidFill>
                <a:latin typeface="Montserrat SemiBold" panose="00000700000000000000" pitchFamily="2" charset="-52"/>
              </a:rPr>
              <a:t>Анализ предметной области и исходных данных</a:t>
            </a:r>
            <a:endParaRPr lang="ru-RU" sz="6000" dirty="0">
              <a:solidFill>
                <a:srgbClr val="15B012"/>
              </a:solidFill>
              <a:latin typeface="Montserrat SemiBold" panose="00000700000000000000" pitchFamily="2" charset="-52"/>
            </a:endParaRPr>
          </a:p>
        </p:txBody>
      </p:sp>
      <p:pic>
        <p:nvPicPr>
          <p:cNvPr id="3" name="Рисунок 2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C22807E-3868-A7BF-5224-6F4134B0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0" y="1105200"/>
            <a:ext cx="2197317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6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Актуальность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31849" y="2321991"/>
            <a:ext cx="18226551" cy="33440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Согласно данным Всемирной организации здравоохранения, основными причинами смерти в России в 2021-2022 годах были: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Сердечно-сосудистые заболевания (болезни сердца и инсульт) – на них приходится более 40% всех смертей, это самая частая причина смерти в России.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Рак – на него приходится около 25% всех смертей в России, причем наиболее распространенными видами являются рак легких и рак желудка.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Респираторные заболевания – включая хроническую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обструктивную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болезнь легких (ХОБЛ) и пневмонию, на них приходится около 7% смертей.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Внешние причины – такие как несчастные случаи и самоубийства, составили около 5% смертей.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Заболевания пищеварительной системы – включая болезни печени и цирроз – составили около 4% смертей.</a:t>
            </a: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51800DA-7DA4-6A63-EA59-0974636C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806449" y="6693037"/>
            <a:ext cx="64262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физикальным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методам обследования, которые выполняет врач на первом приеме, относятся: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смотр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кожных покровов и слизистых;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Пальпация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 прощупывание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Перкуссия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 простукивание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Аускультация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 прослушивание.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785850" y="6693037"/>
            <a:ext cx="6096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ЭКГ – метод изучения электрической активности сердца имеет несколько разновидностей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ЭКГ –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стандартное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ЭКГ –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картирование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Холтеровское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мониторирование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ЭКГ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Велоэргометрия.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563050" y="6724080"/>
            <a:ext cx="574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 лабораторным методам обследования, на которые врач может направить дополнительно: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Общий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холестерин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Триглицериды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Фракции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холестерина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3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2927C8-9366-4E1B-BE22-C10AC0AB6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</p:spPr>
      </p:pic>
      <p:pic>
        <p:nvPicPr>
          <p:cNvPr id="4" name="Рисунок 3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EB2A57C0-FD94-9264-9B9E-053B796E0D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1973" y="1962199"/>
            <a:ext cx="9047507" cy="26256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71" y="1943530"/>
            <a:ext cx="8927293" cy="2625674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Описание исходной информации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2121" y="4511675"/>
            <a:ext cx="951752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5040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https://www.kaggle.com/datasets/khyeh0719/ptb-xl-dataset </a:t>
            </a:r>
          </a:p>
          <a:p>
            <a:pPr algn="just" defTabSz="504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504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Исследуемые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показатели:</a:t>
            </a:r>
          </a:p>
          <a:p>
            <a:pPr algn="just" defTabSz="504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	Возраст: возраст пациента [годы]</a:t>
            </a:r>
          </a:p>
          <a:p>
            <a:pPr algn="just" defTabSz="504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	Пол: пол пациента [M: Мужчина, F: Женщина]</a:t>
            </a:r>
          </a:p>
          <a:p>
            <a:pPr algn="just" defTabSz="504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	Тип боли в груди: тип боли в груди [TA: Типичная стенокардия, ATA: Атипичная стенокардия, NAP: Боль, не связанная со стенокардией, ASY: Бессимптомная]</a:t>
            </a:r>
          </a:p>
          <a:p>
            <a:pPr algn="just" defTabSz="504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	АД в покое: артериальное давление в покое [мм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рт.ст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.]</a:t>
            </a:r>
          </a:p>
          <a:p>
            <a:pPr algn="just" defTabSz="504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	Холестерин: уровень холестерина в сыворотке крови [мм/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дл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algn="just" defTabSz="504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	Уровень сахара в крови натощак [1: если уровень сахара в крови натощак &gt; 120 мг/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дл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0: в противном случае]</a:t>
            </a:r>
          </a:p>
          <a:p>
            <a:pPr algn="just" defTabSz="504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	ЭКГ в покое: результаты электрокардиограммы в состоянии покоя [Норма: Нормальный, ST: наличие аномалии зубца ST-T (инверсии зубца T и/или подъем или понижение ST &gt; 0,05 мВ), ГЛЖ: наличие вероятной или определенной гипертрофии левого желудочка по критериям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Эстеса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algn="just" defTabSz="504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	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MaxHR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достигнутая максимальная частота сердечных сокращений [Числовое значение от 60 до 202]</a:t>
            </a:r>
          </a:p>
          <a:p>
            <a:pPr algn="just" defTabSz="504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	Стенокардия при физической нагрузке: стенокардия, вызванная физической нагрузкой [Y: Да, N: Нет]</a:t>
            </a:r>
          </a:p>
          <a:p>
            <a:pPr algn="just" defTabSz="504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	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Oldpeak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oldpeak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= ST [Числовое значение, измеренное при депрессии]</a:t>
            </a:r>
          </a:p>
          <a:p>
            <a:pPr algn="just" defTabSz="504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	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ST_Slope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наклон сегмента ST при максимальном упражнении [Вверх: наклонный, плоский: плоский, вниз: наклонный]</a:t>
            </a:r>
          </a:p>
          <a:p>
            <a:pPr algn="just" defTabSz="504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	Сердечная недостаточность: выходной класс [1: болезнь сердца, 0: Норма]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0797373" y="5121275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Исследуемые показатели: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Кривые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ЭКГ, разделенные на участки по 10 секунд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Пол: пол пациента [M: Мужчина, F: Женщина]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Возраст: возраст пациента [годы]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Вес: вес пациента [кг]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Стадия инфаркта (при наличии)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Наличие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кардиостимулятора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Рисунок 13" descr="C:\Users\FayzrakhmanovGG\AppData\Local\Microsoft\Windows\INetCache\Content.MSO\26C4F90B.tmp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23" y="7244675"/>
            <a:ext cx="9131300" cy="38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337671" y="3671413"/>
            <a:ext cx="10052050" cy="9746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ru-RU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https://www.kaggle.com/datasets/khyeh0719/ptb-xl-dataset</a:t>
            </a:r>
            <a:r>
              <a:rPr lang="ru-RU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ru-RU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https://www.kaggle.com/datasets/sandipdevre/heart1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775783" y="4599543"/>
            <a:ext cx="558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5040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https://www.kaggle.com/datasets/sandipdevre/heart1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1BAEC9-8FFC-47CD-AB64-9E3710894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102770" cy="11310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14C35-31F5-4D24-AFEC-7A7466F7D364}"/>
              </a:ext>
            </a:extLst>
          </p:cNvPr>
          <p:cNvSpPr txBox="1"/>
          <p:nvPr/>
        </p:nvSpPr>
        <p:spPr>
          <a:xfrm>
            <a:off x="831850" y="4587876"/>
            <a:ext cx="1135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rgbClr val="15B012"/>
                </a:solidFill>
                <a:latin typeface="Montserrat SemiBold" panose="00000700000000000000" pitchFamily="2" charset="-52"/>
              </a:rPr>
              <a:t>Анализ данных</a:t>
            </a:r>
            <a:endParaRPr lang="ru-RU" sz="6000" dirty="0">
              <a:solidFill>
                <a:srgbClr val="15B012"/>
              </a:solidFill>
              <a:latin typeface="Montserrat SemiBold" panose="00000700000000000000" pitchFamily="2" charset="-52"/>
            </a:endParaRPr>
          </a:p>
        </p:txBody>
      </p:sp>
      <p:pic>
        <p:nvPicPr>
          <p:cNvPr id="3" name="Рисунок 2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C22807E-3868-A7BF-5224-6F4134B0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0" y="1105200"/>
            <a:ext cx="2197317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2927C8-9366-4E1B-BE22-C10AC0AB6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</p:spPr>
      </p:pic>
      <p:pic>
        <p:nvPicPr>
          <p:cNvPr id="4" name="Рисунок 3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EB2A57C0-FD94-9264-9B9E-053B796E0D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2401" y="1982210"/>
            <a:ext cx="2693650" cy="792250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536928" y="1079240"/>
            <a:ext cx="8839200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Анализ данных. Часть 1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97FCE206-17C7-4561-B19B-F49EE0FEEE83}"/>
              </a:ext>
            </a:extLst>
          </p:cNvPr>
          <p:cNvSpPr txBox="1"/>
          <p:nvPr/>
        </p:nvSpPr>
        <p:spPr>
          <a:xfrm>
            <a:off x="566811" y="3022512"/>
            <a:ext cx="9917428" cy="4759848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 algn="just"/>
            <a:r>
              <a:rPr lang="ru-RU" sz="2800" dirty="0" smtClean="0">
                <a:latin typeface="Montserrat SemiBold" pitchFamily="2" charset="77"/>
                <a:cs typeface="Times New Roman" panose="02020603050405020304" pitchFamily="18" charset="0"/>
              </a:rPr>
              <a:t>918 строк данных без </a:t>
            </a:r>
            <a:r>
              <a:rPr lang="ru-RU" sz="2800" dirty="0" smtClean="0">
                <a:latin typeface="Montserrat SemiBold" pitchFamily="2" charset="77"/>
                <a:cs typeface="Times New Roman" panose="02020603050405020304" pitchFamily="18" charset="0"/>
              </a:rPr>
              <a:t>пропусков</a:t>
            </a:r>
            <a:endParaRPr lang="en-US" sz="2800" dirty="0" smtClean="0"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 algn="just"/>
            <a:endParaRPr lang="ru-RU" sz="2800" dirty="0" smtClean="0"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 algn="just"/>
            <a:r>
              <a:rPr lang="ru-RU" sz="2800" dirty="0" smtClean="0">
                <a:latin typeface="Montserrat SemiBold" pitchFamily="2" charset="77"/>
                <a:cs typeface="Times New Roman" panose="02020603050405020304" pitchFamily="18" charset="0"/>
              </a:rPr>
              <a:t>Нулевые значения заменим на среднюю (моду</a:t>
            </a:r>
            <a:r>
              <a:rPr lang="ru-RU" sz="2800" dirty="0" smtClean="0">
                <a:latin typeface="Montserrat SemiBold" pitchFamily="2" charset="77"/>
                <a:cs typeface="Times New Roman" panose="02020603050405020304" pitchFamily="18" charset="0"/>
              </a:rPr>
              <a:t>)</a:t>
            </a:r>
            <a:endParaRPr lang="en-US" sz="2800" dirty="0" smtClean="0"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 algn="just"/>
            <a:endParaRPr lang="en-US" sz="2800" dirty="0" smtClean="0"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 algn="just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Видно, что между многими параметрами есть сложная взаимная корреляция, однако отсутствуют явные линейные или другие корреляции, что говорит о том, что для дальнейшего анализа можно использовать все имеющиеся столбцы.</a:t>
            </a:r>
          </a:p>
          <a:p>
            <a:pPr marR="8377" algn="just"/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213" y="3010603"/>
            <a:ext cx="8531830" cy="7967504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6"/>
          <a:stretch>
            <a:fillRect/>
          </a:stretch>
        </p:blipFill>
        <p:spPr>
          <a:xfrm>
            <a:off x="5160623" y="7559675"/>
            <a:ext cx="5323616" cy="341843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04470" y="7559675"/>
            <a:ext cx="44421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Также из интересных и важных замечаний. На следующей гистограмме видно, что в большей части риску заболевания подвержены мужчины. </a:t>
            </a:r>
          </a:p>
        </p:txBody>
      </p:sp>
    </p:spTree>
    <p:extLst>
      <p:ext uri="{BB962C8B-B14F-4D97-AF65-F5344CB8AC3E}">
        <p14:creationId xmlns:p14="http://schemas.microsoft.com/office/powerpoint/2010/main" val="6938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2927C8-9366-4E1B-BE22-C10AC0AB6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</p:spPr>
      </p:pic>
      <p:pic>
        <p:nvPicPr>
          <p:cNvPr id="4" name="Рисунок 3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EB2A57C0-FD94-9264-9B9E-053B796E0D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536928" y="1079240"/>
            <a:ext cx="8839200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Анализ данных. Часть 2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2400" y="2056694"/>
            <a:ext cx="2688446" cy="780213"/>
          </a:xfrm>
          <a:prstGeom prst="rect">
            <a:avLst/>
          </a:prstGeom>
        </p:spPr>
      </p:pic>
      <p:grpSp>
        <p:nvGrpSpPr>
          <p:cNvPr id="29" name="Группа 28"/>
          <p:cNvGrpSpPr/>
          <p:nvPr/>
        </p:nvGrpSpPr>
        <p:grpSpPr>
          <a:xfrm>
            <a:off x="4108450" y="3018064"/>
            <a:ext cx="15165770" cy="8237911"/>
            <a:chOff x="536927" y="3956887"/>
            <a:chExt cx="13323550" cy="7237233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5"/>
            <a:srcRect t="6526" r="7628"/>
            <a:stretch/>
          </p:blipFill>
          <p:spPr>
            <a:xfrm>
              <a:off x="536927" y="3956887"/>
              <a:ext cx="13252671" cy="6803186"/>
            </a:xfrm>
            <a:prstGeom prst="rect">
              <a:avLst/>
            </a:prstGeom>
          </p:spPr>
        </p:pic>
        <p:sp>
          <p:nvSpPr>
            <p:cNvPr id="7" name="Прямоугольник 6"/>
            <p:cNvSpPr/>
            <p:nvPr/>
          </p:nvSpPr>
          <p:spPr>
            <a:xfrm>
              <a:off x="1289050" y="5319857"/>
              <a:ext cx="2209800" cy="5211618"/>
            </a:xfrm>
            <a:prstGeom prst="rect">
              <a:avLst/>
            </a:prstGeom>
            <a:noFill/>
            <a:ln w="76200">
              <a:solidFill>
                <a:srgbClr val="15B012"/>
              </a:solidFill>
            </a:ln>
          </p:spPr>
          <p:txBody>
            <a:bodyPr wrap="square" lIns="0" tIns="0" rIns="0" bIns="0" rtlCol="0" anchor="ctr"/>
            <a:lstStyle/>
            <a:p>
              <a:pPr algn="l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6605573" y="5319857"/>
              <a:ext cx="855677" cy="5211618"/>
            </a:xfrm>
            <a:prstGeom prst="rect">
              <a:avLst/>
            </a:prstGeom>
            <a:noFill/>
            <a:ln w="76200">
              <a:solidFill>
                <a:srgbClr val="15B012"/>
              </a:solidFill>
            </a:ln>
          </p:spPr>
          <p:txBody>
            <a:bodyPr wrap="square" lIns="0" tIns="0" rIns="0" bIns="0" rtlCol="0" anchor="ctr"/>
            <a:lstStyle/>
            <a:p>
              <a:pPr algn="l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2338050" y="5316682"/>
              <a:ext cx="855677" cy="5211618"/>
            </a:xfrm>
            <a:prstGeom prst="rect">
              <a:avLst/>
            </a:prstGeom>
            <a:noFill/>
            <a:ln w="76200">
              <a:solidFill>
                <a:srgbClr val="15B012"/>
              </a:solidFill>
            </a:ln>
          </p:spPr>
          <p:txBody>
            <a:bodyPr wrap="square" lIns="0" tIns="0" rIns="0" bIns="0" rtlCol="0" anchor="ctr"/>
            <a:lstStyle/>
            <a:p>
              <a:pPr algn="l"/>
              <a:endParaRPr lang="ru-RU"/>
            </a:p>
          </p:txBody>
        </p:sp>
        <p:cxnSp>
          <p:nvCxnSpPr>
            <p:cNvPr id="11" name="Прямая соединительная линия 10"/>
            <p:cNvCxnSpPr/>
            <p:nvPr/>
          </p:nvCxnSpPr>
          <p:spPr>
            <a:xfrm flipV="1">
              <a:off x="1593850" y="4584700"/>
              <a:ext cx="723900" cy="731982"/>
            </a:xfrm>
            <a:prstGeom prst="line">
              <a:avLst/>
            </a:prstGeom>
            <a:ln w="57150">
              <a:solidFill>
                <a:srgbClr val="15B0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V="1">
              <a:off x="2006898" y="4605694"/>
              <a:ext cx="723900" cy="731982"/>
            </a:xfrm>
            <a:prstGeom prst="line">
              <a:avLst/>
            </a:prstGeom>
            <a:ln w="57150">
              <a:solidFill>
                <a:srgbClr val="15B0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2403475" y="4596785"/>
              <a:ext cx="723900" cy="731982"/>
            </a:xfrm>
            <a:prstGeom prst="line">
              <a:avLst/>
            </a:prstGeom>
            <a:ln w="57150">
              <a:solidFill>
                <a:srgbClr val="15B0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2877146" y="4605694"/>
              <a:ext cx="723900" cy="731982"/>
            </a:xfrm>
            <a:prstGeom prst="line">
              <a:avLst/>
            </a:prstGeom>
            <a:ln w="57150">
              <a:solidFill>
                <a:srgbClr val="15B0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3337393" y="4592581"/>
              <a:ext cx="723900" cy="731982"/>
            </a:xfrm>
            <a:prstGeom prst="line">
              <a:avLst/>
            </a:prstGeom>
            <a:ln w="57150">
              <a:solidFill>
                <a:srgbClr val="15B0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6903803" y="4584700"/>
              <a:ext cx="723900" cy="731982"/>
            </a:xfrm>
            <a:prstGeom prst="line">
              <a:avLst/>
            </a:prstGeom>
            <a:ln w="57150">
              <a:solidFill>
                <a:srgbClr val="15B0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V="1">
              <a:off x="7310501" y="4604358"/>
              <a:ext cx="723900" cy="731982"/>
            </a:xfrm>
            <a:prstGeom prst="line">
              <a:avLst/>
            </a:prstGeom>
            <a:ln w="57150">
              <a:solidFill>
                <a:srgbClr val="15B0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V="1">
              <a:off x="12642850" y="4592581"/>
              <a:ext cx="723900" cy="731982"/>
            </a:xfrm>
            <a:prstGeom prst="line">
              <a:avLst/>
            </a:prstGeom>
            <a:ln w="57150">
              <a:solidFill>
                <a:srgbClr val="15B0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13136577" y="4592581"/>
              <a:ext cx="723900" cy="731982"/>
            </a:xfrm>
            <a:prstGeom prst="line">
              <a:avLst/>
            </a:prstGeom>
            <a:ln w="57150">
              <a:solidFill>
                <a:srgbClr val="15B0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Прямоугольник 23"/>
            <p:cNvSpPr/>
            <p:nvPr/>
          </p:nvSpPr>
          <p:spPr>
            <a:xfrm>
              <a:off x="3873119" y="10869652"/>
              <a:ext cx="6210680" cy="3244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dirty="0" smtClean="0"/>
                <a:t>Пропуск связан с отсутствием ранее выявленного инфаркта</a:t>
              </a:r>
              <a:endParaRPr lang="ru-RU" dirty="0"/>
            </a:p>
          </p:txBody>
        </p:sp>
        <p:cxnSp>
          <p:nvCxnSpPr>
            <p:cNvPr id="25" name="Прямая соединительная линия 24"/>
            <p:cNvCxnSpPr>
              <a:endCxn id="13" idx="2"/>
            </p:cNvCxnSpPr>
            <p:nvPr/>
          </p:nvCxnSpPr>
          <p:spPr>
            <a:xfrm flipV="1">
              <a:off x="7033412" y="10531475"/>
              <a:ext cx="0" cy="388938"/>
            </a:xfrm>
            <a:prstGeom prst="line">
              <a:avLst/>
            </a:prstGeom>
            <a:ln w="57150">
              <a:solidFill>
                <a:srgbClr val="15B0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bject 4">
            <a:extLst>
              <a:ext uri="{FF2B5EF4-FFF2-40B4-BE49-F238E27FC236}">
                <a16:creationId xmlns:a16="http://schemas.microsoft.com/office/drawing/2014/main" id="{97FCE206-17C7-4561-B19B-F49EE0FEEE83}"/>
              </a:ext>
            </a:extLst>
          </p:cNvPr>
          <p:cNvSpPr txBox="1"/>
          <p:nvPr/>
        </p:nvSpPr>
        <p:spPr>
          <a:xfrm>
            <a:off x="319565" y="2013448"/>
            <a:ext cx="16128283" cy="881864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en-US" sz="2800" dirty="0" smtClean="0">
                <a:latin typeface="Montserrat SemiBold" pitchFamily="2" charset="77"/>
                <a:cs typeface="Times New Roman" panose="02020603050405020304" pitchFamily="18" charset="0"/>
              </a:rPr>
              <a:t>21837</a:t>
            </a:r>
            <a:r>
              <a:rPr lang="ru-RU" sz="2800" dirty="0" smtClean="0">
                <a:latin typeface="Montserrat SemiBold" pitchFamily="2" charset="77"/>
                <a:cs typeface="Times New Roman" panose="02020603050405020304" pitchFamily="18" charset="0"/>
              </a:rPr>
              <a:t> строк данных </a:t>
            </a:r>
            <a:r>
              <a:rPr lang="en-US" sz="2800" dirty="0" smtClean="0">
                <a:latin typeface="Montserrat SemiBold" pitchFamily="2" charset="77"/>
                <a:cs typeface="Times New Roman" panose="02020603050405020304" pitchFamily="18" charset="0"/>
              </a:rPr>
              <a:t>c </a:t>
            </a:r>
            <a:r>
              <a:rPr lang="ru-RU" sz="2800" dirty="0" smtClean="0">
                <a:latin typeface="Montserrat SemiBold" pitchFamily="2" charset="77"/>
                <a:cs typeface="Times New Roman" panose="02020603050405020304" pitchFamily="18" charset="0"/>
              </a:rPr>
              <a:t>большим количеством пропусков по многим параметрам</a:t>
            </a:r>
          </a:p>
          <a:p>
            <a:pPr marR="8377"/>
            <a:r>
              <a:rPr lang="ru-RU" sz="2800" dirty="0" smtClean="0">
                <a:latin typeface="Montserrat SemiBold" pitchFamily="2" charset="77"/>
                <a:cs typeface="Times New Roman" panose="02020603050405020304" pitchFamily="18" charset="0"/>
              </a:rPr>
              <a:t>Использовать для обучения модели будем заполненные и влияющие параметры</a:t>
            </a:r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26" name="Рисунок 25" descr="C:\Users\FayzrakhmanovGG\AppData\Local\Microsoft\Windows\INetCache\Content.MSO\26C4F90B.tmp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58"/>
          <a:stretch/>
        </p:blipFill>
        <p:spPr bwMode="auto">
          <a:xfrm>
            <a:off x="319565" y="7988868"/>
            <a:ext cx="3494367" cy="277304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object 4">
            <a:extLst>
              <a:ext uri="{FF2B5EF4-FFF2-40B4-BE49-F238E27FC236}">
                <a16:creationId xmlns:a16="http://schemas.microsoft.com/office/drawing/2014/main" id="{97FCE206-17C7-4561-B19B-F49EE0FEEE83}"/>
              </a:ext>
            </a:extLst>
          </p:cNvPr>
          <p:cNvSpPr txBox="1"/>
          <p:nvPr/>
        </p:nvSpPr>
        <p:spPr>
          <a:xfrm>
            <a:off x="319566" y="3031545"/>
            <a:ext cx="3599416" cy="4452072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 algn="just"/>
            <a:r>
              <a:rPr lang="ru-RU" sz="2400" dirty="0" smtClean="0">
                <a:latin typeface="Montserrat SemiBold" pitchFamily="2" charset="77"/>
                <a:cs typeface="Times New Roman" panose="02020603050405020304" pitchFamily="18" charset="0"/>
              </a:rPr>
              <a:t>Кривые ЭКГ разбиты на </a:t>
            </a:r>
            <a:r>
              <a:rPr lang="ru-RU" sz="2400" dirty="0" err="1" smtClean="0">
                <a:latin typeface="Montserrat SemiBold" pitchFamily="2" charset="77"/>
                <a:cs typeface="Times New Roman" panose="02020603050405020304" pitchFamily="18" charset="0"/>
              </a:rPr>
              <a:t>датасета</a:t>
            </a:r>
            <a:r>
              <a:rPr lang="ru-RU" sz="2400" dirty="0" smtClean="0">
                <a:latin typeface="Montserrat SemiBold" pitchFamily="2" charset="77"/>
                <a:cs typeface="Times New Roman" panose="02020603050405020304" pitchFamily="18" charset="0"/>
              </a:rPr>
              <a:t> с частотой записи 100 и 500 Гц – для нашей работы достаточно 100 Гц точности</a:t>
            </a:r>
          </a:p>
          <a:p>
            <a:pPr marR="8377" algn="just"/>
            <a:r>
              <a:rPr lang="ru-RU" sz="2400" dirty="0" smtClean="0">
                <a:latin typeface="Montserrat SemiBold" pitchFamily="2" charset="77"/>
                <a:cs typeface="Times New Roman" panose="02020603050405020304" pitchFamily="18" charset="0"/>
              </a:rPr>
              <a:t>Временные ряды непрерывны и без пропусков</a:t>
            </a:r>
          </a:p>
          <a:p>
            <a:pPr marR="8377" algn="just"/>
            <a:r>
              <a:rPr lang="ru-RU" sz="2400" dirty="0" smtClean="0">
                <a:latin typeface="Montserrat SemiBold" pitchFamily="2" charset="77"/>
                <a:cs typeface="Times New Roman" panose="02020603050405020304" pitchFamily="18" charset="0"/>
              </a:rPr>
              <a:t>Для удобства вся кривая разбита на части по 10 сек.</a:t>
            </a:r>
            <a:endParaRPr lang="ru-RU" sz="2400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1BAEC9-8FFC-47CD-AB64-9E3710894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102770" cy="11310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14C35-31F5-4D24-AFEC-7A7466F7D364}"/>
              </a:ext>
            </a:extLst>
          </p:cNvPr>
          <p:cNvSpPr txBox="1"/>
          <p:nvPr/>
        </p:nvSpPr>
        <p:spPr>
          <a:xfrm>
            <a:off x="831850" y="4587876"/>
            <a:ext cx="1135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rgbClr val="15B012"/>
                </a:solidFill>
                <a:latin typeface="Montserrat SemiBold" panose="00000700000000000000" pitchFamily="2" charset="-52"/>
              </a:rPr>
              <a:t>Машинное обучение</a:t>
            </a:r>
            <a:endParaRPr lang="ru-RU" sz="6000" dirty="0">
              <a:solidFill>
                <a:srgbClr val="15B012"/>
              </a:solidFill>
              <a:latin typeface="Montserrat SemiBold" panose="00000700000000000000" pitchFamily="2" charset="-52"/>
            </a:endParaRPr>
          </a:p>
        </p:txBody>
      </p:sp>
      <p:pic>
        <p:nvPicPr>
          <p:cNvPr id="3" name="Рисунок 2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C22807E-3868-A7BF-5224-6F4134B0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0" y="1105200"/>
            <a:ext cx="2197317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8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2927C8-9366-4E1B-BE22-C10AC0AB6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" y="1594"/>
            <a:ext cx="20086911" cy="11309350"/>
          </a:xfrm>
          <a:prstGeom prst="rect">
            <a:avLst/>
          </a:prstGeom>
        </p:spPr>
      </p:pic>
      <p:pic>
        <p:nvPicPr>
          <p:cNvPr id="4" name="Рисунок 3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EB2A57C0-FD94-9264-9B9E-053B796E0D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2364740" y="4009909"/>
            <a:ext cx="1371593" cy="103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l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2401" y="1982210"/>
            <a:ext cx="2693650" cy="792250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511528" y="1292918"/>
            <a:ext cx="15306322" cy="149741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Часть </a:t>
            </a:r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1.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/>
            <a:r>
              <a:rPr lang="ru-RU" sz="4800" b="1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Обучение модели бинарной классификации.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433313"/>
              </p:ext>
            </p:extLst>
          </p:nvPr>
        </p:nvGraphicFramePr>
        <p:xfrm>
          <a:off x="245594" y="2917233"/>
          <a:ext cx="19538390" cy="4566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929225105"/>
                    </a:ext>
                  </a:extLst>
                </a:gridCol>
                <a:gridCol w="1476122">
                  <a:extLst>
                    <a:ext uri="{9D8B030D-6E8A-4147-A177-3AD203B41FA5}">
                      <a16:colId xmlns:a16="http://schemas.microsoft.com/office/drawing/2014/main" val="161471641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20115623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273069376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71318077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752091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3191543373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3106179056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3682785814"/>
                    </a:ext>
                  </a:extLst>
                </a:gridCol>
                <a:gridCol w="1777134">
                  <a:extLst>
                    <a:ext uri="{9D8B030D-6E8A-4147-A177-3AD203B41FA5}">
                      <a16:colId xmlns:a16="http://schemas.microsoft.com/office/drawing/2014/main" val="544728101"/>
                    </a:ext>
                  </a:extLst>
                </a:gridCol>
                <a:gridCol w="1777134">
                  <a:extLst>
                    <a:ext uri="{9D8B030D-6E8A-4147-A177-3AD203B41FA5}">
                      <a16:colId xmlns:a16="http://schemas.microsoft.com/office/drawing/2014/main" val="1099278824"/>
                    </a:ext>
                  </a:extLst>
                </a:gridCol>
              </a:tblGrid>
              <a:tr h="27726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LogisticRegression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GaussianNB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SVC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382" marR="9382" marT="938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382" marR="9382" marT="938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382" marR="9382" marT="938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KNeighborsClassifier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DecisionTreeClassifier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RandomForestClassifier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XGBClassifier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CatBoostClassifier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146742"/>
                  </a:ext>
                </a:extLst>
              </a:tr>
              <a:tr h="28079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kernel=linear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kernel=sigmoid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kernel=</a:t>
                      </a:r>
                      <a:r>
                        <a:rPr lang="en-US" sz="1600" b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kernel=poly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565458"/>
                  </a:ext>
                </a:extLst>
              </a:tr>
              <a:tr h="4008183"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258414"/>
                  </a:ext>
                </a:extLst>
              </a:tr>
            </a:tbl>
          </a:graphicData>
        </a:graphic>
      </p:graphicFrame>
      <p:pic>
        <p:nvPicPr>
          <p:cNvPr id="13" name="Рисунок 12" descr="https://avatars.mds.yandex.net/i?id=7868482e1b94d77e8fe116a50edab061573d9936-11376022-images-thumbs&amp;n=13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" t="5764" r="6897" b="6736"/>
          <a:stretch/>
        </p:blipFill>
        <p:spPr bwMode="auto">
          <a:xfrm>
            <a:off x="254484" y="3978275"/>
            <a:ext cx="2034056" cy="1624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🤖 Наивный байесовский алгоритм классификации: преимущества и недостатки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8"/>
          <a:stretch/>
        </p:blipFill>
        <p:spPr bwMode="auto">
          <a:xfrm>
            <a:off x="2355850" y="4888228"/>
            <a:ext cx="1380483" cy="6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🤖 Наивный байесовский алгоритм классификации: преимущества и недостатки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22"/>
          <a:stretch/>
        </p:blipFill>
        <p:spPr bwMode="auto">
          <a:xfrm>
            <a:off x="2563833" y="4098949"/>
            <a:ext cx="990600" cy="6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Рисунок 17"/>
          <p:cNvPicPr/>
          <p:nvPr/>
        </p:nvPicPr>
        <p:blipFill>
          <a:blip r:embed="rId7"/>
          <a:stretch>
            <a:fillRect/>
          </a:stretch>
        </p:blipFill>
        <p:spPr>
          <a:xfrm>
            <a:off x="3938902" y="3597275"/>
            <a:ext cx="5340350" cy="3801999"/>
          </a:xfrm>
          <a:prstGeom prst="rect">
            <a:avLst/>
          </a:prstGeom>
        </p:spPr>
      </p:pic>
      <p:pic>
        <p:nvPicPr>
          <p:cNvPr id="19" name="Рисунок 18" descr="https://scikit-learn.org/stable/_images/sphx_glr_plot_nca_illustration_001.png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5" t="15267" r="11281" b="12676"/>
          <a:stretch/>
        </p:blipFill>
        <p:spPr bwMode="auto">
          <a:xfrm>
            <a:off x="9503416" y="3993181"/>
            <a:ext cx="2148833" cy="15871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Рисунок 19" descr="https://www.researchgate.net/profile/Nick-Bassiliades/publication/337413360/figure/fig2/AS:827514800836608@1574306311071/A-simple-decision-tree-classifier-with-4-features.ppm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449" y="4003358"/>
            <a:ext cx="2188209" cy="1577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Рисунок 20" descr="https://slideplayer.com/slide/7835984/25/images/25/Random+Forest+Classifier.jpg"/>
          <p:cNvPicPr/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3" r="18701"/>
          <a:stretch/>
        </p:blipFill>
        <p:spPr bwMode="auto">
          <a:xfrm>
            <a:off x="13992858" y="3978275"/>
            <a:ext cx="2230798" cy="1624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3050" y="4003359"/>
            <a:ext cx="1702172" cy="157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Рисунок 22" descr="https://images.slideplayer.com/30/9541387/slides/slide_19.jpg"/>
          <p:cNvPicPr/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t="41264" r="15269"/>
          <a:stretch/>
        </p:blipFill>
        <p:spPr bwMode="auto">
          <a:xfrm>
            <a:off x="16257266" y="4009909"/>
            <a:ext cx="1731033" cy="15704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object 4">
            <a:extLst>
              <a:ext uri="{FF2B5EF4-FFF2-40B4-BE49-F238E27FC236}">
                <a16:creationId xmlns:a16="http://schemas.microsoft.com/office/drawing/2014/main" id="{97FCE206-17C7-4561-B19B-F49EE0FEEE83}"/>
              </a:ext>
            </a:extLst>
          </p:cNvPr>
          <p:cNvSpPr txBox="1"/>
          <p:nvPr/>
        </p:nvSpPr>
        <p:spPr>
          <a:xfrm>
            <a:off x="245594" y="7782443"/>
            <a:ext cx="19509628" cy="3036300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 algn="just"/>
            <a:r>
              <a:rPr lang="ru-RU" sz="2800" dirty="0" smtClean="0">
                <a:latin typeface="Montserrat SemiBold" pitchFamily="2" charset="77"/>
                <a:cs typeface="Times New Roman" panose="02020603050405020304" pitchFamily="18" charset="0"/>
              </a:rPr>
              <a:t>Задача бинарной классификации – задача МО, в которой необходимо отнести объекты к 2 категориям (0 – здоровый пациент, 1 – пациент не здоров) по выбранным параметрам (</a:t>
            </a:r>
            <a:r>
              <a:rPr lang="ru-RU" sz="2800" dirty="0" err="1" smtClean="0">
                <a:latin typeface="Montserrat SemiBold" pitchFamily="2" charset="77"/>
                <a:cs typeface="Times New Roman" panose="02020603050405020304" pitchFamily="18" charset="0"/>
              </a:rPr>
              <a:t>фичам</a:t>
            </a:r>
            <a:r>
              <a:rPr lang="ru-RU" sz="2800" dirty="0" smtClean="0">
                <a:latin typeface="Montserrat SemiBold" pitchFamily="2" charset="77"/>
                <a:cs typeface="Times New Roman" panose="02020603050405020304" pitchFamily="18" charset="0"/>
              </a:rPr>
              <a:t>). </a:t>
            </a:r>
          </a:p>
          <a:p>
            <a:pPr marR="8377" algn="just"/>
            <a:endParaRPr lang="ru-RU" sz="2800" dirty="0" smtClean="0"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 algn="just"/>
            <a:r>
              <a:rPr lang="ru-RU" sz="2800" dirty="0" smtClean="0">
                <a:latin typeface="Montserrat SemiBold" pitchFamily="2" charset="77"/>
                <a:cs typeface="Times New Roman" panose="02020603050405020304" pitchFamily="18" charset="0"/>
              </a:rPr>
              <a:t>В лучшем случае следует также получить вероятность=точность получения ответа – что покажет риск приближения пациента от 0 к 1 (не все методы позволяют это) </a:t>
            </a:r>
          </a:p>
          <a:p>
            <a:pPr marR="8377" algn="just"/>
            <a:endParaRPr lang="ru-RU" sz="2800" dirty="0" smtClean="0"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 algn="just"/>
            <a:r>
              <a:rPr lang="ru-RU" sz="2800" dirty="0" smtClean="0">
                <a:latin typeface="Montserrat SemiBold" pitchFamily="2" charset="77"/>
                <a:cs typeface="Times New Roman" panose="02020603050405020304" pitchFamily="18" charset="0"/>
              </a:rPr>
              <a:t>В данной работе попробовали 11 методик от самой простой к более сложным. </a:t>
            </a:r>
          </a:p>
        </p:txBody>
      </p:sp>
    </p:spTree>
    <p:extLst>
      <p:ext uri="{BB962C8B-B14F-4D97-AF65-F5344CB8AC3E}">
        <p14:creationId xmlns:p14="http://schemas.microsoft.com/office/powerpoint/2010/main" val="186913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 t="-105899" b="-27301"/>
          </a:stretch>
        </a:blipFill>
      </a:spPr>
      <a:bodyPr wrap="square" lIns="0" tIns="0" rIns="0" bIns="0" rtlCol="0"/>
      <a:lstStyle>
        <a:defPPr algn="l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6564</TotalTime>
  <Words>1487</Words>
  <Application>Microsoft Office PowerPoint</Application>
  <PresentationFormat>Произвольный</PresentationFormat>
  <Paragraphs>293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7" baseType="lpstr">
      <vt:lpstr>Arial</vt:lpstr>
      <vt:lpstr>Calibri</vt:lpstr>
      <vt:lpstr>IBM Plex Mono</vt:lpstr>
      <vt:lpstr>IBM Plex Sans</vt:lpstr>
      <vt:lpstr>IBM Plex Sans regular</vt:lpstr>
      <vt:lpstr>Montserrat</vt:lpstr>
      <vt:lpstr>Montserrat Medium</vt:lpstr>
      <vt:lpstr>Montserrat SemiBold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новых и перспективных робототехнических решений на базе Университета Иннополис</dc:title>
  <dc:creator>Александр Климчик</dc:creator>
  <cp:lastModifiedBy>Файзрахманов Галим Гайсович</cp:lastModifiedBy>
  <cp:revision>303</cp:revision>
  <dcterms:created xsi:type="dcterms:W3CDTF">2018-10-03T13:56:53Z</dcterms:created>
  <dcterms:modified xsi:type="dcterms:W3CDTF">2023-11-25T18:51:11Z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