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6" r:id="rId9"/>
    <p:sldId id="268" r:id="rId10"/>
    <p:sldId id="267" r:id="rId11"/>
    <p:sldId id="261" r:id="rId12"/>
    <p:sldId id="262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43E38-BB7F-C64D-88A8-E19767E2E02B}" v="41" dt="2024-01-24T03:21:52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5"/>
  </p:normalViewPr>
  <p:slideViewPr>
    <p:cSldViewPr snapToGrid="0">
      <p:cViewPr varScale="1">
        <p:scale>
          <a:sx n="102" d="100"/>
          <a:sy n="102" d="100"/>
        </p:scale>
        <p:origin x="19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40CF-D886-2BCD-F8D0-4EEF4FA58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48D93-C000-2591-5A4D-C784DF91C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967B-6997-E08B-78E6-1076930F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59A-5F63-C44F-90F8-B6D5AAEC89E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43F71-F2D2-E45F-30BB-2E256EDA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10046-4B99-C47F-9C97-79F0C1A7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D0D-13C7-4447-B3DA-A7ABB1B0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A977-7E1A-D494-C584-69BDCBA5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F997F-E13E-5C28-CEFA-8726EB16C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47CAC-3193-4FAC-51B2-6A9FAFFB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59A-5F63-C44F-90F8-B6D5AAEC89E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1A04B-39AC-6C9A-9C04-1B4D84D6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B1547-0015-5D3A-781D-DC2EDCA5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D0D-13C7-4447-B3DA-A7ABB1B0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3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84F4E-BA2E-B70E-5ED3-8638670D1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A6DB0-295A-2D78-BF61-E231658BC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DB1F3-E2B6-D9EC-6876-D47DEFC3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59A-5F63-C44F-90F8-B6D5AAEC89E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1B2F6-7890-39D8-28B3-3EC20F91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81507-3FB3-41A0-838C-C430010F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D0D-13C7-4447-B3DA-A7ABB1B0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0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33A7-39B9-969A-5522-B99D513A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09BA-77A5-D4D0-1484-2FC64FB2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8C002-31DE-D1A1-4947-668FF64F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59A-5F63-C44F-90F8-B6D5AAEC89E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44B75-1239-BB97-DACF-3B3C11E6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77C66-7995-2FA0-FB9E-0BEFF617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D0D-13C7-4447-B3DA-A7ABB1B0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8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420A-1BDD-D08D-A9AE-E12846CD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A53D6-5041-C734-4536-30145670B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CABA0-EF02-97CF-1828-C763E7BB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59A-5F63-C44F-90F8-B6D5AAEC89E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B8324-BC88-C0AF-7F4A-036EDB47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7E6A7-395C-CC7B-8A7F-94E1180E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D0D-13C7-4447-B3DA-A7ABB1B0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9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B4CC-50DA-F681-0B74-EE221A4A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7991-84D8-F939-44CB-6FFC96597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7C2F7-5F0C-1333-3BFC-7B623FAA6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4E6C3-BF16-CE6F-C40B-492EDED3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59A-5F63-C44F-90F8-B6D5AAEC89E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C69F2-B4DC-778F-D2DD-AE02979A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1EFD9-923C-4855-BCDD-8A26143E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D0D-13C7-4447-B3DA-A7ABB1B0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0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3A79-4070-A9A4-0B06-E7CADA9B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838DD-FE51-96D2-A3E5-0693DC043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F9C72-21FC-245C-84CF-778A2DE77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2C494-4E06-A50A-ADE5-AA7DDB7BA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15460-BA6C-2426-4E93-B9D0854E7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214D0-D34C-D4A8-407A-76C2051A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59A-5F63-C44F-90F8-B6D5AAEC89E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034AA-8D04-2C44-7C46-C253EE13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7404C-8FE6-3E94-349E-94C9DDD8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D0D-13C7-4447-B3DA-A7ABB1B0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3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5C2B-8891-27F7-4EDA-E48F59D0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DC233-E69C-1387-B18E-1309D5EA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59A-5F63-C44F-90F8-B6D5AAEC89E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E2A83-076B-D271-E551-84BC8174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FA700-CF02-A6CC-6B44-6DF01BE7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D0D-13C7-4447-B3DA-A7ABB1B0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EEE28-D030-6F6B-C745-9124C373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59A-5F63-C44F-90F8-B6D5AAEC89E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D5F88-35B8-7FF5-9823-E6BB33BA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F7F03-BF18-C542-DD05-091C634E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D0D-13C7-4447-B3DA-A7ABB1B0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2020-53D5-A21C-2126-99BF50AB3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FCD2-ED53-624B-4FF6-7FCDCD44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43D5B-4C0B-F687-D2E8-9B2601DF9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F5646-DBB1-CE1A-373F-CF9B41E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59A-5F63-C44F-90F8-B6D5AAEC89E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1DB85-5C33-0243-5DFB-4452C0C0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57490-0883-0511-877D-9C8E22C9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D0D-13C7-4447-B3DA-A7ABB1B0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6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FD04-A03F-5D1A-3F6E-FD2E71A0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D0955-0EF7-BBDE-9CEF-6C12DC991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66541-8E2B-80D3-41BD-6BB487C9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76B07-DBAE-2E28-003B-5FDFB088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59A-5F63-C44F-90F8-B6D5AAEC89E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51404-6894-FB33-F6FD-C12B4CF2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F25DC-CCC0-A67D-BDC1-14BA1801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D0D-13C7-4447-B3DA-A7ABB1B0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6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E4FB9-610C-2776-3358-D837D21C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46E9B-E1D6-DF51-C1C1-494D54577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15910-CE1F-3F07-660D-35CC99974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C59A-5F63-C44F-90F8-B6D5AAEC89E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03B4B-458A-A34D-B32E-B9B1F3526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DEF3D-FA0A-E6F5-DA00-E5468FC80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8D0D-13C7-4447-B3DA-A7ABB1B0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17297F-E1F4-ECCE-31B9-C3A8AE321BB4}"/>
              </a:ext>
            </a:extLst>
          </p:cNvPr>
          <p:cNvSpPr txBox="1"/>
          <p:nvPr/>
        </p:nvSpPr>
        <p:spPr>
          <a:xfrm>
            <a:off x="1671660" y="1993602"/>
            <a:ext cx="88486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Predicting the cost of emergency admission for patients with major depressive disorder</a:t>
            </a:r>
            <a:endParaRPr lang="en-GB" sz="32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en-GB" sz="32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B4E8E-D90C-D770-552A-0512EABFCB20}"/>
              </a:ext>
            </a:extLst>
          </p:cNvPr>
          <p:cNvSpPr txBox="1"/>
          <p:nvPr/>
        </p:nvSpPr>
        <p:spPr>
          <a:xfrm>
            <a:off x="578069" y="61898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Evgeny</a:t>
            </a:r>
            <a:r>
              <a:rPr lang="en-GB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Galimov</a:t>
            </a:r>
            <a:r>
              <a:rPr lang="en-GB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    24/01/24</a:t>
            </a:r>
            <a:endParaRPr lang="en-GB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10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3F13F-AFAE-C02C-2360-0F7D0BF9C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24F4C9-50BA-B565-05CE-6459424727E4}"/>
              </a:ext>
            </a:extLst>
          </p:cNvPr>
          <p:cNvSpPr txBox="1"/>
          <p:nvPr/>
        </p:nvSpPr>
        <p:spPr>
          <a:xfrm>
            <a:off x="4566993" y="0"/>
            <a:ext cx="254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Correlation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BAE3-01D8-158E-607B-D5A4083C1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836" y="544083"/>
            <a:ext cx="6540036" cy="631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8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58793-E263-9C67-529A-28B2FDBB1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1E450B-9503-72A4-2DEB-1EDEECEE0086}"/>
              </a:ext>
            </a:extLst>
          </p:cNvPr>
          <p:cNvSpPr txBox="1"/>
          <p:nvPr/>
        </p:nvSpPr>
        <p:spPr>
          <a:xfrm>
            <a:off x="2862509" y="127000"/>
            <a:ext cx="6289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Grid search for parameters for regressors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C39051-B85F-0FA7-71DE-62717A8D4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859" y="935990"/>
            <a:ext cx="7396843" cy="2493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52CBB2-840E-D037-2DBA-2B896CBA0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459" y="3714770"/>
            <a:ext cx="8637622" cy="34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F5CB2-A136-4A2C-1008-350D3DD94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2F4FEE-A9D6-45B7-816F-4080DA8915AD}"/>
              </a:ext>
            </a:extLst>
          </p:cNvPr>
          <p:cNvSpPr txBox="1"/>
          <p:nvPr/>
        </p:nvSpPr>
        <p:spPr>
          <a:xfrm>
            <a:off x="3337187" y="0"/>
            <a:ext cx="548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Diagnostics of the elastic net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C25E0-04DE-8FD6-EC1C-D126BEFA3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599420"/>
            <a:ext cx="6183630" cy="602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2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EB305-96CC-6FD6-8F45-31D0F5F97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82CDBB-4952-D609-A012-8490EBF886ED}"/>
              </a:ext>
            </a:extLst>
          </p:cNvPr>
          <p:cNvSpPr txBox="1"/>
          <p:nvPr/>
        </p:nvSpPr>
        <p:spPr>
          <a:xfrm>
            <a:off x="3262660" y="76200"/>
            <a:ext cx="5666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Coefficients for the elastic net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C9793-60E7-2381-83FD-490DEBA6D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77" y="599420"/>
            <a:ext cx="6432763" cy="5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6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B1D7BF-AD96-3F02-5CDE-DE7281D8628F}"/>
              </a:ext>
            </a:extLst>
          </p:cNvPr>
          <p:cNvSpPr txBox="1"/>
          <p:nvPr/>
        </p:nvSpPr>
        <p:spPr>
          <a:xfrm>
            <a:off x="4515263" y="126304"/>
            <a:ext cx="1984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findings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CF83E-E28F-010C-52BD-629D02355A50}"/>
              </a:ext>
            </a:extLst>
          </p:cNvPr>
          <p:cNvSpPr txBox="1"/>
          <p:nvPr/>
        </p:nvSpPr>
        <p:spPr>
          <a:xfrm>
            <a:off x="914400" y="1027134"/>
            <a:ext cx="110588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Patients receive diverse combinations of drugs and psychotherapy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Antidepressants and psychotherapy are most often prescribed for patient admitted in emergency departments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Clinical features’ distributions are similar among different ethnicities and residential statuses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of hospital stay is higher for Malay and lower for Chinese.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of hospital stay is higher patients with residential status ‘Foreigner’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of hospital stay is positively correlated with weight, age, medical history of diabetes and anxiety, symptoms, </a:t>
            </a:r>
          </a:p>
          <a:p>
            <a:r>
              <a:rPr lang="en-US" dirty="0"/>
              <a:t>especially symptom 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Predictors are mostly not correlated with each other, except weight and 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Grid search among elastic net, SVR and ransom forest regressor found that elastic net performs the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öhne"/>
              </a:rPr>
              <a:t>For the elastic net model, residential status ‘Foreigner,’ age, symptom 5, weight, Malay ethnicity, and </a:t>
            </a:r>
          </a:p>
          <a:p>
            <a:r>
              <a:rPr lang="en-GB" b="0" i="0" u="none" strike="noStrike" dirty="0">
                <a:effectLst/>
                <a:latin typeface="Söhne"/>
              </a:rPr>
              <a:t>medical history of diabetes had the strongest effect on increasing the cost of hospital stay.</a:t>
            </a:r>
          </a:p>
          <a:p>
            <a:r>
              <a:rPr lang="en-GB" b="0" i="0" u="none" strike="noStrike" dirty="0">
                <a:effectLst/>
                <a:latin typeface="Söhne"/>
              </a:rPr>
              <a:t>On the other hand, Chinese ethnicity and residential status ‘Singaporean’ had the strongest effect on decreasing 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6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F1955-2829-5A67-144A-F434DEB6E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0CCC6-4642-7A40-8929-A3A1131A9174}"/>
              </a:ext>
            </a:extLst>
          </p:cNvPr>
          <p:cNvSpPr txBox="1"/>
          <p:nvPr/>
        </p:nvSpPr>
        <p:spPr>
          <a:xfrm>
            <a:off x="4430486" y="76200"/>
            <a:ext cx="2914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Research question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CC249D-4DE1-728F-5760-E043124A25BA}"/>
              </a:ext>
            </a:extLst>
          </p:cNvPr>
          <p:cNvSpPr txBox="1"/>
          <p:nvPr/>
        </p:nvSpPr>
        <p:spPr>
          <a:xfrm>
            <a:off x="1483360" y="1290320"/>
            <a:ext cx="998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Research question: What features are important for predicting the cost of emergency hospital stay among patient with major depressive disorder? 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39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66569-D2FD-839E-19DC-A6DB99E1C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E6B9F-563F-A211-78A0-2D0B674399B0}"/>
              </a:ext>
            </a:extLst>
          </p:cNvPr>
          <p:cNvSpPr txBox="1"/>
          <p:nvPr/>
        </p:nvSpPr>
        <p:spPr>
          <a:xfrm>
            <a:off x="4741625" y="152077"/>
            <a:ext cx="231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Demographics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4F407-5F77-195B-33D3-A7D815E0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93" y="1073160"/>
            <a:ext cx="5885107" cy="2186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2BF7F4-9215-17FF-F2D1-F9D028171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93" y="3844751"/>
            <a:ext cx="5849655" cy="2150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7F5287-AAB0-BB66-6FE2-CA0FDAB5A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810" y="1073160"/>
            <a:ext cx="5743298" cy="2174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F45007-96F4-8E29-AC0D-40489CF06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2001" y="3957486"/>
            <a:ext cx="3632200" cy="21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3AC1B-C75D-4A33-1DC5-C9A48C158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897B79-4FB3-CF4A-30F9-DECC421E4330}"/>
              </a:ext>
            </a:extLst>
          </p:cNvPr>
          <p:cNvSpPr txBox="1"/>
          <p:nvPr/>
        </p:nvSpPr>
        <p:spPr>
          <a:xfrm>
            <a:off x="4430486" y="76200"/>
            <a:ext cx="2922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Weight and height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77ED5-7002-6FFA-653B-B6B1797A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6" y="1316868"/>
            <a:ext cx="9189270" cy="371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3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F55C5-A7FE-601E-D9A8-53404DAB4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49A5C0-0863-1B84-05BD-8854B9FD9D14}"/>
              </a:ext>
            </a:extLst>
          </p:cNvPr>
          <p:cNvSpPr txBox="1"/>
          <p:nvPr/>
        </p:nvSpPr>
        <p:spPr>
          <a:xfrm>
            <a:off x="3564949" y="76200"/>
            <a:ext cx="4879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Treatment approach frequency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4D458B-109B-170A-180C-4316DFE87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568" y="599420"/>
            <a:ext cx="4446752" cy="60960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2E3DE4-4FF3-EAB8-778B-7577E94ABA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88" r="73665"/>
          <a:stretch/>
        </p:blipFill>
        <p:spPr>
          <a:xfrm>
            <a:off x="1361441" y="1322070"/>
            <a:ext cx="1107440" cy="1736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9F8211-037C-B198-2EB3-8F483694C7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42" r="17059"/>
          <a:stretch/>
        </p:blipFill>
        <p:spPr>
          <a:xfrm>
            <a:off x="3027680" y="1322070"/>
            <a:ext cx="438090" cy="173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1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487AF-C3FD-044B-D76E-C7A652630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ACD189-1C79-4ECD-CADC-98136A83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14" y="818584"/>
            <a:ext cx="7003528" cy="5963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55D4CC-F80E-4A20-7440-EC765494514E}"/>
              </a:ext>
            </a:extLst>
          </p:cNvPr>
          <p:cNvSpPr txBox="1"/>
          <p:nvPr/>
        </p:nvSpPr>
        <p:spPr>
          <a:xfrm>
            <a:off x="4032169" y="154950"/>
            <a:ext cx="45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Clinical features’ percentages</a:t>
            </a:r>
          </a:p>
        </p:txBody>
      </p:sp>
    </p:spTree>
    <p:extLst>
      <p:ext uri="{BB962C8B-B14F-4D97-AF65-F5344CB8AC3E}">
        <p14:creationId xmlns:p14="http://schemas.microsoft.com/office/powerpoint/2010/main" val="130234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B0A12-BA29-D6BC-39A1-B620F3792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83BC14-D510-F6FD-95D5-5ECB3780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56" y="754743"/>
            <a:ext cx="9973129" cy="6021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BEF5DE-C657-44DB-19A8-BE5CEB7E9179}"/>
              </a:ext>
            </a:extLst>
          </p:cNvPr>
          <p:cNvSpPr txBox="1"/>
          <p:nvPr/>
        </p:nvSpPr>
        <p:spPr>
          <a:xfrm>
            <a:off x="2104493" y="81745"/>
            <a:ext cx="7825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Clinical features’ percentages for different ethnicity</a:t>
            </a:r>
          </a:p>
        </p:txBody>
      </p:sp>
    </p:spTree>
    <p:extLst>
      <p:ext uri="{BB962C8B-B14F-4D97-AF65-F5344CB8AC3E}">
        <p14:creationId xmlns:p14="http://schemas.microsoft.com/office/powerpoint/2010/main" val="250477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18D12-ABEB-0714-4645-B37E8DC59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7D308-33BB-323E-2714-E614A7563B2A}"/>
              </a:ext>
            </a:extLst>
          </p:cNvPr>
          <p:cNvSpPr txBox="1"/>
          <p:nvPr/>
        </p:nvSpPr>
        <p:spPr>
          <a:xfrm>
            <a:off x="1492169" y="236230"/>
            <a:ext cx="903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Clinical features’ percentages for different resident statuses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4DA3D-88EA-3B76-842D-10188BA18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69" y="825500"/>
            <a:ext cx="9207662" cy="55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7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27313-4670-0C1D-BD30-F20C6E321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14C166-5AEF-55B7-6AD4-CB492F862716}"/>
              </a:ext>
            </a:extLst>
          </p:cNvPr>
          <p:cNvSpPr txBox="1"/>
          <p:nvPr/>
        </p:nvSpPr>
        <p:spPr>
          <a:xfrm>
            <a:off x="2436761" y="96520"/>
            <a:ext cx="7318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Race and resident status VS cost of hospital stay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B5932-71EA-267B-E0AF-2ADF863CD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314450"/>
            <a:ext cx="5580380" cy="38724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F49188-8B02-D64E-A977-8FD83C78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4450"/>
            <a:ext cx="5445098" cy="388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270</Words>
  <Application>Microsoft Macintosh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 Ga</dc:creator>
  <cp:lastModifiedBy>Ev Ga</cp:lastModifiedBy>
  <cp:revision>2</cp:revision>
  <dcterms:created xsi:type="dcterms:W3CDTF">2024-01-24T02:45:39Z</dcterms:created>
  <dcterms:modified xsi:type="dcterms:W3CDTF">2024-01-24T11:17:09Z</dcterms:modified>
</cp:coreProperties>
</file>