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79"/>
  </p:notesMasterIdLst>
  <p:handoutMasterIdLst>
    <p:handoutMasterId r:id="rId80"/>
  </p:handoutMasterIdLst>
  <p:sldIdLst>
    <p:sldId id="505" r:id="rId3"/>
    <p:sldId id="506" r:id="rId4"/>
    <p:sldId id="574" r:id="rId5"/>
    <p:sldId id="504" r:id="rId6"/>
    <p:sldId id="507" r:id="rId7"/>
    <p:sldId id="508" r:id="rId8"/>
    <p:sldId id="417" r:id="rId9"/>
    <p:sldId id="418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521" r:id="rId23"/>
    <p:sldId id="522" r:id="rId24"/>
    <p:sldId id="523" r:id="rId25"/>
    <p:sldId id="525" r:id="rId26"/>
    <p:sldId id="524" r:id="rId27"/>
    <p:sldId id="526" r:id="rId28"/>
    <p:sldId id="527" r:id="rId29"/>
    <p:sldId id="528" r:id="rId30"/>
    <p:sldId id="529" r:id="rId31"/>
    <p:sldId id="531" r:id="rId32"/>
    <p:sldId id="530" r:id="rId33"/>
    <p:sldId id="532" r:id="rId34"/>
    <p:sldId id="533" r:id="rId35"/>
    <p:sldId id="534" r:id="rId36"/>
    <p:sldId id="535" r:id="rId37"/>
    <p:sldId id="536" r:id="rId38"/>
    <p:sldId id="537" r:id="rId39"/>
    <p:sldId id="538" r:id="rId40"/>
    <p:sldId id="539" r:id="rId41"/>
    <p:sldId id="540" r:id="rId42"/>
    <p:sldId id="541" r:id="rId43"/>
    <p:sldId id="542" r:id="rId44"/>
    <p:sldId id="543" r:id="rId45"/>
    <p:sldId id="544" r:id="rId46"/>
    <p:sldId id="545" r:id="rId47"/>
    <p:sldId id="546" r:id="rId48"/>
    <p:sldId id="547" r:id="rId49"/>
    <p:sldId id="550" r:id="rId50"/>
    <p:sldId id="548" r:id="rId51"/>
    <p:sldId id="549" r:id="rId52"/>
    <p:sldId id="551" r:id="rId53"/>
    <p:sldId id="552" r:id="rId54"/>
    <p:sldId id="553" r:id="rId55"/>
    <p:sldId id="554" r:id="rId56"/>
    <p:sldId id="555" r:id="rId57"/>
    <p:sldId id="556" r:id="rId58"/>
    <p:sldId id="557" r:id="rId59"/>
    <p:sldId id="558" r:id="rId60"/>
    <p:sldId id="559" r:id="rId61"/>
    <p:sldId id="560" r:id="rId62"/>
    <p:sldId id="561" r:id="rId63"/>
    <p:sldId id="562" r:id="rId64"/>
    <p:sldId id="563" r:id="rId65"/>
    <p:sldId id="564" r:id="rId66"/>
    <p:sldId id="566" r:id="rId67"/>
    <p:sldId id="567" r:id="rId68"/>
    <p:sldId id="568" r:id="rId69"/>
    <p:sldId id="569" r:id="rId70"/>
    <p:sldId id="570" r:id="rId71"/>
    <p:sldId id="571" r:id="rId72"/>
    <p:sldId id="572" r:id="rId73"/>
    <p:sldId id="575" r:id="rId74"/>
    <p:sldId id="576" r:id="rId75"/>
    <p:sldId id="577" r:id="rId76"/>
    <p:sldId id="578" r:id="rId77"/>
    <p:sldId id="579" r:id="rId7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5"/>
            <p14:sldId id="506"/>
            <p14:sldId id="574"/>
            <p14:sldId id="504"/>
            <p14:sldId id="507"/>
            <p14:sldId id="508"/>
            <p14:sldId id="417"/>
            <p14:sldId id="41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5"/>
            <p14:sldId id="524"/>
            <p14:sldId id="526"/>
            <p14:sldId id="527"/>
            <p14:sldId id="528"/>
            <p14:sldId id="529"/>
            <p14:sldId id="531"/>
            <p14:sldId id="530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50"/>
            <p14:sldId id="548"/>
            <p14:sldId id="549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6"/>
            <p14:sldId id="567"/>
            <p14:sldId id="568"/>
            <p14:sldId id="569"/>
            <p14:sldId id="570"/>
            <p14:sldId id="571"/>
            <p14:sldId id="572"/>
            <p14:sldId id="575"/>
            <p14:sldId id="576"/>
            <p14:sldId id="577"/>
            <p14:sldId id="578"/>
            <p14:sldId id="5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113" d="100"/>
          <a:sy n="113" d="100"/>
        </p:scale>
        <p:origin x="318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handoutMaster" Target="handoutMasters/handoutMaster1.xml"/><Relationship Id="rId85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7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6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72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41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0590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5575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75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8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76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3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emf"/><Relationship Id="rId16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0C0-4BA8-4AA8-B79B-964C8F235FAB}" type="datetime1">
              <a:rPr lang="en-US" smtClean="0"/>
              <a:t>8/6/2019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72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D729-0C1E-4055-9AFA-E659A6DDCB6D}" type="datetime1">
              <a:rPr lang="en-US" smtClean="0"/>
              <a:t>8/6/2019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918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388D-4F77-45EF-AF12-5E2F0BEF1824}" type="datetime1">
              <a:rPr lang="en-US" smtClean="0"/>
              <a:t>8/6/2019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811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4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6" r:id="rId5"/>
    <p:sldLayoutId id="2147483677" r:id="rId6"/>
    <p:sldLayoutId id="2147483678" r:id="rId7"/>
    <p:sldLayoutId id="2147483679" r:id="rId8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31171979/enabling-std-c14-flag-in-codeblock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types#Range_of_values" TargetMode="External"/><Relationship Id="rId2" Type="http://schemas.openxmlformats.org/officeDocument/2006/relationships/hyperlink" Target="http://en.cppreference.com/w/cpp/language/types#Propertie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3413521/is-there-any-reason-not-to-use-fixed-width-integer-types-e-g-uint8-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operator_precede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++#Philosophy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0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2.gif"/><Relationship Id="rId4" Type="http://schemas.openxmlformats.org/officeDocument/2006/relationships/image" Target="../media/image49.jpeg"/><Relationship Id="rId9" Type="http://schemas.openxmlformats.org/officeDocument/2006/relationships/hyperlink" Target="https://www.lukanet.com/" TargetMode="Externa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hyperlink" Target="https://softuni.or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hyperlink" Target="https://www.facebook.com/SoftwareUniversit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hyperlink" Target="http://softuni.foundation/" TargetMode="External"/><Relationship Id="rId5" Type="http://schemas.openxmlformats.org/officeDocument/2006/relationships/hyperlink" Target="http://softuni.bg/" TargetMode="External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hyperlink" Target="http://forum.softuni.bg/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C++ Basic Syntax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The C++ Language, Data Types, Expressions, Console I/O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 smtClean="0"/>
              <a:t>Zhivko Petrov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A guy that knows C++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Placeholder 10">
            <a:extLst>
              <a:ext uri="{FF2B5EF4-FFF2-40B4-BE49-F238E27FC236}">
                <a16:creationId xmlns:a16="http://schemas.microsoft.com/office/drawing/2014/main" id="{6B7722E2-A041-462E-BC3D-038A5CC288D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 t="21539" b="2153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9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C3DD33-66E7-468F-88B4-3A02E9CE6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26A4-6AA8-4874-A8D8-BF73BA333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C++ compiler turns C++ code to assembly</a:t>
            </a:r>
          </a:p>
          <a:p>
            <a:r>
              <a:rPr lang="en-US" dirty="0"/>
              <a:t>An IDE is software assisting programming</a:t>
            </a:r>
          </a:p>
          <a:p>
            <a:pPr lvl="1"/>
            <a:r>
              <a:rPr lang="en-US" dirty="0"/>
              <a:t>Has a Compiler, Linker, Debugger, Code Editor</a:t>
            </a:r>
          </a:p>
          <a:p>
            <a:pPr lvl="1"/>
            <a:r>
              <a:rPr lang="en-US" dirty="0"/>
              <a:t>Code organization, Tools, Diagnostics</a:t>
            </a:r>
          </a:p>
          <a:p>
            <a:r>
              <a:rPr lang="en-US" dirty="0"/>
              <a:t>There are lots of C++ compilers and IDEs</a:t>
            </a:r>
          </a:p>
          <a:p>
            <a:pPr lvl="1"/>
            <a:r>
              <a:rPr lang="en-US" dirty="0"/>
              <a:t>Free, open-source, proprietary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32ABEB-E185-4B62-9680-5078ED35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Compilers &amp; IDEs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219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0E539B-4A17-4744-9FE0-737A6F854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AB6A1-C465-4000-9A0F-91D4341E6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C &amp; C++ IDE</a:t>
            </a:r>
          </a:p>
          <a:p>
            <a:r>
              <a:rPr lang="en-US" dirty="0"/>
              <a:t>Comes with MinGW GCC compiler</a:t>
            </a:r>
          </a:p>
          <a:p>
            <a:pPr lvl="1"/>
            <a:r>
              <a:rPr lang="en-US" dirty="0"/>
              <a:t>C++11 support needs to be enabled from settings</a:t>
            </a:r>
          </a:p>
          <a:p>
            <a:pPr lvl="1"/>
            <a:r>
              <a:rPr lang="en-US" dirty="0"/>
              <a:t>C++14 support needs </a:t>
            </a:r>
            <a:r>
              <a:rPr lang="en-US" dirty="0">
                <a:hlinkClick r:id="rId2"/>
              </a:rPr>
              <a:t>more complicated setting to enable</a:t>
            </a:r>
            <a:endParaRPr lang="en-US" dirty="0"/>
          </a:p>
          <a:p>
            <a:r>
              <a:rPr lang="en-US" dirty="0"/>
              <a:t>Lightweight</a:t>
            </a:r>
          </a:p>
          <a:p>
            <a:pPr lvl="1"/>
            <a:r>
              <a:rPr lang="en-US" dirty="0"/>
              <a:t>Can compile single .</a:t>
            </a:r>
            <a:r>
              <a:rPr lang="en-US" dirty="0" err="1"/>
              <a:t>cpp</a:t>
            </a:r>
            <a:r>
              <a:rPr lang="en-US" dirty="0"/>
              <a:t> file </a:t>
            </a:r>
          </a:p>
          <a:p>
            <a:pPr lvl="1"/>
            <a:r>
              <a:rPr lang="en-US" dirty="0"/>
              <a:t>Can be used for bigger projects with many files, references,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1C4A79-AA0A-4147-85A8-70E44F7A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Code::Blocks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243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EDB5-901B-4E81-BB02-48E3AF8D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Structure, Running C++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ED1E4-167E-4CE1-A4FE-5725FD65D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Entry Point, Building and Running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119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8701B2-2F59-4E5B-8259-DEE829881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6B19-6530-490B-91D7-EB592A1E0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 classic C++ “Hello World” example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A90008-3AEA-4EA0-BCCF-DC2C2E00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6287F4B-ACAB-4575-8593-937812B55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" y="3048000"/>
            <a:ext cx="10127616" cy="18158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bg-BG" sz="16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bg-BG" sz="16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 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  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C5CDAA61-9CD1-4AFF-99C3-43F904889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06" y="1785174"/>
            <a:ext cx="3714750" cy="953453"/>
          </a:xfrm>
          <a:prstGeom prst="wedgeRoundRectCallout">
            <a:avLst>
              <a:gd name="adj1" fmla="val -4517"/>
              <a:gd name="adj2" fmla="val 984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Include the input-output library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5F470A87-8C10-484A-A243-918D8927B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576" y="1803234"/>
            <a:ext cx="3714750" cy="1134062"/>
          </a:xfrm>
          <a:prstGeom prst="wedgeRoundRectCallout">
            <a:avLst>
              <a:gd name="adj1" fmla="val -133526"/>
              <a:gd name="adj2" fmla="val 961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Say we’re working with the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sz="2800" dirty="0">
                <a:solidFill>
                  <a:srgbClr val="FFFFFF"/>
                </a:solidFill>
              </a:rPr>
              <a:t> namespace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FE167B9A-9F8A-43CB-A5D0-9CDBDA7E9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53" y="5352988"/>
            <a:ext cx="2976411" cy="1055608"/>
          </a:xfrm>
          <a:prstGeom prst="wedgeRoundRectCallout">
            <a:avLst>
              <a:gd name="adj1" fmla="val -5822"/>
              <a:gd name="adj2" fmla="val -1824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"main</a:t>
            </a:r>
            <a:r>
              <a:rPr lang="en-US" sz="2800" dirty="0">
                <a:solidFill>
                  <a:srgbClr val="FFFFFF"/>
                </a:solidFill>
              </a:rPr>
              <a:t>" function – our entry point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73A671FD-F0C6-4B67-A40C-BE92062F8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227" y="3167587"/>
            <a:ext cx="2333624" cy="1134062"/>
          </a:xfrm>
          <a:prstGeom prst="wedgeRoundRectCallout">
            <a:avLst>
              <a:gd name="adj1" fmla="val -214311"/>
              <a:gd name="adj2" fmla="val 21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These are optional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C475C2F2-A467-47BA-A546-34D5BA26B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3762" y="4495800"/>
            <a:ext cx="2647950" cy="953453"/>
          </a:xfrm>
          <a:prstGeom prst="wedgeRoundRectCallout">
            <a:avLst>
              <a:gd name="adj1" fmla="val -213227"/>
              <a:gd name="adj2" fmla="val -757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Print to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the console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BE137716-3544-4EC1-A243-42A5D91D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5687" y="5643404"/>
            <a:ext cx="3467540" cy="958383"/>
          </a:xfrm>
          <a:prstGeom prst="wedgeRoundRectCallout">
            <a:avLst>
              <a:gd name="adj1" fmla="val -120747"/>
              <a:gd name="adj2" fmla="val -1697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For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sz="2800" dirty="0">
                <a:solidFill>
                  <a:srgbClr val="FFFFFF"/>
                </a:solidFill>
              </a:rPr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FFFFFF"/>
                </a:solidFill>
              </a:rPr>
              <a:t> means everything went ok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53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86AAC4-82B7-46C9-AFBE-91144B31D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AAC40-59E9-4007-A20F-968727B5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dirty="0"/>
              <a:t> function – entry point of the program</a:t>
            </a:r>
          </a:p>
          <a:p>
            <a:pPr lvl="1"/>
            <a:r>
              <a:rPr lang="en-US" dirty="0"/>
              <a:t>No other function can be named "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C++ needs specific function to start from</a:t>
            </a:r>
          </a:p>
          <a:p>
            <a:pPr lvl="1"/>
            <a:r>
              <a:rPr lang="en-US" dirty="0"/>
              <a:t>Everything else is free-form – code ordering, </a:t>
            </a:r>
            <a:r>
              <a:rPr lang="en-US" dirty="0" err="1"/>
              <a:t>namings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Can receive command line parameters</a:t>
            </a:r>
          </a:p>
          <a:p>
            <a:r>
              <a:rPr lang="en-US" dirty="0"/>
              <a:t>Termination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dirty="0"/>
              <a:t> finishes (returns), the program stops</a:t>
            </a:r>
          </a:p>
          <a:p>
            <a:pPr lvl="1"/>
            <a:r>
              <a:rPr lang="en-US" dirty="0"/>
              <a:t>The return value of main is the "exit code“</a:t>
            </a:r>
          </a:p>
          <a:p>
            <a:pPr lvl="1"/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/>
              <a:t> means no errors – informative, not obligatory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16DBA2-9A31-4F8C-8698-DFD7B1D1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Entry Point &amp; Termination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3258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1D3899-F33A-458D-B65E-BAD684D4E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D383-5DC6-4DA8-B10D-1260E7296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has a lot of functionality in its standard code libraries</a:t>
            </a:r>
          </a:p>
          <a:p>
            <a:r>
              <a:rPr lang="en-US" dirty="0"/>
              <a:t>C++ can also use functionality from user-built code libraries</a:t>
            </a:r>
          </a:p>
          <a:p>
            <a:r>
              <a:rPr lang="en-US" dirty="0"/>
              <a:t>Say what libraries to use with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#include</a:t>
            </a:r>
            <a:r>
              <a:rPr lang="en-US" dirty="0"/>
              <a:t> syntax</a:t>
            </a:r>
          </a:p>
          <a:p>
            <a:r>
              <a:rPr lang="en-US" dirty="0"/>
              <a:t>For now, for standard libraries: put the library name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&lt;&gt;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3223A3-9184-49D6-ACAD-CB0203D4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Structure: Including Libraries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5BBE1D6-470E-4206-B287-1C219C8F4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962400"/>
            <a:ext cx="10058400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bg-BG" sz="16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bg-BG" sz="16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FC556F-4F7F-40C8-A1D5-4111C23C466E}"/>
              </a:ext>
            </a:extLst>
          </p:cNvPr>
          <p:cNvSpPr/>
          <p:nvPr/>
        </p:nvSpPr>
        <p:spPr>
          <a:xfrm>
            <a:off x="1027112" y="4013200"/>
            <a:ext cx="3045204" cy="256513"/>
          </a:xfrm>
          <a:prstGeom prst="rect">
            <a:avLst/>
          </a:prstGeom>
          <a:solidFill>
            <a:srgbClr val="009999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AB65F77A-890E-41CB-80CE-DA590F81647C}"/>
              </a:ext>
            </a:extLst>
          </p:cNvPr>
          <p:cNvSpPr/>
          <p:nvPr/>
        </p:nvSpPr>
        <p:spPr>
          <a:xfrm>
            <a:off x="5180012" y="4269713"/>
            <a:ext cx="5180252" cy="1081054"/>
          </a:xfrm>
          <a:prstGeom prst="wedgeRectCallout">
            <a:avLst>
              <a:gd name="adj1" fmla="val -81966"/>
              <a:gd name="adj2" fmla="val -599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iostream</a:t>
            </a:r>
            <a:r>
              <a:rPr lang="en-US" sz="2800" dirty="0">
                <a:solidFill>
                  <a:srgbClr val="FFFFFF"/>
                </a:solidFill>
              </a:rPr>
              <a:t> contains console I/O functionality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3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60295F-8B0C-48A2-B47E-8007519C2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9D4C0-10B4-4295-BCA8-FB63BE0FD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building block </a:t>
            </a:r>
            <a:r>
              <a:rPr lang="en-US" dirty="0" smtClean="0"/>
              <a:t>of </a:t>
            </a:r>
            <a:r>
              <a:rPr lang="en-US" dirty="0"/>
              <a:t>a program</a:t>
            </a:r>
          </a:p>
          <a:p>
            <a:r>
              <a:rPr lang="en-US" dirty="0"/>
              <a:t>Most actual program code is in blocks, aka “bodies”</a:t>
            </a:r>
          </a:p>
          <a:p>
            <a:r>
              <a:rPr lang="en-US" dirty="0"/>
              <a:t>Start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/>
              <a:t> and end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>, can be nested</a:t>
            </a:r>
          </a:p>
          <a:p>
            <a:r>
              <a:rPr lang="en-US" dirty="0"/>
              <a:t>Functions’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r>
              <a:rPr lang="en-US" dirty="0"/>
              <a:t>),  loops’ &amp; conditionals’ code is in blocks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8A132F-40E2-42F4-928F-9F114338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Structure: Blocks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5BF820B-90ED-40FA-B1A5-557B746A1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962400"/>
            <a:ext cx="10127616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hangingPunct="0">
              <a:spcAft>
                <a:spcPts val="0"/>
              </a:spcAft>
              <a:buAutoNum type="arabicPlain" startAt="4"/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 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hangingPunct="0">
              <a:spcAft>
                <a:spcPts val="0"/>
              </a:spcAft>
              <a:buAutoNum type="arabicPlain" startAt="4"/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 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  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9FBD8C-8634-4EE5-B4CD-8107B2E9EF38}"/>
              </a:ext>
            </a:extLst>
          </p:cNvPr>
          <p:cNvSpPr/>
          <p:nvPr/>
        </p:nvSpPr>
        <p:spPr>
          <a:xfrm>
            <a:off x="979282" y="4242848"/>
            <a:ext cx="4508434" cy="991143"/>
          </a:xfrm>
          <a:prstGeom prst="rect">
            <a:avLst/>
          </a:prstGeom>
          <a:solidFill>
            <a:srgbClr val="009999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282A568-0B6C-4C5A-A80E-B766F09543B1}"/>
              </a:ext>
            </a:extLst>
          </p:cNvPr>
          <p:cNvSpPr/>
          <p:nvPr/>
        </p:nvSpPr>
        <p:spPr>
          <a:xfrm>
            <a:off x="6738698" y="4057149"/>
            <a:ext cx="3775313" cy="572502"/>
          </a:xfrm>
          <a:prstGeom prst="wedgeRectCallout">
            <a:avLst>
              <a:gd name="adj1" fmla="val -84435"/>
              <a:gd name="adj2" fmla="val 64925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 </a:t>
            </a:r>
            <a:r>
              <a:rPr lang="en-US" sz="2800" dirty="0">
                <a:solidFill>
                  <a:srgbClr val="FFFFFF"/>
                </a:solidFill>
              </a:rPr>
              <a:t>code block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75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882D6C-2671-49A5-A44B-CD425B35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E2F4-89FD-4388-BDDF-49A08BD8E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Statement: a piece of code to be executed</a:t>
            </a:r>
          </a:p>
          <a:p>
            <a:pPr lvl="1"/>
            <a:r>
              <a:rPr lang="en-US" dirty="0"/>
              <a:t>Blocks consist of statements</a:t>
            </a:r>
          </a:p>
          <a:p>
            <a:r>
              <a:rPr lang="en-US" dirty="0"/>
              <a:t>Statements contain C++ code and end with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C++ has comments (parts of the code ignored by compiler)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dirty="0"/>
              <a:t> comments a line,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/*</a:t>
            </a:r>
            <a:r>
              <a:rPr lang="en-US" dirty="0"/>
              <a:t> starts a multi-line comment,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*/</a:t>
            </a:r>
            <a:r>
              <a:rPr lang="en-US" dirty="0"/>
              <a:t> ends it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5A7CD2-6763-4E01-AA7F-69789A52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 Structure: Statements &amp; Comments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CD98285-DB41-4ABB-8813-C9D727A61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114866"/>
            <a:ext cx="10127616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hangingPunct="0">
              <a:spcAft>
                <a:spcPts val="0"/>
              </a:spcAft>
              <a:buAutoNum type="arabicPlain" startAt="4"/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 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hangingPunct="0">
              <a:spcAft>
                <a:spcPts val="0"/>
              </a:spcAft>
              <a:buAutoNum type="arabicPlain" startAt="4"/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 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  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8B614CF-23CD-47D3-B684-7813AC1DEB71}"/>
              </a:ext>
            </a:extLst>
          </p:cNvPr>
          <p:cNvSpPr/>
          <p:nvPr/>
        </p:nvSpPr>
        <p:spPr>
          <a:xfrm>
            <a:off x="6738699" y="3114863"/>
            <a:ext cx="3276600" cy="572502"/>
          </a:xfrm>
          <a:prstGeom prst="wedgeRectCallout">
            <a:avLst>
              <a:gd name="adj1" fmla="val -89394"/>
              <a:gd name="adj2" fmla="val 56509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 statement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2AA73DD-F646-43D9-96DD-72196B278C7B}"/>
              </a:ext>
            </a:extLst>
          </p:cNvPr>
          <p:cNvSpPr/>
          <p:nvPr/>
        </p:nvSpPr>
        <p:spPr>
          <a:xfrm>
            <a:off x="6738699" y="3724466"/>
            <a:ext cx="3775313" cy="880865"/>
          </a:xfrm>
          <a:prstGeom prst="wedgeRectCallout">
            <a:avLst>
              <a:gd name="adj1" fmla="val -154415"/>
              <a:gd name="adj2" fmla="val -20265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Another statement (Note: usually 1 per line)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DB30-0FF9-433F-B993-F5320164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Hello World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ED17F-F16C-4904-9204-C5A92FAC2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5D11A-A7B4-4D3E-A087-3C07F5A23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12" y="838200"/>
            <a:ext cx="5334000" cy="386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8057-7508-45BB-8D48-90411149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&amp; Primitive Types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F1DE3-0EB4-4D50-827E-63605FFB2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1442309"/>
          </a:xfrm>
        </p:spPr>
        <p:txBody>
          <a:bodyPr/>
          <a:lstStyle/>
          <a:p>
            <a:r>
              <a:rPr lang="en-US" dirty="0"/>
              <a:t>Types, Declaration, Initialization, Scope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94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History, Concepts &amp; Philosophy, Standards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C++ Structure, Compiling &amp; Running C++ Code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Primitive Data Types in C++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Declaring &amp; Initializing Variables, Scope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Operators, Expressions, Conditionals, Loops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Basic Console I/O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71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AC2F8-268C-4A46-A17F-B8833AA54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A2321-1F77-4694-9A6F-02FC38EB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&lt;data_type&gt; &lt;identifier&gt; [= &lt;initialization&gt;];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Declaring: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Initializing: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en-US" dirty="0"/>
              <a:t>Combined: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5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additionally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(5);</a:t>
            </a:r>
            <a:r>
              <a:rPr lang="en-US" dirty="0"/>
              <a:t> or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{5};</a:t>
            </a:r>
            <a:r>
              <a:rPr lang="en-US" dirty="0"/>
              <a:t> (C++11)</a:t>
            </a:r>
          </a:p>
          <a:p>
            <a:r>
              <a:rPr lang="en-US" dirty="0"/>
              <a:t>Can declare multiple of same type by separating with comma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>)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trappist1BMassPct=85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trappist1CMassPct=80;</a:t>
            </a:r>
            <a:r>
              <a:rPr lang="en-US" dirty="0"/>
              <a:t> </a:t>
            </a:r>
          </a:p>
          <a:p>
            <a:r>
              <a:rPr lang="en-US" sz="1600" dirty="0"/>
              <a:t>NOTE: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/>
              <a:t> is not a default initialization – it’s a function declaration.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C793DB-5C94-48A9-BC72-3F8070ED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Fast Intro: Declaring and Initializing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22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5A08-6199-4FF9-937A-58D1C69E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&amp; Initializing Variables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6BF16-50DB-4BF9-A632-68CD46A04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1735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DD5D3-5946-4831-9329-CF13B3FCF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4BCD-E229-4A5C-A0B8-5C152893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Tony gives George 5 apples</a:t>
            </a:r>
          </a:p>
          <a:p>
            <a:r>
              <a:rPr lang="en-US" dirty="0"/>
              <a:t>Later, Angus gives George 3 apples</a:t>
            </a:r>
          </a:p>
          <a:p>
            <a:r>
              <a:rPr lang="en-US" dirty="0"/>
              <a:t>How many apples does George have?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0465DB-92B3-4837-B0E9-A525674F4B04}"/>
              </a:ext>
            </a:extLst>
          </p:cNvPr>
          <p:cNvSpPr/>
          <p:nvPr/>
        </p:nvSpPr>
        <p:spPr>
          <a:xfrm rot="16200000">
            <a:off x="3658670" y="1402185"/>
            <a:ext cx="388382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DF948-5050-4499-A577-36A16189D45B}"/>
              </a:ext>
            </a:extLst>
          </p:cNvPr>
          <p:cNvSpPr txBox="1"/>
          <p:nvPr/>
        </p:nvSpPr>
        <p:spPr>
          <a:xfrm>
            <a:off x="560405" y="3429000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82522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969A-BDC7-4017-A04A-64967017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Pitfall: </a:t>
            </a:r>
            <a:r>
              <a:rPr lang="en-US" dirty="0" err="1"/>
              <a:t>UnInitializED</a:t>
            </a:r>
            <a:r>
              <a:rPr lang="en-US" dirty="0"/>
              <a:t> Locals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AE5F3-5579-45F0-97A7-ECBD99652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George has 13837 apples. </a:t>
            </a:r>
          </a:p>
          <a:p>
            <a:r>
              <a:rPr lang="en-US" dirty="0"/>
              <a:t>Why?</a:t>
            </a:r>
          </a:p>
          <a:p>
            <a:r>
              <a:rPr lang="en-US" dirty="0"/>
              <a:t>Nobody said George had 0 apples to begin with.</a:t>
            </a:r>
            <a:endParaRPr lang="bg-BG" dirty="0"/>
          </a:p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B77D3-BC8B-4081-BD60-6A8C1820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23</a:t>
            </a:fld>
            <a:endParaRPr lang="bg-BG"/>
          </a:p>
        </p:txBody>
      </p:sp>
      <p:pic>
        <p:nvPicPr>
          <p:cNvPr id="7" name="Picture Placeholder 7">
            <a:extLst>
              <a:ext uri="{FF2B5EF4-FFF2-40B4-BE49-F238E27FC236}">
                <a16:creationId xmlns:a16="http://schemas.microsoft.com/office/drawing/2014/main" id="{B6BBB417-2241-42FC-A4F3-A9319582235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84813" y="136525"/>
            <a:ext cx="6094412" cy="603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99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055B-ED60-4D01-BAA9-72501C36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Uninitialized Locals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6D2CC-47C7-406E-B69C-0541353489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267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7683B9-B442-45CF-9FC2-F4C762068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FF2DA-27AB-43FD-BF21-573051D1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Global: defined outside blocks, usable from all code</a:t>
            </a:r>
          </a:p>
          <a:p>
            <a:r>
              <a:rPr lang="en-US" dirty="0"/>
              <a:t>Local: defined inside blocks, usable only from code in their block</a:t>
            </a:r>
          </a:p>
          <a:p>
            <a:r>
              <a:rPr lang="en-US" dirty="0"/>
              <a:t>Locals DO NOT get initialized automatically</a:t>
            </a:r>
          </a:p>
          <a:p>
            <a:r>
              <a:rPr lang="en-US" dirty="0" err="1"/>
              <a:t>Globals</a:t>
            </a:r>
            <a:r>
              <a:rPr lang="en-US" dirty="0"/>
              <a:t> get initialized to their “default” value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/>
              <a:t> for </a:t>
            </a:r>
            <a:r>
              <a:rPr lang="en-US" dirty="0" err="1"/>
              <a:t>numerics</a:t>
            </a:r>
            <a:r>
              <a:rPr lang="en-US" dirty="0"/>
              <a:t>)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F9D691-8182-4D73-9C90-477DD6EB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&amp; Global Variables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959DF9-13A5-44E3-85D3-6A4694F6C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936298"/>
            <a:ext cx="8839200" cy="18158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secondsInMinute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minutesInHour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hoursInDay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secondsInHour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secondsInMinute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minutesInHour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totalSeconds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hoursInDay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secondsInHour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35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A4C4-62DB-407E-964D-CB26A26E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&amp; Local Variables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C11E8-A98D-49E0-869C-139ED84AE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en-US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4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ACBF59-43F6-496C-A522-BF1849EE1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CB135-540A-4EBB-A50B-496BAC1D3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supports constants – “variables” that can’t change value</a:t>
            </a:r>
          </a:p>
          <a:p>
            <a:r>
              <a:rPr lang="en-US" dirty="0"/>
              <a:t>Can and MUST receive a value at initialization, nowhere else</a:t>
            </a:r>
          </a:p>
          <a:p>
            <a:r>
              <a:rPr lang="en-US" dirty="0"/>
              <a:t>Can be local, can be global</a:t>
            </a:r>
          </a:p>
          <a:p>
            <a:r>
              <a:rPr lang="bg-BG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secondsInMinute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minutesInHour</a:t>
            </a:r>
            <a:r>
              <a:rPr lang="en-US" dirty="0"/>
              <a:t>, etc., aren’t things that normally change in the real world – the following won’t compile:</a:t>
            </a:r>
          </a:p>
          <a:p>
            <a:endParaRPr lang="en-US" dirty="0"/>
          </a:p>
          <a:p>
            <a:endParaRPr lang="en-US" sz="1400" dirty="0"/>
          </a:p>
          <a:p>
            <a:r>
              <a:rPr lang="en-US" sz="1400" dirty="0"/>
              <a:t>NOTE: the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const</a:t>
            </a:r>
            <a:r>
              <a:rPr lang="en-US" sz="1400" dirty="0"/>
              <a:t> keyword has other uses which we’ll discuss later on</a:t>
            </a:r>
            <a:endParaRPr lang="bg-BG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822CD4-5820-4B3A-8493-24CE7198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lang="en-US" dirty="0"/>
              <a:t> Variables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D6293DD-B931-4438-A971-0C8F63D56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419600"/>
            <a:ext cx="7902284" cy="7386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4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bg-BG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4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secondsInMinute</a:t>
            </a:r>
            <a:r>
              <a:rPr lang="bg-BG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4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bg-BG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4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4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secondsInMinute</a:t>
            </a:r>
            <a:r>
              <a:rPr lang="bg-BG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4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bg-BG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bg-BG" sz="1400" b="1" kern="150" dirty="0">
                <a:solidFill>
                  <a:srgbClr val="BEBE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bg-BG" sz="1400" b="1" kern="150" dirty="0" err="1">
                <a:solidFill>
                  <a:srgbClr val="BEBE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compilation</a:t>
            </a:r>
            <a:r>
              <a:rPr lang="bg-BG" sz="1400" b="1" kern="150" dirty="0">
                <a:solidFill>
                  <a:srgbClr val="BEBE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400" b="1" kern="150" dirty="0" err="1">
                <a:solidFill>
                  <a:srgbClr val="BEBE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bg-BG" sz="1400" b="1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20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4C19-E302-4BC8-85A1-6ABC8CE1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lang="en-US" dirty="0"/>
              <a:t> Variables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1BF03-00FB-44B1-9768-64281FD45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pic>
        <p:nvPicPr>
          <p:cNvPr id="4" name="Picture 2" descr="penguin akward awesome - constant Variables">
            <a:extLst>
              <a:ext uri="{FF2B5EF4-FFF2-40B4-BE49-F238E27FC236}">
                <a16:creationId xmlns:a16="http://schemas.microsoft.com/office/drawing/2014/main" id="{660DFEC6-4DC2-424C-B20A-21B2C9650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552" y="1468296"/>
            <a:ext cx="3083720" cy="308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7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A41E6-2F83-43EE-9B57-DC267E4AC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40D79-AEBA-41A0-A254-1D0E2FD2A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 variables initialize once and exist throughout program</a:t>
            </a:r>
          </a:p>
          <a:p>
            <a:pPr lvl="1"/>
            <a:r>
              <a:rPr lang="en-US" dirty="0"/>
              <a:t>Can be used to make a local variable that acts like a global one</a:t>
            </a:r>
          </a:p>
          <a:p>
            <a:pPr lvl="1"/>
            <a:r>
              <a:rPr lang="en-US" dirty="0"/>
              <a:t>Can be used on a global variable, but has no real effect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extern</a:t>
            </a:r>
            <a:r>
              <a:rPr lang="en-US" dirty="0"/>
              <a:t> tells the compiler a variable exists somewhere in a multi-file project (to avoid multi-declaration)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7C31E2-3558-47C3-8E5F-CDA331FD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variable modifiers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2120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cpp-softuni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74D6-DF6D-4BD7-9145-19D85EA4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A3A5C-D958-4B09-B739-29B2195F0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en-US" dirty="0"/>
              <a:t>Integer, Floating-point and Symbolic values</a:t>
            </a:r>
          </a:p>
        </p:txBody>
      </p:sp>
    </p:spTree>
    <p:extLst>
      <p:ext uri="{BB962C8B-B14F-4D97-AF65-F5344CB8AC3E}">
        <p14:creationId xmlns:p14="http://schemas.microsoft.com/office/powerpoint/2010/main" val="246019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9E85-29D2-4E80-8460-C110375FE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D37F6-DD4F-4C6A-B865-97C81FD9D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has “only one” integer type –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“Width” modifiers control the type’s size and sign</a:t>
            </a:r>
          </a:p>
          <a:p>
            <a:pPr lvl="1"/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short</a:t>
            </a:r>
            <a:r>
              <a:rPr lang="en-US" dirty="0"/>
              <a:t> – at least 16 bits;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long</a:t>
            </a:r>
            <a:r>
              <a:rPr lang="en-US" dirty="0"/>
              <a:t> – at least 32 bits</a:t>
            </a:r>
          </a:p>
          <a:p>
            <a:pPr lvl="1"/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 </a:t>
            </a:r>
            <a:r>
              <a:rPr lang="en-US" sz="34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long</a:t>
            </a:r>
            <a:r>
              <a:rPr lang="en-US" dirty="0"/>
              <a:t> – 64 bits (C++11, Windows supports it on C++03 too) 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signed</a:t>
            </a:r>
            <a:r>
              <a:rPr lang="en-US" dirty="0"/>
              <a:t> &amp;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unsigned</a:t>
            </a:r>
            <a:r>
              <a:rPr lang="en-US" dirty="0"/>
              <a:t> – use or not use memory for sign data </a:t>
            </a:r>
          </a:p>
          <a:p>
            <a:r>
              <a:rPr lang="en-US" dirty="0"/>
              <a:t>Modifiers can be written in any order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can be omitted if any modifier </a:t>
            </a:r>
            <a:r>
              <a:rPr lang="en-US"/>
              <a:t>is </a:t>
            </a:r>
            <a:r>
              <a:rPr lang="en-US" smtClean="0"/>
              <a:t>present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420A26-763D-4B8D-B0DD-15950905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Types – </a:t>
            </a:r>
            <a:r>
              <a:rPr lang="en-US" sz="44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int</a:t>
            </a:r>
            <a:endParaRPr lang="bg-BG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9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7D65EF-747D-4C2A-AF00-4500ABDA4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72E9-02AD-40A1-AC20-C75EF4B0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C++ standard doesn’t have very strict size guarantees</a:t>
            </a:r>
          </a:p>
          <a:p>
            <a:pPr lvl="1"/>
            <a:r>
              <a:rPr lang="en-US" sz="35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is 32-bits on most mainstream PCs</a:t>
            </a:r>
          </a:p>
          <a:p>
            <a:pPr lvl="1"/>
            <a:r>
              <a:rPr lang="en-US" dirty="0"/>
              <a:t>Use </a:t>
            </a:r>
            <a:r>
              <a:rPr lang="en-US" sz="35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5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to get the size (in bytes) on your system</a:t>
            </a:r>
          </a:p>
          <a:p>
            <a:r>
              <a:rPr lang="en-US" dirty="0"/>
              <a:t>Ranges depend on size, a 32-bit integer has about 4 billion values</a:t>
            </a:r>
          </a:p>
          <a:p>
            <a:pPr lvl="1"/>
            <a:r>
              <a:rPr lang="en-US" dirty="0"/>
              <a:t>So, a signed 32-bit integer has the range of about (-2 billion, +2 billion)</a:t>
            </a:r>
          </a:p>
          <a:p>
            <a:pPr lvl="1"/>
            <a:r>
              <a:rPr lang="en-US" dirty="0"/>
              <a:t>Average human lifespan = 2 billion seconds. </a:t>
            </a:r>
            <a:r>
              <a:rPr lang="en-US" sz="35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is older than you!</a:t>
            </a:r>
          </a:p>
          <a:p>
            <a:r>
              <a:rPr lang="en-US" sz="2000" dirty="0"/>
              <a:t>Sizes: </a:t>
            </a:r>
            <a:r>
              <a:rPr lang="en-US" sz="2000" dirty="0">
                <a:hlinkClick r:id="rId2"/>
              </a:rPr>
              <a:t>http://en.cppreference.com/w/cpp/language/types#Properties</a:t>
            </a:r>
            <a:r>
              <a:rPr lang="en-US" sz="2000" dirty="0"/>
              <a:t> </a:t>
            </a:r>
          </a:p>
          <a:p>
            <a:r>
              <a:rPr lang="en-US" sz="2000" dirty="0"/>
              <a:t>Ranges: </a:t>
            </a:r>
            <a:r>
              <a:rPr lang="en-US" sz="2000" dirty="0">
                <a:hlinkClick r:id="rId3"/>
              </a:rPr>
              <a:t>http://en.cppreference.com/w/cpp/language/types#Range_of_values</a:t>
            </a:r>
            <a:r>
              <a:rPr lang="en-US" sz="2000" dirty="0"/>
              <a:t> </a:t>
            </a:r>
            <a:endParaRPr lang="bg-BG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B66B07-88B2-4410-9841-8F64AA28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Sizes and Ranges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455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4A44-097A-4696-92D7-C0FA05F8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Types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394A-5557-465B-88B8-D3365D891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664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6003B-D8B0-4ED5-B82B-619DEFB7F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88A85-D9CA-4175-A3BA-616F38856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real numbers (approximations)</a:t>
            </a:r>
          </a:p>
          <a:p>
            <a:pPr lvl="1"/>
            <a:r>
              <a:rPr lang="en-US" dirty="0"/>
              <a:t>2.3, 0.7, -Infinity, -1452342.2313, </a:t>
            </a:r>
            <a:r>
              <a:rPr lang="en-US" dirty="0" err="1"/>
              <a:t>NaN</a:t>
            </a:r>
            <a:r>
              <a:rPr lang="en-US" dirty="0"/>
              <a:t>, etc.</a:t>
            </a:r>
          </a:p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: single-precision floating point, usually IEEE-754 32-bit</a:t>
            </a:r>
          </a:p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: double-precision, usually IEEE-754 64-bit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713FDD-3713-4D3E-9D60-EB900D81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Types</a:t>
            </a:r>
            <a:endParaRPr lang="bg-BG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A96864D-B858-4547-8562-9A5FED740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09869"/>
              </p:ext>
            </p:extLst>
          </p:nvPr>
        </p:nvGraphicFramePr>
        <p:xfrm>
          <a:off x="608012" y="3913886"/>
          <a:ext cx="9677400" cy="2201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184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8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729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en-US" sz="1600" b="1" dirty="0">
                        <a:effectLst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Size*</a:t>
                      </a: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Range*</a:t>
                      </a:r>
                    </a:p>
                  </a:txBody>
                  <a:tcPr marL="45260" marR="45260" marT="22630" marB="2263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231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float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kern="1200">
                          <a:effectLst/>
                        </a:rPr>
                        <a:t>Floating point number.</a:t>
                      </a: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kern="1200" dirty="0">
                          <a:effectLst/>
                        </a:rPr>
                        <a:t>4bytes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dirty="0"/>
                        <a:t>±1.5 × 10</a:t>
                      </a:r>
                      <a:r>
                        <a:rPr lang="en-US" sz="1600" baseline="30000" dirty="0"/>
                        <a:t>−45</a:t>
                      </a:r>
                      <a:r>
                        <a:rPr lang="en-US" sz="1600" dirty="0"/>
                        <a:t> to ±3.4 × 10</a:t>
                      </a:r>
                      <a:r>
                        <a:rPr lang="en-US" sz="1600" baseline="30000" dirty="0"/>
                        <a:t>38</a:t>
                      </a:r>
                      <a:r>
                        <a:rPr lang="en-US" sz="1600" kern="1200" dirty="0">
                          <a:effectLst/>
                        </a:rPr>
                        <a:t> (~7 digits)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85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double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kern="1200" dirty="0">
                          <a:effectLst/>
                        </a:rPr>
                        <a:t>Double precision floating point number.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kern="1200" dirty="0">
                          <a:effectLst/>
                        </a:rPr>
                        <a:t>8bytes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dirty="0"/>
                        <a:t>±5.0 × 10</a:t>
                      </a:r>
                      <a:r>
                        <a:rPr lang="en-US" sz="1600" baseline="30000" dirty="0"/>
                        <a:t>−324</a:t>
                      </a:r>
                      <a:r>
                        <a:rPr lang="en-US" sz="1600" dirty="0"/>
                        <a:t> to ±1.7 × 10</a:t>
                      </a:r>
                      <a:r>
                        <a:rPr lang="en-US" sz="1600" baseline="30000" dirty="0"/>
                        <a:t>308</a:t>
                      </a:r>
                      <a:r>
                        <a:rPr lang="en-US" sz="1600" kern="1200" dirty="0">
                          <a:effectLst/>
                        </a:rPr>
                        <a:t> (~15 digits)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85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long double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kern="1200" dirty="0">
                          <a:effectLst/>
                        </a:rPr>
                        <a:t>Long double precision floating point number.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kern="1200" dirty="0">
                          <a:effectLst/>
                        </a:rPr>
                        <a:t>8bytes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dirty="0"/>
                        <a:t>±5.0 × 10</a:t>
                      </a:r>
                      <a:r>
                        <a:rPr lang="en-US" sz="1600" baseline="30000" dirty="0"/>
                        <a:t>−324</a:t>
                      </a:r>
                      <a:r>
                        <a:rPr lang="en-US" sz="1600" dirty="0"/>
                        <a:t> to ±1.7 × 10</a:t>
                      </a:r>
                      <a:r>
                        <a:rPr lang="en-US" sz="1600" baseline="30000" dirty="0"/>
                        <a:t>308</a:t>
                      </a:r>
                      <a:r>
                        <a:rPr lang="en-US" sz="1600" kern="1200" dirty="0">
                          <a:effectLst/>
                        </a:rPr>
                        <a:t> (~15 digits)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599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AECA-C3A2-47FA-B5BA-A1DB8446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Floating-Point Types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8523D-34EE-4556-8E8E-4FDD7B362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33528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E83EBF-FDE9-4B16-84BB-4DA8ECEF3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14EF-46B0-4890-A56D-B4268EA0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has some cross-platform support for fixed-size types</a:t>
            </a:r>
          </a:p>
          <a:p>
            <a:r>
              <a:rPr lang="en-US" dirty="0"/>
              <a:t>There is the C++11 </a:t>
            </a:r>
            <a:r>
              <a:rPr lang="en-US" sz="35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bitset</a:t>
            </a:r>
            <a:r>
              <a:rPr lang="en-US" dirty="0"/>
              <a:t>, the </a:t>
            </a:r>
            <a:r>
              <a:rPr lang="en-US" sz="35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cstdint</a:t>
            </a:r>
            <a:r>
              <a:rPr lang="en-US" dirty="0"/>
              <a:t> library, etc.</a:t>
            </a:r>
          </a:p>
          <a:p>
            <a:r>
              <a:rPr lang="en-US" dirty="0"/>
              <a:t>Code running on most systems has access to system macros</a:t>
            </a:r>
          </a:p>
          <a:p>
            <a:pPr lvl="1"/>
            <a:r>
              <a:rPr lang="en-US" dirty="0"/>
              <a:t>E.g. on Windows: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INT32</a:t>
            </a:r>
            <a:r>
              <a:rPr lang="en-US" dirty="0"/>
              <a:t>,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INT8</a:t>
            </a:r>
            <a:r>
              <a:rPr lang="en-US" dirty="0"/>
              <a:t>,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,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INT_PTR</a:t>
            </a:r>
            <a:r>
              <a:rPr lang="en-US" dirty="0"/>
              <a:t>,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LONG_PTR</a:t>
            </a:r>
            <a:endParaRPr lang="en-US" sz="39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Universally-portable code with fixed sizes is not really possible</a:t>
            </a:r>
          </a:p>
          <a:p>
            <a:pPr lvl="1"/>
            <a:r>
              <a:rPr lang="en-US" dirty="0"/>
              <a:t>Do you really expect a toaster to guarantee a 64-bit integer?</a:t>
            </a:r>
          </a:p>
          <a:p>
            <a:r>
              <a:rPr lang="en-US" dirty="0"/>
              <a:t>In most cases, type-size guarantees are </a:t>
            </a:r>
            <a:r>
              <a:rPr lang="en-US" dirty="0">
                <a:hlinkClick r:id="rId2"/>
              </a:rPr>
              <a:t>not necessary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93487-5665-4DBC-97F6-00CA16F0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Guaranteeing Type Sizes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13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FBD4-13BC-40DE-8770-92457080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817501"/>
            <a:ext cx="10363200" cy="1069899"/>
          </a:xfrm>
        </p:spPr>
        <p:txBody>
          <a:bodyPr/>
          <a:lstStyle/>
          <a:p>
            <a:r>
              <a:rPr lang="en-US" sz="7200" dirty="0"/>
              <a:t>char</a:t>
            </a:r>
            <a:endParaRPr lang="bg-BG" sz="72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EF497C2-24BD-4724-9CFE-51AB0ED66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975" y="1997225"/>
            <a:ext cx="4168340" cy="719034"/>
          </a:xfrm>
        </p:spPr>
        <p:txBody>
          <a:bodyPr/>
          <a:lstStyle/>
          <a:p>
            <a:r>
              <a:rPr lang="en-US" dirty="0"/>
              <a:t>No, not this char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86E01-E614-4E70-950C-9985E732D50A}"/>
              </a:ext>
            </a:extLst>
          </p:cNvPr>
          <p:cNvSpPr txBox="1">
            <a:spLocks/>
          </p:cNvSpPr>
          <p:nvPr/>
        </p:nvSpPr>
        <p:spPr>
          <a:xfrm>
            <a:off x="6600405" y="1997225"/>
            <a:ext cx="3200400" cy="9144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The C++ char</a:t>
            </a:r>
            <a:endParaRPr lang="bg-BG" sz="4000" spc="200" dirty="0">
              <a:solidFill>
                <a:schemeClr val="accent1"/>
              </a:solidFill>
            </a:endParaRPr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35E8B402-2C08-4D36-B67A-14DAD5997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0" r="80" b="23025"/>
          <a:stretch/>
        </p:blipFill>
        <p:spPr>
          <a:xfrm>
            <a:off x="6430587" y="3043863"/>
            <a:ext cx="3581400" cy="2355367"/>
          </a:xfrm>
          <a:prstGeom prst="rect">
            <a:avLst/>
          </a:prstGeom>
        </p:spPr>
      </p:pic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48397F19-3C4E-44FD-8BBD-ACFFBFA8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3043863"/>
            <a:ext cx="4201304" cy="235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31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8AF64-579C-4BD6-B143-EB52913B4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F90E5-F3AE-4675-BCE2-80330B4A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is the basic character type in C++</a:t>
            </a:r>
          </a:p>
          <a:p>
            <a:r>
              <a:rPr lang="en-US" dirty="0"/>
              <a:t>Basically an integer interpreted as a symbol from ASCII</a:t>
            </a:r>
          </a:p>
          <a:p>
            <a:r>
              <a:rPr lang="en-US" dirty="0"/>
              <a:t>Guaranteed to be 1 byte – a range of 256 values</a:t>
            </a:r>
          </a:p>
          <a:p>
            <a:r>
              <a:rPr lang="en-US" dirty="0"/>
              <a:t>Initialized by either a character literal or a number (ASCII code)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BF68AB-EF13-4BEC-BB21-1E45592F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Types – char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F8FF48-B8D7-44FB-8314-17E752403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997655"/>
            <a:ext cx="8991600" cy="18158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sameLetter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97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sameLetterAgain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'b'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sameLetter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sameLetterAgain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9304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B61363-91AB-437B-B9FF-93F956593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18CE-5003-4510-8866-A2E5AEC2B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is essentially a 1-byte integer, it can be used as such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is also useful when processing data byte-by-byte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signed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unsigned</a:t>
            </a:r>
            <a:r>
              <a:rPr lang="en-US" dirty="0"/>
              <a:t> when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as a number</a:t>
            </a:r>
            <a:endParaRPr lang="bg-BG" dirty="0"/>
          </a:p>
          <a:p>
            <a:pPr lvl="1"/>
            <a:r>
              <a:rPr lang="en-US" dirty="0"/>
              <a:t>Guarantees range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[-128, 127]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[0, 255]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Otherwise the system decides what's best for characters</a:t>
            </a:r>
          </a:p>
          <a:p>
            <a:pPr lvl="1"/>
            <a:r>
              <a:rPr lang="en-US" dirty="0"/>
              <a:t>… you don’t want the system pretending to be smart</a:t>
            </a:r>
          </a:p>
          <a:p>
            <a:r>
              <a:rPr lang="en-US" dirty="0"/>
              <a:t>Avoid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as a number unless you have a good reason to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AF605-F62A-41E7-B81D-989450CA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lang="en-US" dirty="0"/>
              <a:t> as a Number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406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63BF-EDA5-475D-B071-6389F9EE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C++?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71F1F-16CE-43A2-8BEF-1BF1425C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en-US" dirty="0"/>
              <a:t>Fast, Mid-level, Multi-Platform</a:t>
            </a:r>
          </a:p>
        </p:txBody>
      </p:sp>
      <p:pic>
        <p:nvPicPr>
          <p:cNvPr id="2050" name="Picture 2" descr="Image result">
            <a:extLst>
              <a:ext uri="{FF2B5EF4-FFF2-40B4-BE49-F238E27FC236}">
                <a16:creationId xmlns:a16="http://schemas.microsoft.com/office/drawing/2014/main" id="{7324C8AD-A559-43A2-91AB-451C63D57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2" y="914400"/>
            <a:ext cx="3429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292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96DC-BA6F-4B03-8A91-BAA7491D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Character Types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06F2E-27EE-40FF-AADD-E8ED87B65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07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4B2C37-CF36-41AF-95C2-41AFB1772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67B3-ED3F-4E45-A999-91E4A2758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 – a value which is either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, takes up 1 byte</a:t>
            </a:r>
          </a:p>
          <a:p>
            <a:r>
              <a:rPr lang="en-US" dirty="0"/>
              <a:t>Takes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, or numeric values</a:t>
            </a:r>
          </a:p>
          <a:p>
            <a:pPr lvl="1"/>
            <a:r>
              <a:rPr lang="en-US" dirty="0"/>
              <a:t>Any non-zero numeric value is interpreted as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lvl="1"/>
            <a:r>
              <a:rPr lang="en-US" dirty="0"/>
              <a:t>Zero is interpreted as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05C6A2-08C6-4E4B-A25D-889034C2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bool</a:t>
            </a:r>
            <a:endParaRPr lang="bg-BG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FAB0C6-7B2D-4E05-980C-246E1BD5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936298"/>
            <a:ext cx="8991600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initializedWithKeyword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initializedWithKeywordCtor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initializedWithZero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initializedWithNegativeNumber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899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96DC-BA6F-4B03-8A91-BAA7491D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Boolean Types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06F2E-27EE-40FF-AADD-E8ED87B65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073642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E31599-EDCD-49AE-AB2D-7DC793D15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E118-7C0B-4276-BC5D-1D5D783A1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 which “fit” into others can be assigned to them implicitly</a:t>
            </a:r>
          </a:p>
          <a:p>
            <a:r>
              <a:rPr lang="en-US" dirty="0"/>
              <a:t>For integer types, “fit” usually means requiring less bytes</a:t>
            </a:r>
          </a:p>
          <a:p>
            <a:pPr lvl="1"/>
            <a:r>
              <a:rPr lang="en-US" dirty="0"/>
              <a:t>Valid: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 a = ‘a’;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a;</a:t>
            </a:r>
            <a:endParaRPr lang="en-US" dirty="0"/>
          </a:p>
          <a:p>
            <a:pPr lvl="1"/>
            <a:r>
              <a:rPr lang="en-US" dirty="0"/>
              <a:t>NOT VALID: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97; char a =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pPr lvl="1"/>
            <a:r>
              <a:rPr lang="en-US" dirty="0"/>
              <a:t>For floating point,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 fits into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If you really want to store a “bigger” type in a “smaller” type:</a:t>
            </a:r>
          </a:p>
          <a:p>
            <a:pPr lvl="1"/>
            <a:r>
              <a:rPr lang="en-US" dirty="0"/>
              <a:t>Explicitly cast the “bigger” type to the “smaller” type: </a:t>
            </a:r>
            <a:br>
              <a:rPr lang="en-US" dirty="0"/>
            </a:b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smallType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smallVar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smallType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bigVar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Can lose accuracy if value can’t be represented in “smaller” type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3300DF-28CD-43B1-8943-64CD1C69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&amp; Explicit Casting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9848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9147-9BAD-4432-95AA-800246F7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205103"/>
            <a:ext cx="10363200" cy="1568497"/>
          </a:xfrm>
        </p:spPr>
        <p:txBody>
          <a:bodyPr/>
          <a:lstStyle/>
          <a:p>
            <a:r>
              <a:rPr lang="en-US" dirty="0"/>
              <a:t>Expressions, Operators, Conditionals, Loops,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95EFC-DF3D-445B-A863-6C9AF2848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719034"/>
          </a:xfrm>
        </p:spPr>
        <p:txBody>
          <a:bodyPr/>
          <a:lstStyle/>
          <a:p>
            <a:r>
              <a:rPr lang="en-US" dirty="0"/>
              <a:t>Literals,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endParaRPr lang="bg-BG" dirty="0"/>
          </a:p>
        </p:txBody>
      </p:sp>
      <p:pic>
        <p:nvPicPr>
          <p:cNvPr id="4" name="Picture 2" descr="Image result for expressionism">
            <a:extLst>
              <a:ext uri="{FF2B5EF4-FFF2-40B4-BE49-F238E27FC236}">
                <a16:creationId xmlns:a16="http://schemas.microsoft.com/office/drawing/2014/main" id="{BACC9AE9-0919-43AE-9B8D-C5C8F4C81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975" y="1833932"/>
            <a:ext cx="1676400" cy="211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operator">
            <a:extLst>
              <a:ext uri="{FF2B5EF4-FFF2-40B4-BE49-F238E27FC236}">
                <a16:creationId xmlns:a16="http://schemas.microsoft.com/office/drawing/2014/main" id="{D795A422-8217-4324-BBB6-07F38B658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2" y="1833932"/>
            <a:ext cx="1676400" cy="211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condition">
            <a:extLst>
              <a:ext uri="{FF2B5EF4-FFF2-40B4-BE49-F238E27FC236}">
                <a16:creationId xmlns:a16="http://schemas.microsoft.com/office/drawing/2014/main" id="{563AC46B-A199-4936-8A77-FA81FC335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2" t="-1266" r="4073" b="2588"/>
          <a:stretch/>
        </p:blipFill>
        <p:spPr bwMode="auto">
          <a:xfrm>
            <a:off x="5951961" y="1833932"/>
            <a:ext cx="1921613" cy="211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loop icon">
            <a:extLst>
              <a:ext uri="{FF2B5EF4-FFF2-40B4-BE49-F238E27FC236}">
                <a16:creationId xmlns:a16="http://schemas.microsoft.com/office/drawing/2014/main" id="{A88FC62C-9F4F-43DC-B56E-5AAE5DA71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674" y="1840281"/>
            <a:ext cx="1921613" cy="210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4602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B39B9C-6C5F-40B9-9C44-DBA0B20B2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5658-5CD8-47B1-8B21-DF35BD6D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Represent values in code, match the primitive data types</a:t>
            </a:r>
          </a:p>
          <a:p>
            <a:r>
              <a:rPr lang="en-US" dirty="0"/>
              <a:t>Integer literals – value in a numeral system</a:t>
            </a:r>
          </a:p>
          <a:p>
            <a:pPr marL="377887" lvl="1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Floating-point literals – decimal OR exponential notation</a:t>
            </a:r>
          </a:p>
          <a:p>
            <a:pPr lvl="1"/>
            <a:r>
              <a:rPr lang="en-US" dirty="0"/>
              <a:t>Suffix to describe precision (single or double-precision)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F9C652-5841-4852-A3B1-3B5988BE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Numeric Literals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2C69ACE-A861-4140-872C-EFD276598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362200"/>
            <a:ext cx="9982200" cy="88267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long 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-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5ULL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61B3EA0-9532-41FC-9662-1041EAB08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495800"/>
            <a:ext cx="9982200" cy="16730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.42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0.42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42e-2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floatNum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.42f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0.42f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42e-2f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325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D95CCA-EEE9-49E0-8852-28695DD33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74D58-7BF8-40C9-87CD-AA39D2E3B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 literals – letters surrounded by apostrophe (</a:t>
            </a:r>
            <a:r>
              <a:rPr lang="en-US" sz="3600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String literals – a sequence of letters surrounded by quotes (</a:t>
            </a:r>
            <a:r>
              <a:rPr lang="en-US" sz="3600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)</a:t>
            </a:r>
          </a:p>
          <a:p>
            <a:pPr lvl="1"/>
            <a:endParaRPr lang="bg-BG" b="1" spc="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Boolean literals –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and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endParaRPr lang="bg-BG" b="1" spc="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BA6981-FF52-4E83-92EA-60DAF494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Non-Numeric Literals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368094E-EB8F-4CFE-B9D4-556AF2768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3301425"/>
            <a:ext cx="7848600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32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32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32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32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32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bg-BG" sz="32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World!" </a:t>
            </a:r>
            <a:r>
              <a:rPr lang="bg-BG" sz="32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32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32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2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2328BD2-8940-472D-9983-78F5E0FEF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897378"/>
            <a:ext cx="7848600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32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32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32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bg-BG" sz="32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32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32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bg-BG" sz="32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2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CA71A07-F1A2-4797-B08D-E0B90332B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4698921"/>
            <a:ext cx="7848600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en-US" sz="3200" b="1" kern="150" dirty="0">
                <a:solidFill>
                  <a:srgbClr val="0000A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32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5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cppIsCool</a:t>
            </a:r>
            <a:r>
              <a:rPr lang="en-US" sz="32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sz="32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50" dirty="0">
                <a:solidFill>
                  <a:srgbClr val="0000A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true</a:t>
            </a:r>
            <a:r>
              <a:rPr lang="en-US" sz="32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bg-BG" sz="3200" kern="15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097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AD4394-35FF-4588-87D8-00EC33ECB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BBCA3-8968-491A-87AA-85DEA0AE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 are positive – writing a </a:t>
            </a:r>
            <a:r>
              <a:rPr lang="bg-BG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-</a:t>
            </a:r>
            <a:r>
              <a:rPr lang="en-US" dirty="0"/>
              <a:t> does a minus operation</a:t>
            </a:r>
          </a:p>
          <a:p>
            <a:r>
              <a:rPr lang="en-US" dirty="0"/>
              <a:t>Integers should be suffixed if they are too large for a simple </a:t>
            </a:r>
            <a:r>
              <a:rPr lang="en-US" sz="3600" b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endParaRPr lang="en-US" sz="3600" b="1" spc="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Compiler might try to extend automatically, but don’t rely on it</a:t>
            </a:r>
          </a:p>
          <a:p>
            <a:r>
              <a:rPr lang="en-US" dirty="0"/>
              <a:t>Floating-points are double by default</a:t>
            </a:r>
            <a:r>
              <a:rPr lang="bg-BG" dirty="0"/>
              <a:t>, </a:t>
            </a:r>
            <a:r>
              <a:rPr lang="en-US" dirty="0"/>
              <a:t>suffix with </a:t>
            </a:r>
            <a:r>
              <a:rPr lang="en-US" sz="3600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for </a:t>
            </a:r>
            <a:r>
              <a:rPr lang="en-US" sz="3600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FC8972-4A99-4F64-B1AF-13D856F7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Literals – Things to Keep in Mind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E689D43-2F6C-4700-9B50-FDCDCD296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936298"/>
            <a:ext cx="10668000" cy="19389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20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bg-BG" sz="20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bg-BG" sz="20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20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bg-BG" sz="20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bg-BG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bg-BG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kern="150" dirty="0">
              <a:solidFill>
                <a:srgbClr val="0000A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20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-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052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0x2a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0x2A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0.42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.42f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42e-2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en-US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8475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B086-4545-4280-8967-77CBA5D3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Literals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24354-6871-445B-8254-DC1268E6C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187643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74414B-ABDE-482A-93F3-5DFB1A0E1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0EE8-529E-4113-832A-44CF3E942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900" dirty="0"/>
              <a:t>Operators in C++ are similar to those in other languages</a:t>
            </a:r>
          </a:p>
          <a:p>
            <a:r>
              <a:rPr lang="en-US" sz="3900" dirty="0"/>
              <a:t>Operators perform actions on one or more variables/literals</a:t>
            </a:r>
          </a:p>
          <a:p>
            <a:pPr lvl="1"/>
            <a:r>
              <a:rPr lang="en-US" sz="3500" dirty="0"/>
              <a:t>Can be customized for different behavior based on data type</a:t>
            </a:r>
          </a:p>
          <a:p>
            <a:r>
              <a:rPr lang="en-US" sz="3900" dirty="0"/>
              <a:t>C++ operator precedence and associativity table: </a:t>
            </a:r>
            <a:r>
              <a:rPr lang="en-US" dirty="0">
                <a:hlinkClick r:id="rId2"/>
              </a:rPr>
              <a:t>http://en.cppreference.com/w/cpp/language/operator_precedence</a:t>
            </a:r>
            <a:r>
              <a:rPr lang="en-US" dirty="0"/>
              <a:t> </a:t>
            </a:r>
          </a:p>
          <a:p>
            <a:pPr lvl="1"/>
            <a:r>
              <a:rPr lang="en-US" sz="3500" dirty="0"/>
              <a:t>Don’t memorize. Use brackets or check precedence when needed</a:t>
            </a:r>
            <a:endParaRPr lang="bg-BG" sz="3500" dirty="0"/>
          </a:p>
          <a:p>
            <a:r>
              <a:rPr lang="en-US" sz="3900" dirty="0"/>
              <a:t>Expressions: literals/variables combined with operators/functions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397970-805B-4969-BF3A-0F8FDC53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and Operators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2221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64DEC8-52D0-469B-99DA-BABA4726B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FC761-816A-49B4-8120-DE57C25EF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 programming language</a:t>
            </a:r>
          </a:p>
          <a:p>
            <a:r>
              <a:rPr lang="en-US" dirty="0"/>
              <a:t>Compiles to binary – i.e. multi-platform</a:t>
            </a:r>
          </a:p>
          <a:p>
            <a:r>
              <a:rPr lang="en-US" dirty="0"/>
              <a:t>Statically typed – data types, classes, etc.</a:t>
            </a:r>
          </a:p>
          <a:p>
            <a:r>
              <a:rPr lang="en-US" dirty="0"/>
              <a:t>Multi-paradigm</a:t>
            </a:r>
          </a:p>
          <a:p>
            <a:r>
              <a:rPr lang="en-US" dirty="0"/>
              <a:t>Fast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CD5593-8820-4D0F-AD35-18D98B56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C++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726591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CE2C34-16FC-4F29-A791-400A444D9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18B800-B06A-444C-AE13-C61307F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C++ Operators</a:t>
            </a:r>
            <a:endParaRPr lang="bg-BG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BC321746-3975-4608-9A8E-B1E0C49717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18949"/>
              </p:ext>
            </p:extLst>
          </p:nvPr>
        </p:nvGraphicFramePr>
        <p:xfrm>
          <a:off x="190500" y="1150938"/>
          <a:ext cx="11618913" cy="4792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6532">
                  <a:extLst>
                    <a:ext uri="{9D8B030D-6E8A-4147-A177-3AD203B41FA5}">
                      <a16:colId xmlns:a16="http://schemas.microsoft.com/office/drawing/2014/main" val="1997326671"/>
                    </a:ext>
                  </a:extLst>
                </a:gridCol>
                <a:gridCol w="622770">
                  <a:extLst>
                    <a:ext uri="{9D8B030D-6E8A-4147-A177-3AD203B41FA5}">
                      <a16:colId xmlns:a16="http://schemas.microsoft.com/office/drawing/2014/main" val="2488452082"/>
                    </a:ext>
                  </a:extLst>
                </a:gridCol>
                <a:gridCol w="622770">
                  <a:extLst>
                    <a:ext uri="{9D8B030D-6E8A-4147-A177-3AD203B41FA5}">
                      <a16:colId xmlns:a16="http://schemas.microsoft.com/office/drawing/2014/main" val="169515954"/>
                    </a:ext>
                  </a:extLst>
                </a:gridCol>
                <a:gridCol w="622770">
                  <a:extLst>
                    <a:ext uri="{9D8B030D-6E8A-4147-A177-3AD203B41FA5}">
                      <a16:colId xmlns:a16="http://schemas.microsoft.com/office/drawing/2014/main" val="1694118909"/>
                    </a:ext>
                  </a:extLst>
                </a:gridCol>
                <a:gridCol w="824434">
                  <a:extLst>
                    <a:ext uri="{9D8B030D-6E8A-4147-A177-3AD203B41FA5}">
                      <a16:colId xmlns:a16="http://schemas.microsoft.com/office/drawing/2014/main" val="1812924016"/>
                    </a:ext>
                  </a:extLst>
                </a:gridCol>
                <a:gridCol w="700614">
                  <a:extLst>
                    <a:ext uri="{9D8B030D-6E8A-4147-A177-3AD203B41FA5}">
                      <a16:colId xmlns:a16="http://schemas.microsoft.com/office/drawing/2014/main" val="2347921091"/>
                    </a:ext>
                  </a:extLst>
                </a:gridCol>
                <a:gridCol w="1011999">
                  <a:extLst>
                    <a:ext uri="{9D8B030D-6E8A-4147-A177-3AD203B41FA5}">
                      <a16:colId xmlns:a16="http://schemas.microsoft.com/office/drawing/2014/main" val="1915633906"/>
                    </a:ext>
                  </a:extLst>
                </a:gridCol>
                <a:gridCol w="700614">
                  <a:extLst>
                    <a:ext uri="{9D8B030D-6E8A-4147-A177-3AD203B41FA5}">
                      <a16:colId xmlns:a16="http://schemas.microsoft.com/office/drawing/2014/main" val="3270425494"/>
                    </a:ext>
                  </a:extLst>
                </a:gridCol>
                <a:gridCol w="622770">
                  <a:extLst>
                    <a:ext uri="{9D8B030D-6E8A-4147-A177-3AD203B41FA5}">
                      <a16:colId xmlns:a16="http://schemas.microsoft.com/office/drawing/2014/main" val="3010774139"/>
                    </a:ext>
                  </a:extLst>
                </a:gridCol>
                <a:gridCol w="544923">
                  <a:extLst>
                    <a:ext uri="{9D8B030D-6E8A-4147-A177-3AD203B41FA5}">
                      <a16:colId xmlns:a16="http://schemas.microsoft.com/office/drawing/2014/main" val="575466606"/>
                    </a:ext>
                  </a:extLst>
                </a:gridCol>
                <a:gridCol w="877911">
                  <a:extLst>
                    <a:ext uri="{9D8B030D-6E8A-4147-A177-3AD203B41FA5}">
                      <a16:colId xmlns:a16="http://schemas.microsoft.com/office/drawing/2014/main" val="666910542"/>
                    </a:ext>
                  </a:extLst>
                </a:gridCol>
                <a:gridCol w="755403">
                  <a:extLst>
                    <a:ext uri="{9D8B030D-6E8A-4147-A177-3AD203B41FA5}">
                      <a16:colId xmlns:a16="http://schemas.microsoft.com/office/drawing/2014/main" val="44740073"/>
                    </a:ext>
                  </a:extLst>
                </a:gridCol>
                <a:gridCol w="755403">
                  <a:extLst>
                    <a:ext uri="{9D8B030D-6E8A-4147-A177-3AD203B41FA5}">
                      <a16:colId xmlns:a16="http://schemas.microsoft.com/office/drawing/2014/main" val="329694580"/>
                    </a:ext>
                  </a:extLst>
                </a:gridCol>
              </a:tblGrid>
              <a:tr h="545137">
                <a:tc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kern="1200" dirty="0">
                          <a:effectLst/>
                        </a:rPr>
                        <a:t>Category</a:t>
                      </a: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gridSpan="12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kern="1200" dirty="0">
                          <a:effectLst/>
                        </a:rPr>
                        <a:t>Operators</a:t>
                      </a: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40218425"/>
                  </a:ext>
                </a:extLst>
              </a:tr>
              <a:tr h="545137">
                <a:tc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effectLst/>
                        </a:rPr>
                        <a:t>Arithmetic</a:t>
                      </a:r>
                      <a:endParaRPr lang="en-US" sz="2400" b="1" kern="1200" noProof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721986323"/>
                  </a:ext>
                </a:extLst>
              </a:tr>
              <a:tr h="545137">
                <a:tc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effectLst/>
                        </a:rPr>
                        <a:t>Logical</a:t>
                      </a:r>
                      <a:endParaRPr lang="bg-BG" sz="2400" b="1" kern="1200" noProof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868377765"/>
                  </a:ext>
                </a:extLst>
              </a:tr>
              <a:tr h="545137">
                <a:tc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effectLst/>
                        </a:rPr>
                        <a:t>Binary</a:t>
                      </a:r>
                      <a:endParaRPr lang="bg-BG" sz="2400" b="1" kern="1200" noProof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294903083"/>
                  </a:ext>
                </a:extLst>
              </a:tr>
              <a:tr h="545137">
                <a:tc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effectLst/>
                        </a:rPr>
                        <a:t>Comparison</a:t>
                      </a:r>
                      <a:endParaRPr lang="bg-BG" sz="2400" b="1" kern="1200" noProof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944038752"/>
                  </a:ext>
                </a:extLst>
              </a:tr>
              <a:tr h="545137">
                <a:tc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effectLst/>
                        </a:rPr>
                        <a:t>Assignment</a:t>
                      </a:r>
                      <a:endParaRPr lang="bg-BG" sz="2400" b="1" kern="1200" noProof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92077674"/>
                  </a:ext>
                </a:extLst>
              </a:tr>
              <a:tr h="976704">
                <a:tc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effectLst/>
                        </a:rPr>
                        <a:t>String concatenation</a:t>
                      </a:r>
                      <a:endParaRPr lang="bg-BG" sz="2400" b="1" kern="1200" noProof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73848846"/>
                  </a:ext>
                </a:extLst>
              </a:tr>
              <a:tr h="545137">
                <a:tc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effectLst/>
                        </a:rPr>
                        <a:t>Other</a:t>
                      </a:r>
                      <a:endParaRPr lang="en-US" sz="2400" b="1" kern="1200" noProof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a?b:c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bg-BG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bg-BG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i="1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663293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6291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3CB5-EE00-4DF3-A0F1-594A590C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Operators &amp; Expressions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44BD5-999F-4489-8C4B-376E38E4B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00877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FEC47D-B217-482F-B328-F4E812CE9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E18BA-BD45-4401-A39E-6CAE5A64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600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statement takes in a Boolean expression</a:t>
            </a:r>
          </a:p>
          <a:p>
            <a:pPr lvl="1"/>
            <a:r>
              <a:rPr lang="en-US" dirty="0"/>
              <a:t>If the expression evaluates to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, the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block is executed</a:t>
            </a:r>
          </a:p>
          <a:p>
            <a:pPr lvl="1"/>
            <a:r>
              <a:rPr lang="en-US" dirty="0"/>
              <a:t>If the expression evaluates to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, the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 block is executed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 block is optional</a:t>
            </a:r>
          </a:p>
          <a:p>
            <a:pPr lvl="1"/>
            <a:r>
              <a:rPr lang="en-US" dirty="0"/>
              <a:t>Block </a:t>
            </a:r>
            <a:r>
              <a:rPr lang="en-US" sz="2800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> brackets can be omitted if only 1 statement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4DCC1D-B324-4F1D-BA25-808049A7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C3225B9-EBB6-4DE5-B42E-21FADE489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3166408"/>
            <a:ext cx="10896600" cy="19389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2.f</a:t>
            </a:r>
            <a:r>
              <a:rPr lang="en-US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value2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20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"value1 </a:t>
            </a:r>
            <a:r>
              <a:rPr lang="bg-BG" sz="20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20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"value2 </a:t>
            </a:r>
            <a:r>
              <a:rPr lang="bg-BG" sz="20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199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“Chaining” if-else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Can “chain” several checks one after the other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code below is equivalent. Each else block contains 1 “If” statement, so they don’t need brackets. The left variant skips the brackets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53</a:t>
            </a:fld>
            <a:endParaRPr lang="bg-BG"/>
          </a:p>
        </p:txBody>
      </p:sp>
      <p:sp>
        <p:nvSpPr>
          <p:cNvPr id="8" name="Rectangle 3"/>
          <p:cNvSpPr>
            <a:spLocks noGrp="1" noChangeArrowheads="1"/>
          </p:cNvSpPr>
          <p:nvPr>
            <p:ph sz="half" idx="2"/>
          </p:nvPr>
        </p:nvSpPr>
        <p:spPr bwMode="auto">
          <a:xfrm>
            <a:off x="1218883" y="2717800"/>
            <a:ext cx="4951729" cy="2339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"value1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"value2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spcBef>
                <a:spcPts val="0"/>
              </a:spcBef>
              <a:spcAft>
                <a:spcPts val="0"/>
              </a:spcAft>
              <a:buNone/>
            </a:pPr>
            <a:endParaRPr lang="en-US" sz="1600" kern="150" dirty="0">
              <a:solidFill>
                <a:srgbClr val="FF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spcBef>
                <a:spcPts val="0"/>
              </a:spcBef>
              <a:spcAft>
                <a:spcPts val="0"/>
              </a:spcAft>
              <a:buNone/>
            </a:pP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spcBef>
                <a:spcPts val="0"/>
              </a:spcBef>
              <a:spcAft>
                <a:spcPts val="0"/>
              </a:spcAft>
              <a:buNone/>
            </a:pP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sz="quarter" idx="4"/>
          </p:nvPr>
        </p:nvSpPr>
        <p:spPr bwMode="auto">
          <a:xfrm>
            <a:off x="6627812" y="2717800"/>
            <a:ext cx="4951572" cy="2339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"value1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"value2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60249-5C08-4C10-9A5D-52182D06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AA66F-CA44-4856-868E-E108A303C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this code print out to the console?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55DF61-7AB7-4FF0-AF4E-5A2F0BAC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04DDBF-FEB9-4C2B-9492-296161396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752600"/>
            <a:ext cx="7772400" cy="47089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20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bg-BG" sz="20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bg-BG" sz="20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20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bg-BG" sz="20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aMod3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aMod3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20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20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20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20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20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3D7DCF-8668-4976-947E-AC3876CC6E7C}"/>
              </a:ext>
            </a:extLst>
          </p:cNvPr>
          <p:cNvSpPr/>
          <p:nvPr/>
        </p:nvSpPr>
        <p:spPr>
          <a:xfrm rot="16200000">
            <a:off x="5900221" y="-1698258"/>
            <a:ext cx="388382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FC63F-B39D-4A05-8D26-D53A72AA3063}"/>
              </a:ext>
            </a:extLst>
          </p:cNvPr>
          <p:cNvSpPr txBox="1"/>
          <p:nvPr/>
        </p:nvSpPr>
        <p:spPr>
          <a:xfrm>
            <a:off x="2801956" y="328557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5449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3193-4F01-4364-824B-A049BCF5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Pitfall: Assignment instead of comparison in conditional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7D164-4A09-4F12-9E9E-37BF895BF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Check the code again.</a:t>
            </a:r>
          </a:p>
          <a:p>
            <a:r>
              <a:rPr lang="en-US" dirty="0"/>
              <a:t>The expression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is not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 check, it is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/>
              <a:t> assignment, </a:t>
            </a:r>
          </a:p>
          <a:p>
            <a:r>
              <a:rPr lang="en-US" dirty="0"/>
              <a:t>Which here is non-zero, evaluates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, so we go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block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B9D84-1396-4648-AC46-171D0377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55</a:t>
            </a:fld>
            <a:endParaRPr lang="bg-BG"/>
          </a:p>
        </p:txBody>
      </p:sp>
      <p:pic>
        <p:nvPicPr>
          <p:cNvPr id="7" name="Picture 8" descr="Grumpy Cat  - &quot;NOT EQUAL&quot;? NO">
            <a:extLst>
              <a:ext uri="{FF2B5EF4-FFF2-40B4-BE49-F238E27FC236}">
                <a16:creationId xmlns:a16="http://schemas.microsoft.com/office/drawing/2014/main" id="{3A1D212E-0ED0-45B5-82B7-9F00321200F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84813" y="304800"/>
            <a:ext cx="6094412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24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2544-1202-44EE-9C83-8CEF048F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if-else</a:t>
            </a:r>
            <a:endParaRPr lang="bg-BG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D1951-CC62-4D0B-A1FE-E4DAEAD78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307009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624564-E488-4F72-AD21-04A7C2D3F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64E4-4DAD-46AE-9F99-7F94262BB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C++ switch-case usage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12EE3F-65E6-4F02-B0EB-6D891A8F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4B04403-1371-4632-BA52-13252ED3F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828800"/>
            <a:ext cx="8839200" cy="41549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Monday</a:t>
            </a:r>
            <a:r>
              <a:rPr lang="bg-BG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Tuesday</a:t>
            </a:r>
            <a:r>
              <a:rPr lang="bg-BG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Wednesday</a:t>
            </a:r>
            <a:r>
              <a:rPr lang="bg-BG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Thursday</a:t>
            </a:r>
            <a:r>
              <a:rPr lang="bg-BG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Friday</a:t>
            </a:r>
            <a:r>
              <a:rPr lang="bg-BG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Saturday</a:t>
            </a:r>
            <a:r>
              <a:rPr lang="bg-BG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Sunday</a:t>
            </a:r>
            <a:r>
              <a:rPr lang="bg-BG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bg-BG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!"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075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F79930-3669-46B5-A0C9-BA29D4EB2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84C5-2952-4630-92D9-B6837A4E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C++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statement takes in</a:t>
            </a:r>
          </a:p>
          <a:p>
            <a:pPr lvl="1"/>
            <a:r>
              <a:rPr lang="en-US" dirty="0"/>
              <a:t>An integer expression OR an enumeration type</a:t>
            </a:r>
          </a:p>
          <a:p>
            <a:pPr lvl="1"/>
            <a:r>
              <a:rPr lang="en-US" dirty="0"/>
              <a:t>OR something which converts to an </a:t>
            </a:r>
            <a:r>
              <a:rPr lang="en-US" b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(like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en-US" dirty="0"/>
              <a:t> block can contain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en-US" dirty="0"/>
              <a:t> labels and </a:t>
            </a:r>
            <a:r>
              <a:rPr lang="en-US" u="sng" dirty="0"/>
              <a:t>any other code</a:t>
            </a:r>
          </a:p>
          <a:p>
            <a:r>
              <a:rPr lang="en-US" dirty="0"/>
              <a:t>Each label has an expression of the same type as the switch</a:t>
            </a:r>
          </a:p>
          <a:p>
            <a:r>
              <a:rPr lang="en-US" dirty="0"/>
              <a:t>The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en-US" dirty="0"/>
              <a:t> block can also contain the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If reached, code continues from after the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en-US" dirty="0"/>
              <a:t> block</a:t>
            </a:r>
          </a:p>
          <a:p>
            <a:r>
              <a:rPr lang="en-US" dirty="0"/>
              <a:t>There is a special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default</a:t>
            </a:r>
            <a:r>
              <a:rPr lang="en-US" dirty="0"/>
              <a:t> label (without an expression)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9F7688-A540-4572-8C7E-8EC262D9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switch-case</a:t>
            </a:r>
            <a:r>
              <a:rPr lang="en-US" sz="4400" dirty="0"/>
              <a:t> structure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39152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2755AB-1C50-411F-A04D-163595C97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BA9F9-CCA4-4E7B-8C27-7CC6E9B4D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evaluates the expression and finds the matching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case</a:t>
            </a:r>
          </a:p>
          <a:p>
            <a:r>
              <a:rPr lang="en-US" dirty="0"/>
              <a:t>Any code before the matching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en-US" dirty="0"/>
              <a:t> is skipped</a:t>
            </a:r>
          </a:p>
          <a:p>
            <a:r>
              <a:rPr lang="en-US" dirty="0"/>
              <a:t>Any code after the matching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en-US" dirty="0"/>
              <a:t> is executed</a:t>
            </a:r>
          </a:p>
          <a:p>
            <a:pPr lvl="1"/>
            <a:r>
              <a:rPr lang="en-US" dirty="0"/>
              <a:t>Until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dirty="0"/>
              <a:t> or the end of the block is reached</a:t>
            </a:r>
          </a:p>
          <a:p>
            <a:pPr lvl="1"/>
            <a:r>
              <a:rPr lang="en-US" dirty="0"/>
              <a:t>Without break, labels after the matching one will be executed!</a:t>
            </a:r>
          </a:p>
          <a:p>
            <a:r>
              <a:rPr lang="en-US" dirty="0"/>
              <a:t>If there is no matching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case</a:t>
            </a:r>
          </a:p>
          <a:p>
            <a:pPr lvl="1"/>
            <a:r>
              <a:rPr lang="en-US" dirty="0"/>
              <a:t>If the block contains the special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default</a:t>
            </a:r>
            <a:r>
              <a:rPr lang="en-US" dirty="0"/>
              <a:t> label, it is executed</a:t>
            </a:r>
          </a:p>
          <a:p>
            <a:pPr lvl="1"/>
            <a:r>
              <a:rPr lang="en-US" dirty="0"/>
              <a:t>Otherwise the case block is skipped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E1396-142C-4E9D-939A-03974C5C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switch-case</a:t>
            </a:r>
            <a:r>
              <a:rPr lang="en-US" dirty="0"/>
              <a:t> execution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110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A9642E-9E08-4652-BFA7-2A2B0394A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641B-3424-4862-ACF0-E348BA6A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immediately useful in the real world</a:t>
            </a:r>
          </a:p>
          <a:p>
            <a:r>
              <a:rPr lang="en-US" dirty="0"/>
              <a:t>Programmers free to pick their own style</a:t>
            </a:r>
          </a:p>
          <a:p>
            <a:r>
              <a:rPr lang="en-US" dirty="0"/>
              <a:t>Useful features more important than preventing misuse</a:t>
            </a:r>
          </a:p>
          <a:p>
            <a:r>
              <a:rPr lang="en-US" dirty="0"/>
              <a:t>Features you do not use, you do not pay for</a:t>
            </a:r>
          </a:p>
          <a:p>
            <a:r>
              <a:rPr lang="en-US" dirty="0"/>
              <a:t>Programmer can specify undefined behavior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More: </a:t>
            </a:r>
            <a:r>
              <a:rPr lang="en-US" dirty="0">
                <a:hlinkClick r:id="rId2"/>
              </a:rPr>
              <a:t>en.wikipedia.org/wiki/C++#Philosophy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954F68-4CFA-4E8E-9169-A1800E5E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Philosophy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16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ADA6-2E87-44E2-8776-317306B8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switch-case</a:t>
            </a:r>
            <a:endParaRPr lang="bg-BG" sz="3400" spc="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43762-9B8D-4062-BA73-3DC7A5F38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36377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4EECD6-C280-42EF-AF43-6B8867057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4D7B-EB4B-437C-A052-4486DA89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for([</a:t>
            </a:r>
            <a:r>
              <a:rPr lang="en-US" b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]; [condition]; [increment]) {…}</a:t>
            </a:r>
          </a:p>
          <a:p>
            <a:r>
              <a:rPr lang="en-US" dirty="0"/>
              <a:t>The </a:t>
            </a:r>
            <a:r>
              <a:rPr lang="en-US" b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en-US" dirty="0"/>
              <a:t> statement can declare and initialize variables</a:t>
            </a:r>
          </a:p>
          <a:p>
            <a:pPr lvl="1"/>
            <a:r>
              <a:rPr lang="en-US" dirty="0"/>
              <a:t>Declared variables are usable only IN the </a:t>
            </a:r>
            <a:r>
              <a:rPr lang="en-US" b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err="1"/>
              <a:t>’s</a:t>
            </a:r>
            <a:r>
              <a:rPr lang="en-US" dirty="0"/>
              <a:t> body</a:t>
            </a:r>
          </a:p>
          <a:p>
            <a:r>
              <a:rPr lang="en-US" dirty="0"/>
              <a:t>The loop runs while the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condition</a:t>
            </a:r>
            <a:r>
              <a:rPr lang="en-US" dirty="0"/>
              <a:t> statement is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increment</a:t>
            </a:r>
            <a:r>
              <a:rPr lang="en-US" dirty="0"/>
              <a:t> is executed AFTER the </a:t>
            </a:r>
            <a:r>
              <a:rPr lang="en-US" b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err="1"/>
              <a:t>’s</a:t>
            </a:r>
            <a:r>
              <a:rPr lang="en-US" dirty="0"/>
              <a:t> body</a:t>
            </a:r>
          </a:p>
          <a:p>
            <a:pPr lvl="1"/>
            <a:r>
              <a:rPr lang="en-US" dirty="0"/>
              <a:t>Can execute any expression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r>
              <a:rPr lang="en-US" dirty="0"/>
              <a:t>Expressions inside </a:t>
            </a:r>
            <a:r>
              <a:rPr lang="en-US" b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en-US" dirty="0"/>
              <a:t> and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increment</a:t>
            </a:r>
            <a:r>
              <a:rPr lang="en-US" dirty="0"/>
              <a:t> are separated by comma (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A051FF-4D86-44F6-B091-44ABED09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713575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69637-6A1B-4E7D-AB12-3CDAD11AF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BD332-A38E-437A-AC52-34B1B442E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time you do something like this, a kitten dies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67B67-5BDC-4484-9C3B-1CBF2D9B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with “Empty” </a:t>
            </a:r>
            <a:r>
              <a:rPr lang="en-US" sz="4400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64D627A-719C-4951-9072-56941D8E6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1" y="1905000"/>
            <a:ext cx="7981163" cy="37856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currentNum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lastNum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newCurrent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fibonacciToCalculate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++, </a:t>
            </a:r>
            <a:r>
              <a:rPr lang="en-US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newCurrent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lastNum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currentNum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0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lastNum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currentNum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currentNum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newCurrent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20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currentNum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an I Haz - Can I haz Simple Loops">
            <a:extLst>
              <a:ext uri="{FF2B5EF4-FFF2-40B4-BE49-F238E27FC236}">
                <a16:creationId xmlns:a16="http://schemas.microsoft.com/office/drawing/2014/main" id="{A71141E1-0841-482B-A805-9244EF705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107" y="1894937"/>
            <a:ext cx="5047536" cy="378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6886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ADA6-2E87-44E2-8776-317306B8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43762-9B8D-4062-BA73-3DC7A5F38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02984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2E346E-6EC3-43ED-B5E7-83388AC55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714F0-B096-44C5-89E5-8DB9ABCE4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while (condition) { body code; }</a:t>
            </a:r>
          </a:p>
          <a:p>
            <a:pPr lvl="1"/>
            <a:r>
              <a:rPr lang="en-US" dirty="0"/>
              <a:t>Executes until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condition</a:t>
            </a:r>
            <a:r>
              <a:rPr lang="en-US" dirty="0"/>
              <a:t> becomes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false</a:t>
            </a:r>
            <a:r>
              <a:rPr lang="en-US" dirty="0"/>
              <a:t>, may never execute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do { body code; } while (condition);</a:t>
            </a:r>
          </a:p>
          <a:p>
            <a:pPr lvl="1"/>
            <a:r>
              <a:rPr lang="en-US" dirty="0"/>
              <a:t>First executes body, then checks condition</a:t>
            </a:r>
          </a:p>
          <a:p>
            <a:pPr lvl="1"/>
            <a:r>
              <a:rPr lang="en-US" dirty="0"/>
              <a:t>Guaranteed to execute at least once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E1726F-4814-496F-BF56-97F8087A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and </a:t>
            </a:r>
            <a:r>
              <a:rPr lang="en-US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do-while</a:t>
            </a:r>
            <a:r>
              <a:rPr lang="en-US" dirty="0"/>
              <a:t> Loops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42CF341-3638-44CD-87B8-08317A8F1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2438400"/>
            <a:ext cx="10439400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can't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drink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drink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2105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ADA6-2E87-44E2-8776-317306B8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lang="en-US" dirty="0"/>
              <a:t> and </a:t>
            </a:r>
            <a:r>
              <a:rPr lang="en-US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do-while</a:t>
            </a:r>
            <a:r>
              <a:rPr lang="en-US" dirty="0"/>
              <a:t> Loops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43762-9B8D-4062-BA73-3DC7A5F38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82735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loop control keywords:</a:t>
            </a:r>
          </a:p>
          <a:p>
            <a:pPr lvl="1"/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dirty="0"/>
              <a:t> – interrupts the loop and continues after its block</a:t>
            </a:r>
          </a:p>
          <a:p>
            <a:pPr lvl="1"/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continue</a:t>
            </a:r>
            <a:r>
              <a:rPr lang="en-US" dirty="0"/>
              <a:t> – the current iteration skips the remaining part of the loop block</a:t>
            </a:r>
          </a:p>
          <a:p>
            <a:r>
              <a:rPr lang="en-US" dirty="0"/>
              <a:t>C++11 also added a range-based for loop</a:t>
            </a:r>
          </a:p>
          <a:p>
            <a:pPr lvl="1"/>
            <a:r>
              <a:rPr lang="en-US" dirty="0"/>
              <a:t>We’ll discuss it in the lecture on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66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268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56D4-4D42-4548-A31B-1DAAB7DF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Console I/O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1E837-E66D-4C92-9AF7-E09969594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to and Reading from the Console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99210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46C539-EC20-428E-B132-6020E2482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D7F6-1FE9-4795-9690-A08E6699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(classes) that either read or write data piece by piece</a:t>
            </a:r>
          </a:p>
          <a:p>
            <a:r>
              <a:rPr lang="en-US" dirty="0"/>
              <a:t>Example: we’ve been using </a:t>
            </a:r>
            <a:r>
              <a:rPr lang="en-US" b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dirty="0"/>
              <a:t> throughout this lecture</a:t>
            </a:r>
          </a:p>
          <a:p>
            <a:pPr lvl="1"/>
            <a:r>
              <a:rPr lang="en-US" dirty="0"/>
              <a:t>Writes data to the console (standard output)</a:t>
            </a:r>
          </a:p>
          <a:p>
            <a:r>
              <a:rPr lang="en-US" b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dirty="0"/>
              <a:t> has a counterpart – </a:t>
            </a:r>
            <a:r>
              <a:rPr lang="en-US" b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cin</a:t>
            </a:r>
            <a:endParaRPr lang="en-US" b="1" spc="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Reads data from the console </a:t>
            </a:r>
            <a:br>
              <a:rPr lang="en-US" dirty="0"/>
            </a:br>
            <a:r>
              <a:rPr lang="en-US" dirty="0"/>
              <a:t>(standard input)</a:t>
            </a:r>
          </a:p>
          <a:p>
            <a:pPr lvl="1"/>
            <a:r>
              <a:rPr lang="en-US" b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cin</a:t>
            </a:r>
            <a:r>
              <a:rPr lang="en-US" dirty="0"/>
              <a:t> uses the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&gt;&gt;</a:t>
            </a:r>
            <a:r>
              <a:rPr lang="en-US" dirty="0"/>
              <a:t> operator to read</a:t>
            </a:r>
          </a:p>
          <a:p>
            <a:pPr lvl="1"/>
            <a:r>
              <a:rPr lang="en-US" b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dirty="0"/>
              <a:t> uses the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&lt;&lt;</a:t>
            </a:r>
            <a:r>
              <a:rPr lang="en-US" dirty="0"/>
              <a:t> operator to write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53D202-AE59-4222-9ED7-815714C7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Streams 101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96A8BBD-84EC-4EAD-9B49-A1B643EEB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270" y="3200400"/>
            <a:ext cx="4953000" cy="30469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bg-BG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bg-BG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bg-BG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bg-BG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bg-BG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bg-BG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bg-BG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164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D6703B-E0E4-4FB7-A979-FDEFBF276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5D5E4-50E7-4150-92EE-BCDF749B7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Expects console data to mostly match variable type literals</a:t>
            </a:r>
          </a:p>
          <a:p>
            <a:r>
              <a:rPr lang="en-US" dirty="0"/>
              <a:t>Expects input data to be separated by one or more spaces/lines</a:t>
            </a:r>
          </a:p>
          <a:p>
            <a:r>
              <a:rPr lang="en-US" dirty="0"/>
              <a:t>For integer types, a sequence of digits is expected</a:t>
            </a:r>
          </a:p>
          <a:p>
            <a:pPr lvl="1"/>
            <a:r>
              <a:rPr lang="en-US" dirty="0"/>
              <a:t>Can have sign, can NOT have type suffix (i.e. NO </a:t>
            </a:r>
            <a:r>
              <a:rPr lang="en-US" sz="3400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dirty="0"/>
              <a:t>, </a:t>
            </a:r>
            <a:r>
              <a:rPr lang="en-US" sz="3400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ULL</a:t>
            </a:r>
            <a:r>
              <a:rPr lang="en-US" dirty="0"/>
              <a:t>, etc.)</a:t>
            </a:r>
          </a:p>
          <a:p>
            <a:r>
              <a:rPr lang="en-US" dirty="0"/>
              <a:t>For floating-point types:</a:t>
            </a:r>
          </a:p>
          <a:p>
            <a:pPr lvl="1"/>
            <a:r>
              <a:rPr lang="en-US" dirty="0"/>
              <a:t>Can be an integer</a:t>
            </a:r>
          </a:p>
          <a:p>
            <a:pPr lvl="1"/>
            <a:r>
              <a:rPr lang="en-US" dirty="0"/>
              <a:t>Can be a sequence of digits separated by “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Can be exponential notation (e.g.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0.42e+2</a:t>
            </a:r>
            <a:r>
              <a:rPr lang="en-US" dirty="0"/>
              <a:t> will be read as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42</a:t>
            </a:r>
            <a:r>
              <a:rPr lang="en-US" dirty="0"/>
              <a:t>)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A58F54-9002-4B8E-AEF9-10082F01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(Multiple) Numeric Values with </a:t>
            </a:r>
            <a:r>
              <a:rPr lang="en-US" sz="4400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cin</a:t>
            </a:r>
            <a:endParaRPr lang="bg-BG" sz="3800" spc="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61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History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Created 1979 – 1983 by Bjarne…</a:t>
            </a:r>
            <a:endParaRPr lang="bg-BG" dirty="0"/>
          </a:p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7</a:t>
            </a:fld>
            <a:endParaRPr lang="bg-BG"/>
          </a:p>
        </p:txBody>
      </p:sp>
      <p:pic>
        <p:nvPicPr>
          <p:cNvPr id="2050" name="Picture 2" descr="bjorn ironside vikings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/>
          <a:stretch/>
        </p:blipFill>
        <p:spPr bwMode="auto">
          <a:xfrm>
            <a:off x="5484971" y="584200"/>
            <a:ext cx="6094413" cy="5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/>
          <p:cNvSpPr/>
          <p:nvPr/>
        </p:nvSpPr>
        <p:spPr>
          <a:xfrm>
            <a:off x="1370012" y="914400"/>
            <a:ext cx="3048000" cy="1371600"/>
          </a:xfrm>
          <a:prstGeom prst="wedgeRectCallout">
            <a:avLst>
              <a:gd name="adj1" fmla="val 84584"/>
              <a:gd name="adj2" fmla="val 47685"/>
            </a:avLst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No, not this guy, sorry</a:t>
            </a:r>
            <a:endParaRPr lang="bg-BG" sz="2800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5484971" y="381000"/>
            <a:ext cx="5867241" cy="597535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 flipH="1">
            <a:off x="5713412" y="457200"/>
            <a:ext cx="5638800" cy="589915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66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0C25-01C5-455C-B90E-C41FBF30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Multiple Numbers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D30DA-5702-4C7E-8376-B90D1089A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18313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198A0-47BB-4EE2-94DC-CD4DF6B37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C11D8-4EF4-4F45-82CE-C7218708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C++: fast, statically-typed, imperative, multi-paradigm language</a:t>
            </a:r>
          </a:p>
          <a:p>
            <a:r>
              <a:rPr lang="en-US" dirty="0"/>
              <a:t>Integer types – </a:t>
            </a:r>
            <a:r>
              <a:rPr lang="en-US" b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with modifiers for size and sign</a:t>
            </a:r>
          </a:p>
          <a:p>
            <a:pPr lvl="1"/>
            <a:r>
              <a:rPr lang="en-US" dirty="0"/>
              <a:t>Size: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long</a:t>
            </a:r>
            <a:r>
              <a:rPr lang="en-US" dirty="0"/>
              <a:t>,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short</a:t>
            </a:r>
            <a:r>
              <a:rPr lang="en-US" dirty="0"/>
              <a:t>; Sign: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signed</a:t>
            </a:r>
            <a:r>
              <a:rPr lang="en-US" dirty="0"/>
              <a:t>,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unsigned</a:t>
            </a:r>
          </a:p>
          <a:p>
            <a:pPr lvl="1"/>
            <a:r>
              <a:rPr lang="en-US" dirty="0"/>
              <a:t>Size in bytes depends on system</a:t>
            </a:r>
          </a:p>
          <a:p>
            <a:r>
              <a:rPr lang="en-US" dirty="0"/>
              <a:t>Floating point types – float and double, following IEEE754</a:t>
            </a:r>
          </a:p>
          <a:p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 and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-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en-US" dirty="0"/>
              <a:t> allow code branching</a:t>
            </a:r>
          </a:p>
          <a:p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,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,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dirty="0"/>
              <a:t>-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allow repeat-execution of code</a:t>
            </a:r>
          </a:p>
          <a:p>
            <a:r>
              <a:rPr lang="en-US" dirty="0"/>
              <a:t>Use </a:t>
            </a:r>
            <a:r>
              <a:rPr lang="en-US" b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cin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&gt;&gt;</a:t>
            </a:r>
            <a:r>
              <a:rPr lang="en-US" dirty="0"/>
              <a:t> / </a:t>
            </a:r>
            <a:r>
              <a:rPr lang="en-US" b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&lt;&lt;</a:t>
            </a:r>
            <a:r>
              <a:rPr lang="en-US" dirty="0"/>
              <a:t> for reading from/writing to console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90AFA3-D201-47EA-9B80-9ADD330E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09703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1038" cy="36195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74988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60868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4294967295"/>
          </p:nvPr>
        </p:nvSpPr>
        <p:spPr>
          <a:noFill/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Trainings </a:t>
            </a:r>
            <a:r>
              <a:rPr lang="en-US" dirty="0"/>
              <a:t>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5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9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207CECA-070F-4977-9489-A93367A7E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5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11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12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9"/>
              </a:rPr>
              <a:t>forum.softuni.bg</a:t>
            </a:r>
            <a:endParaRPr lang="en-US" sz="2799" noProof="1"/>
          </a:p>
        </p:txBody>
      </p:sp>
    </p:spTree>
    <p:extLst>
      <p:ext uri="{BB962C8B-B14F-4D97-AF65-F5344CB8AC3E}">
        <p14:creationId xmlns:p14="http://schemas.microsoft.com/office/powerpoint/2010/main" val="217016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4294967295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62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History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Created 1979 – 1983 by Bjarne…</a:t>
            </a:r>
            <a:endParaRPr lang="bg-BG" dirty="0"/>
          </a:p>
          <a:p>
            <a:r>
              <a:rPr lang="en-US" dirty="0"/>
              <a:t>… </a:t>
            </a:r>
            <a:r>
              <a:rPr lang="en-US" dirty="0" err="1"/>
              <a:t>Stroustrup</a:t>
            </a:r>
            <a:endParaRPr lang="en-US" dirty="0"/>
          </a:p>
          <a:p>
            <a:r>
              <a:rPr lang="en-US" dirty="0"/>
              <a:t>Originally “C with Classes”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8</a:t>
            </a:fld>
            <a:endParaRPr lang="bg-BG"/>
          </a:p>
        </p:txBody>
      </p:sp>
      <p:pic>
        <p:nvPicPr>
          <p:cNvPr id="3074" name="Picture 2" descr="https://upload.wikimedia.org/wikipedia/commons/d/da/BjarneStroustrup.jpg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84971" y="584200"/>
            <a:ext cx="6094413" cy="5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Oval 6"/>
          <p:cNvSpPr/>
          <p:nvPr/>
        </p:nvSpPr>
        <p:spPr>
          <a:xfrm>
            <a:off x="6932612" y="838200"/>
            <a:ext cx="5029199" cy="1219200"/>
          </a:xfrm>
          <a:prstGeom prst="wedgeEllipseCallout">
            <a:avLst>
              <a:gd name="adj1" fmla="val -43257"/>
              <a:gd name="adj2" fmla="val 56603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i="1" dirty="0" err="1">
                <a:solidFill>
                  <a:srgbClr val="FFFFFF"/>
                </a:solidFill>
              </a:rPr>
              <a:t>Psst</a:t>
            </a:r>
            <a:r>
              <a:rPr lang="en-US" sz="2800" i="1" dirty="0">
                <a:solidFill>
                  <a:srgbClr val="FFFFFF"/>
                </a:solidFill>
              </a:rPr>
              <a:t>! Hey, kids, want some Classes?</a:t>
            </a:r>
            <a:endParaRPr lang="bg-BG" sz="2800" i="1" dirty="0">
              <a:solidFill>
                <a:srgbClr val="FFFFFF"/>
              </a:solidFill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C195F07-FDE6-4983-8739-E6D9ED70D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648" y="513216"/>
            <a:ext cx="4067176" cy="1055608"/>
          </a:xfrm>
          <a:prstGeom prst="wedgeRoundRectCallout">
            <a:avLst>
              <a:gd name="adj1" fmla="val 61092"/>
              <a:gd name="adj2" fmla="val 990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This one! See, much better!</a:t>
            </a:r>
          </a:p>
        </p:txBody>
      </p:sp>
    </p:spTree>
    <p:extLst>
      <p:ext uri="{BB962C8B-B14F-4D97-AF65-F5344CB8AC3E}">
        <p14:creationId xmlns:p14="http://schemas.microsoft.com/office/powerpoint/2010/main" val="283263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9D8E9C-C29C-40A4-8FBA-AC687D609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BE78A-7455-4056-A638-2FCE07FF1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C++ 98 – first standardized C++ version, C++ 03 – minor revision</a:t>
            </a:r>
          </a:p>
          <a:p>
            <a:r>
              <a:rPr lang="en-US" dirty="0"/>
              <a:t>C++ 11 – major revision, C++14 – revision with fixes</a:t>
            </a:r>
          </a:p>
          <a:p>
            <a:pPr lvl="1"/>
            <a:r>
              <a:rPr lang="en-US" dirty="0"/>
              <a:t>Many new features and improvements</a:t>
            </a:r>
          </a:p>
          <a:p>
            <a:pPr lvl="1"/>
            <a:r>
              <a:rPr lang="en-US" dirty="0"/>
              <a:t>Initializer lists, </a:t>
            </a:r>
            <a:r>
              <a:rPr lang="en-US" dirty="0" err="1"/>
              <a:t>Rvalue</a:t>
            </a:r>
            <a:r>
              <a:rPr lang="en-US" dirty="0"/>
              <a:t> references, lambdas, range-based loops, etc.</a:t>
            </a:r>
          </a:p>
          <a:p>
            <a:r>
              <a:rPr lang="en-US" dirty="0"/>
              <a:t>C++ 17 – latest official </a:t>
            </a:r>
            <a:r>
              <a:rPr lang="en-US" dirty="0" smtClean="0"/>
              <a:t>revision</a:t>
            </a:r>
          </a:p>
          <a:p>
            <a:r>
              <a:rPr lang="en-US" dirty="0" smtClean="0"/>
              <a:t>C++ 20 – is being developed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B1D84C-FAF1-40B0-9E4E-C04B90172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Standards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333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296</TotalTime>
  <Words>3462</Words>
  <Application>Microsoft Office PowerPoint</Application>
  <PresentationFormat>Custom</PresentationFormat>
  <Paragraphs>629</Paragraphs>
  <Slides>76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5" baseType="lpstr">
      <vt:lpstr>맑은 고딕</vt:lpstr>
      <vt:lpstr>Arial</vt:lpstr>
      <vt:lpstr>Calibri</vt:lpstr>
      <vt:lpstr>Consolas</vt:lpstr>
      <vt:lpstr>Courier New</vt:lpstr>
      <vt:lpstr>Times New Roman</vt:lpstr>
      <vt:lpstr>Wingdings</vt:lpstr>
      <vt:lpstr>Wingdings 2</vt:lpstr>
      <vt:lpstr>SoftUni 16x9</vt:lpstr>
      <vt:lpstr>C++ Basic Syntax</vt:lpstr>
      <vt:lpstr>Table of Contents</vt:lpstr>
      <vt:lpstr>Questions</vt:lpstr>
      <vt:lpstr>What is C++?</vt:lpstr>
      <vt:lpstr>What is C++</vt:lpstr>
      <vt:lpstr>C++ Philosophy</vt:lpstr>
      <vt:lpstr>C++ History</vt:lpstr>
      <vt:lpstr>C++ History</vt:lpstr>
      <vt:lpstr>C++ Standards</vt:lpstr>
      <vt:lpstr>C++ Compilers &amp; IDEs</vt:lpstr>
      <vt:lpstr>Code::Blocks</vt:lpstr>
      <vt:lpstr>Program Structure, Running C++</vt:lpstr>
      <vt:lpstr>Hello World</vt:lpstr>
      <vt:lpstr>C++ Entry Point &amp; Termination</vt:lpstr>
      <vt:lpstr>Program Structure: Including Libraries</vt:lpstr>
      <vt:lpstr>Program Structure: Blocks</vt:lpstr>
      <vt:lpstr>Program Structure: Statements &amp; Comments</vt:lpstr>
      <vt:lpstr>C++ Hello World</vt:lpstr>
      <vt:lpstr>Variables &amp; Primitive Types</vt:lpstr>
      <vt:lpstr>Fast Intro: Declaring and Initializing Variables</vt:lpstr>
      <vt:lpstr>Declaring &amp; Initializing Variables</vt:lpstr>
      <vt:lpstr>Quick Quiz</vt:lpstr>
      <vt:lpstr>C++ Pitfall: UnInitializED Locals</vt:lpstr>
      <vt:lpstr>Uninitialized Locals</vt:lpstr>
      <vt:lpstr>Local &amp; Global Variables</vt:lpstr>
      <vt:lpstr>Global &amp; Local Variables</vt:lpstr>
      <vt:lpstr>const Variables</vt:lpstr>
      <vt:lpstr>const Variables</vt:lpstr>
      <vt:lpstr>Other variable modifiers</vt:lpstr>
      <vt:lpstr>Primitive Data Types</vt:lpstr>
      <vt:lpstr>Integer Types – int</vt:lpstr>
      <vt:lpstr>Integer Sizes and Ranges</vt:lpstr>
      <vt:lpstr>Integer Types</vt:lpstr>
      <vt:lpstr>Floating-Point Types</vt:lpstr>
      <vt:lpstr>Using Floating-Point Types</vt:lpstr>
      <vt:lpstr>Guaranteeing Type Sizes</vt:lpstr>
      <vt:lpstr>char</vt:lpstr>
      <vt:lpstr>Character Types – char</vt:lpstr>
      <vt:lpstr>Using char as a Number</vt:lpstr>
      <vt:lpstr>Using Character Types</vt:lpstr>
      <vt:lpstr>Boolean Type – bool</vt:lpstr>
      <vt:lpstr>Using Boolean Types</vt:lpstr>
      <vt:lpstr>Implicit &amp; Explicit Casting</vt:lpstr>
      <vt:lpstr>Expressions, Operators, Conditionals, Loops,</vt:lpstr>
      <vt:lpstr>C++ Numeric Literals</vt:lpstr>
      <vt:lpstr>Non-Numeric Literals</vt:lpstr>
      <vt:lpstr>C++ Literals – Things to Keep in Mind</vt:lpstr>
      <vt:lpstr>C++ Literals</vt:lpstr>
      <vt:lpstr>Expressions and Operators</vt:lpstr>
      <vt:lpstr>Commonly Used C++ Operators</vt:lpstr>
      <vt:lpstr>C++ Operators &amp; Expressions</vt:lpstr>
      <vt:lpstr>Conditionals</vt:lpstr>
      <vt:lpstr>“Chaining” if-else</vt:lpstr>
      <vt:lpstr>Quick Quiz</vt:lpstr>
      <vt:lpstr>C++ Pitfall: Assignment instead of comparison in conditional</vt:lpstr>
      <vt:lpstr>if and if-else</vt:lpstr>
      <vt:lpstr>switch-case</vt:lpstr>
      <vt:lpstr>switch-case structure</vt:lpstr>
      <vt:lpstr>switch-case execution</vt:lpstr>
      <vt:lpstr>switch-case</vt:lpstr>
      <vt:lpstr>for Loop</vt:lpstr>
      <vt:lpstr>Fibonacci with “Empty” for Loop</vt:lpstr>
      <vt:lpstr>for Loop</vt:lpstr>
      <vt:lpstr>while and do-while Loops</vt:lpstr>
      <vt:lpstr>while and do-while Loops</vt:lpstr>
      <vt:lpstr>Loops</vt:lpstr>
      <vt:lpstr>Basic Console I/O</vt:lpstr>
      <vt:lpstr>C++ Streams 101</vt:lpstr>
      <vt:lpstr>Reading (Multiple) Numeric Values with cin</vt:lpstr>
      <vt:lpstr>Reading Multiple Numbers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Zhivko Petrov</cp:lastModifiedBy>
  <cp:revision>86</cp:revision>
  <dcterms:created xsi:type="dcterms:W3CDTF">2014-01-02T17:00:34Z</dcterms:created>
  <dcterms:modified xsi:type="dcterms:W3CDTF">2019-08-06T14:34:33Z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