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3.png" ContentType="image/png"/>
  <Override PartName="/ppt/media/image28.png" ContentType="image/png"/>
  <Override PartName="/ppt/media/image1.jpeg" ContentType="image/jpeg"/>
  <Override PartName="/ppt/media/image7.wmf" ContentType="image/x-wmf"/>
  <Override PartName="/ppt/media/image38.png" ContentType="image/png"/>
  <Override PartName="/ppt/media/image2.jpeg" ContentType="image/jpeg"/>
  <Override PartName="/ppt/media/image4.jpeg" ContentType="image/jpeg"/>
  <Override PartName="/ppt/media/image5.png" ContentType="image/png"/>
  <Override PartName="/ppt/media/image21.png" ContentType="image/png"/>
  <Override PartName="/ppt/media/image6.jpeg" ContentType="image/jpeg"/>
  <Override PartName="/ppt/media/image9.png" ContentType="image/png"/>
  <Override PartName="/ppt/media/image8.wmf" ContentType="image/x-wmf"/>
  <Override PartName="/ppt/media/image2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47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51.gif" ContentType="image/gif"/>
  <Override PartName="/ppt/media/image30.png" ContentType="image/png"/>
  <Override PartName="/ppt/media/image31.png" ContentType="image/png"/>
  <Override PartName="/ppt/media/image52.png" ContentType="image/png"/>
  <Override PartName="/ppt/media/image32.jpeg" ContentType="image/jpeg"/>
  <Override PartName="/ppt/media/image48.jpeg" ContentType="image/jpe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9.png" ContentType="image/png"/>
  <Override PartName="/ppt/media/image50.jpeg" ContentType="image/jpe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9F3D8A7-1300-4B6F-9614-6DDC4C1953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2.xml"/><Relationship Id="rId4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8.xml"/><Relationship Id="rId4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1.xml"/><Relationship Id="rId4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2.xml"/><Relationship Id="rId4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0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A28E003-F9E7-47FD-87EA-F9E566F99C74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611E7A-1462-4EC2-A039-5CE06086FFE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FDD070E-EC70-4AF9-B18E-71BC9BE7350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1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F44A5B-E186-426D-899A-5534D226E76D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ABE97C-BA1A-4AE9-9A8F-366B853220F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33A210-BC31-43A8-918D-9917EBDA053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88640" y="40320"/>
            <a:ext cx="9577080" cy="5149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18176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173080" y="115128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19044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18176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173080" y="4060800"/>
            <a:ext cx="380088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556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9160" y="406080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9044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9160" y="1151280"/>
            <a:ext cx="576036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90440" y="4060800"/>
            <a:ext cx="11804400" cy="265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66440" y="314280"/>
            <a:ext cx="7382160" cy="1999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Presentation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0320" y="639360"/>
            <a:ext cx="3187080" cy="4049640"/>
          </a:xfrm>
          <a:prstGeom prst="rect">
            <a:avLst/>
          </a:prstGeom>
        </p:spPr>
        <p:txBody>
          <a:bodyPr lIns="36000" rIns="36000" tIns="36000" bIns="36000" anchor="b">
            <a:sp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366440" y="4191120"/>
            <a:ext cx="7382160" cy="19047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Insert a Picture Here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60320" y="2831040"/>
            <a:ext cx="31870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Position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0320" y="3184560"/>
            <a:ext cx="31870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ae5bf"/>
                </a:solidFill>
                <a:latin typeface="Calibri"/>
              </a:rPr>
              <a:t>Web Site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60320" y="3551400"/>
            <a:ext cx="31870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27a44"/>
                </a:solidFill>
                <a:latin typeface="Calibri"/>
              </a:rPr>
              <a:t>Company Name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760320" y="3876480"/>
            <a:ext cx="31870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27a44"/>
                </a:solidFill>
                <a:latin typeface="Calibri"/>
              </a:rPr>
              <a:t>Company Web Site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fld id="{D60FAD77-B698-4732-9ED5-0A23B8185A07}" type="datetime1">
              <a:rPr b="0" lang="en-US" sz="1000" spc="-1" strike="noStrike">
                <a:solidFill>
                  <a:srgbClr val="ffffff"/>
                </a:solidFill>
                <a:latin typeface="Calibri"/>
              </a:rPr>
              <a:t>10/07/2019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FCB1D4F-15BA-49B1-9FDF-B6EB6582A00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90440" y="1151280"/>
            <a:ext cx="11804400" cy="55699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First Level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d9411"/>
              </a:buClr>
              <a:buSzPct val="8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28d10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Fifth Level`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188640" y="40320"/>
            <a:ext cx="9577080" cy="111060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2960" y="4555800"/>
            <a:ext cx="10362960" cy="1217160"/>
          </a:xfrm>
          <a:prstGeom prst="rect">
            <a:avLst/>
          </a:prstGeom>
        </p:spPr>
        <p:txBody>
          <a:bodyPr lIns="36000" rIns="36000" tIns="36000" bIns="36000" anchor="b">
            <a:sp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12960" y="5754960"/>
            <a:ext cx="10362960" cy="4049640"/>
          </a:xfrm>
          <a:prstGeom prst="rect">
            <a:avLst/>
          </a:prstGeom>
        </p:spPr>
        <p:txBody>
          <a:bodyPr lIns="36000" rIns="36000" tIns="36000" bIns="36000">
            <a:sp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840" cy="55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600" cy="2437920"/>
          </a:xfrm>
          <a:prstGeom prst="rect">
            <a:avLst/>
          </a:prstGeom>
        </p:spPr>
        <p:txBody>
          <a:bodyPr lIns="108000" rIns="108000" tIns="36000" bIns="36000" anchor="b">
            <a:normAutofit/>
          </a:bodyPr>
          <a:p>
            <a:pPr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3be60"/>
                </a:solidFill>
                <a:latin typeface="Calibri"/>
              </a:rPr>
              <a:t>Редакт. стил загл. образец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484960" y="584280"/>
            <a:ext cx="6094080" cy="55875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Щракнете върху иконата, за да добавите картина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218960" y="4241880"/>
            <a:ext cx="4062600" cy="192996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Щракнете, за да редактирате стиловете на текста в образеца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fld id="{0858A820-0D72-4D81-8252-E7ED4C217160}" type="datetime1">
              <a:rPr b="0" lang="en-US" sz="1000" spc="-1" strike="noStrike">
                <a:solidFill>
                  <a:srgbClr val="ffffff"/>
                </a:solidFill>
                <a:latin typeface="Calibri"/>
              </a:rPr>
              <a:t>10/07/2019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62E5833-98F8-4B23-8CDC-8255452839B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5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1760" cy="6851880"/>
          </a:xfrm>
          <a:prstGeom prst="rect">
            <a:avLst/>
          </a:prstGeom>
          <a:ln>
            <a:noFill/>
          </a:ln>
        </p:spPr>
      </p:pic>
      <p:pic>
        <p:nvPicPr>
          <p:cNvPr id="167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-1051200" y="703080"/>
            <a:ext cx="840348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169" name="Picture 25" descr=""/>
          <p:cNvPicPr/>
          <p:nvPr/>
        </p:nvPicPr>
        <p:blipFill>
          <a:blip r:embed="rId4"/>
          <a:stretch/>
        </p:blipFill>
        <p:spPr>
          <a:xfrm>
            <a:off x="164880" y="2223000"/>
            <a:ext cx="3574440" cy="4148280"/>
          </a:xfrm>
          <a:prstGeom prst="rect">
            <a:avLst/>
          </a:prstGeom>
          <a:ln>
            <a:noFill/>
          </a:ln>
        </p:spPr>
      </p:pic>
      <p:pic>
        <p:nvPicPr>
          <p:cNvPr id="170" name="Picture 41" descr=""/>
          <p:cNvPicPr/>
          <p:nvPr/>
        </p:nvPicPr>
        <p:blipFill>
          <a:blip r:embed="rId5"/>
          <a:stretch/>
        </p:blipFill>
        <p:spPr>
          <a:xfrm>
            <a:off x="9694080" y="314280"/>
            <a:ext cx="2125080" cy="529920"/>
          </a:xfrm>
          <a:prstGeom prst="rect">
            <a:avLst/>
          </a:prstGeom>
          <a:ln>
            <a:noFill/>
          </a:ln>
        </p:spPr>
      </p:pic>
      <p:sp>
        <p:nvSpPr>
          <p:cNvPr id="171" name="PlaceHolder 2"/>
          <p:cNvSpPr>
            <a:spLocks noGrp="1"/>
          </p:cNvSpPr>
          <p:nvPr>
            <p:ph type="dt"/>
          </p:nvPr>
        </p:nvSpPr>
        <p:spPr>
          <a:xfrm>
            <a:off x="188640" y="6525000"/>
            <a:ext cx="122364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fld id="{1C32F74F-4EB0-44E5-9ED5-D08A0C504702}" type="datetime1">
              <a:rPr b="0" lang="en-US" sz="1000" spc="-1" strike="noStrike">
                <a:solidFill>
                  <a:srgbClr val="ffffff"/>
                </a:solidFill>
                <a:latin typeface="Calibri"/>
              </a:rPr>
              <a:t>10/07/2019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ftr"/>
          </p:nvPr>
        </p:nvSpPr>
        <p:spPr>
          <a:xfrm>
            <a:off x="1414440" y="6525000"/>
            <a:ext cx="1015020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sldNum"/>
          </p:nvPr>
        </p:nvSpPr>
        <p:spPr>
          <a:xfrm>
            <a:off x="11566440" y="6525000"/>
            <a:ext cx="428400" cy="19620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C87D90C-D47B-436C-BB05-168D4ADA0E7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74" name="Picture 17" descr=""/>
          <p:cNvPicPr/>
          <p:nvPr/>
        </p:nvPicPr>
        <p:blipFill>
          <a:blip r:embed="rId6"/>
          <a:stretch/>
        </p:blipFill>
        <p:spPr>
          <a:xfrm>
            <a:off x="6949080" y="1702440"/>
            <a:ext cx="1198080" cy="1198440"/>
          </a:xfrm>
          <a:prstGeom prst="rect">
            <a:avLst/>
          </a:prstGeom>
          <a:ln>
            <a:noFill/>
          </a:ln>
        </p:spPr>
      </p:pic>
      <p:pic>
        <p:nvPicPr>
          <p:cNvPr id="175" name="Picture 19" descr=""/>
          <p:cNvPicPr/>
          <p:nvPr/>
        </p:nvPicPr>
        <p:blipFill>
          <a:blip r:embed="rId7"/>
          <a:stretch/>
        </p:blipFill>
        <p:spPr>
          <a:xfrm>
            <a:off x="4788000" y="3776400"/>
            <a:ext cx="1165680" cy="1401840"/>
          </a:xfrm>
          <a:prstGeom prst="rect">
            <a:avLst/>
          </a:prstGeom>
          <a:ln>
            <a:noFill/>
          </a:ln>
        </p:spPr>
      </p:pic>
      <p:pic>
        <p:nvPicPr>
          <p:cNvPr id="176" name="Picture 20" descr=""/>
          <p:cNvPicPr/>
          <p:nvPr/>
        </p:nvPicPr>
        <p:blipFill>
          <a:blip r:embed="rId8"/>
          <a:stretch/>
        </p:blipFill>
        <p:spPr>
          <a:xfrm>
            <a:off x="6226200" y="3776400"/>
            <a:ext cx="1165680" cy="1388880"/>
          </a:xfrm>
          <a:prstGeom prst="rect">
            <a:avLst/>
          </a:prstGeom>
          <a:ln>
            <a:noFill/>
          </a:ln>
        </p:spPr>
      </p:pic>
      <p:pic>
        <p:nvPicPr>
          <p:cNvPr id="177" name="Picture 21" descr=""/>
          <p:cNvPicPr/>
          <p:nvPr/>
        </p:nvPicPr>
        <p:blipFill>
          <a:blip r:embed="rId9"/>
          <a:stretch/>
        </p:blipFill>
        <p:spPr>
          <a:xfrm>
            <a:off x="7665840" y="3775680"/>
            <a:ext cx="1165680" cy="1566720"/>
          </a:xfrm>
          <a:prstGeom prst="rect">
            <a:avLst/>
          </a:prstGeom>
          <a:ln>
            <a:noFill/>
          </a:ln>
        </p:spPr>
      </p:pic>
      <p:pic>
        <p:nvPicPr>
          <p:cNvPr id="178" name="Picture 22" descr=""/>
          <p:cNvPicPr/>
          <p:nvPr/>
        </p:nvPicPr>
        <p:blipFill>
          <a:blip r:embed="rId10"/>
          <a:stretch/>
        </p:blipFill>
        <p:spPr>
          <a:xfrm>
            <a:off x="9105480" y="3769920"/>
            <a:ext cx="1165680" cy="1350360"/>
          </a:xfrm>
          <a:prstGeom prst="rect">
            <a:avLst/>
          </a:prstGeom>
          <a:ln>
            <a:noFill/>
          </a:ln>
        </p:spPr>
      </p:pic>
      <p:pic>
        <p:nvPicPr>
          <p:cNvPr id="179" name="Picture 23" descr=""/>
          <p:cNvPicPr/>
          <p:nvPr/>
        </p:nvPicPr>
        <p:blipFill>
          <a:blip r:embed="rId11"/>
          <a:stretch/>
        </p:blipFill>
        <p:spPr>
          <a:xfrm>
            <a:off x="10545120" y="3776400"/>
            <a:ext cx="1165680" cy="1433520"/>
          </a:xfrm>
          <a:prstGeom prst="rect">
            <a:avLst/>
          </a:prstGeom>
          <a:ln>
            <a:noFill/>
          </a:ln>
        </p:spPr>
      </p:pic>
      <p:pic>
        <p:nvPicPr>
          <p:cNvPr id="180" name="Picture 24" descr=""/>
          <p:cNvPicPr/>
          <p:nvPr/>
        </p:nvPicPr>
        <p:blipFill>
          <a:blip r:embed="rId12"/>
          <a:stretch/>
        </p:blipFill>
        <p:spPr>
          <a:xfrm>
            <a:off x="3385440" y="3776400"/>
            <a:ext cx="1163880" cy="1439640"/>
          </a:xfrm>
          <a:prstGeom prst="rect">
            <a:avLst/>
          </a:prstGeom>
          <a:ln>
            <a:noFill/>
          </a:ln>
        </p:spPr>
      </p:pic>
      <p:sp>
        <p:nvSpPr>
          <p:cNvPr id="181" name="Line 5"/>
          <p:cNvSpPr/>
          <p:nvPr/>
        </p:nvSpPr>
        <p:spPr>
          <a:xfrm>
            <a:off x="3968280" y="3335400"/>
            <a:ext cx="715968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"/>
          <p:cNvSpPr/>
          <p:nvPr/>
        </p:nvSpPr>
        <p:spPr>
          <a:xfrm>
            <a:off x="3968280" y="333540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7"/>
          <p:cNvSpPr/>
          <p:nvPr/>
        </p:nvSpPr>
        <p:spPr>
          <a:xfrm>
            <a:off x="5362560" y="333540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8"/>
          <p:cNvSpPr/>
          <p:nvPr/>
        </p:nvSpPr>
        <p:spPr>
          <a:xfrm>
            <a:off x="6809400" y="332892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9"/>
          <p:cNvSpPr/>
          <p:nvPr/>
        </p:nvSpPr>
        <p:spPr>
          <a:xfrm>
            <a:off x="8249040" y="332892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10"/>
          <p:cNvSpPr/>
          <p:nvPr/>
        </p:nvSpPr>
        <p:spPr>
          <a:xfrm>
            <a:off x="9688320" y="332892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11"/>
          <p:cNvSpPr/>
          <p:nvPr/>
        </p:nvSpPr>
        <p:spPr>
          <a:xfrm>
            <a:off x="11127960" y="333540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12"/>
          <p:cNvSpPr/>
          <p:nvPr/>
        </p:nvSpPr>
        <p:spPr>
          <a:xfrm>
            <a:off x="7548120" y="309276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3"/>
          <p:cNvSpPr/>
          <p:nvPr/>
        </p:nvSpPr>
        <p:spPr>
          <a:xfrm>
            <a:off x="-1440" y="6371280"/>
            <a:ext cx="1219176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Picture 36" descr=""/>
          <p:cNvPicPr/>
          <p:nvPr/>
        </p:nvPicPr>
        <p:blipFill>
          <a:blip r:embed="rId13"/>
          <a:stretch/>
        </p:blipFill>
        <p:spPr>
          <a:xfrm>
            <a:off x="6949080" y="1702440"/>
            <a:ext cx="1198080" cy="1198440"/>
          </a:xfrm>
          <a:prstGeom prst="rect">
            <a:avLst/>
          </a:prstGeom>
          <a:ln>
            <a:noFill/>
          </a:ln>
        </p:spPr>
      </p:pic>
      <p:pic>
        <p:nvPicPr>
          <p:cNvPr id="191" name="Picture 37" descr=""/>
          <p:cNvPicPr/>
          <p:nvPr/>
        </p:nvPicPr>
        <p:blipFill>
          <a:blip r:embed="rId14"/>
          <a:stretch/>
        </p:blipFill>
        <p:spPr>
          <a:xfrm>
            <a:off x="4788000" y="3776400"/>
            <a:ext cx="1165680" cy="1401840"/>
          </a:xfrm>
          <a:prstGeom prst="rect">
            <a:avLst/>
          </a:prstGeom>
          <a:ln>
            <a:noFill/>
          </a:ln>
        </p:spPr>
      </p:pic>
      <p:pic>
        <p:nvPicPr>
          <p:cNvPr id="192" name="Picture 38" descr=""/>
          <p:cNvPicPr/>
          <p:nvPr/>
        </p:nvPicPr>
        <p:blipFill>
          <a:blip r:embed="rId15"/>
          <a:stretch/>
        </p:blipFill>
        <p:spPr>
          <a:xfrm>
            <a:off x="6226200" y="3776400"/>
            <a:ext cx="1165680" cy="1388880"/>
          </a:xfrm>
          <a:prstGeom prst="rect">
            <a:avLst/>
          </a:prstGeom>
          <a:ln>
            <a:noFill/>
          </a:ln>
        </p:spPr>
      </p:pic>
      <p:pic>
        <p:nvPicPr>
          <p:cNvPr id="193" name="Picture 39" descr=""/>
          <p:cNvPicPr/>
          <p:nvPr/>
        </p:nvPicPr>
        <p:blipFill>
          <a:blip r:embed="rId16"/>
          <a:stretch/>
        </p:blipFill>
        <p:spPr>
          <a:xfrm>
            <a:off x="7665840" y="3775680"/>
            <a:ext cx="1165680" cy="1566720"/>
          </a:xfrm>
          <a:prstGeom prst="rect">
            <a:avLst/>
          </a:prstGeom>
          <a:ln>
            <a:noFill/>
          </a:ln>
        </p:spPr>
      </p:pic>
      <p:pic>
        <p:nvPicPr>
          <p:cNvPr id="194" name="Picture 40" descr=""/>
          <p:cNvPicPr/>
          <p:nvPr/>
        </p:nvPicPr>
        <p:blipFill>
          <a:blip r:embed="rId17"/>
          <a:stretch/>
        </p:blipFill>
        <p:spPr>
          <a:xfrm>
            <a:off x="9105480" y="3769920"/>
            <a:ext cx="1165680" cy="1350360"/>
          </a:xfrm>
          <a:prstGeom prst="rect">
            <a:avLst/>
          </a:prstGeom>
          <a:ln>
            <a:noFill/>
          </a:ln>
        </p:spPr>
      </p:pic>
      <p:pic>
        <p:nvPicPr>
          <p:cNvPr id="195" name="Picture 42" descr=""/>
          <p:cNvPicPr/>
          <p:nvPr/>
        </p:nvPicPr>
        <p:blipFill>
          <a:blip r:embed="rId18"/>
          <a:stretch/>
        </p:blipFill>
        <p:spPr>
          <a:xfrm>
            <a:off x="10545120" y="3776400"/>
            <a:ext cx="1165680" cy="1433520"/>
          </a:xfrm>
          <a:prstGeom prst="rect">
            <a:avLst/>
          </a:prstGeom>
          <a:ln>
            <a:noFill/>
          </a:ln>
        </p:spPr>
      </p:pic>
      <p:pic>
        <p:nvPicPr>
          <p:cNvPr id="196" name="Picture 43" descr=""/>
          <p:cNvPicPr/>
          <p:nvPr/>
        </p:nvPicPr>
        <p:blipFill>
          <a:blip r:embed="rId19"/>
          <a:stretch/>
        </p:blipFill>
        <p:spPr>
          <a:xfrm>
            <a:off x="3385440" y="3776400"/>
            <a:ext cx="1163880" cy="1439640"/>
          </a:xfrm>
          <a:prstGeom prst="rect">
            <a:avLst/>
          </a:prstGeom>
          <a:ln>
            <a:noFill/>
          </a:ln>
        </p:spPr>
      </p:pic>
      <p:sp>
        <p:nvSpPr>
          <p:cNvPr id="197" name="Line 14"/>
          <p:cNvSpPr/>
          <p:nvPr/>
        </p:nvSpPr>
        <p:spPr>
          <a:xfrm>
            <a:off x="3968280" y="3335400"/>
            <a:ext cx="7159680" cy="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15"/>
          <p:cNvSpPr/>
          <p:nvPr/>
        </p:nvSpPr>
        <p:spPr>
          <a:xfrm>
            <a:off x="3968280" y="333540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16"/>
          <p:cNvSpPr/>
          <p:nvPr/>
        </p:nvSpPr>
        <p:spPr>
          <a:xfrm>
            <a:off x="5362560" y="333540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17"/>
          <p:cNvSpPr/>
          <p:nvPr/>
        </p:nvSpPr>
        <p:spPr>
          <a:xfrm>
            <a:off x="6809400" y="332892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8"/>
          <p:cNvSpPr/>
          <p:nvPr/>
        </p:nvSpPr>
        <p:spPr>
          <a:xfrm>
            <a:off x="8249040" y="332892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9"/>
          <p:cNvSpPr/>
          <p:nvPr/>
        </p:nvSpPr>
        <p:spPr>
          <a:xfrm>
            <a:off x="9688320" y="332892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20"/>
          <p:cNvSpPr/>
          <p:nvPr/>
        </p:nvSpPr>
        <p:spPr>
          <a:xfrm>
            <a:off x="11127960" y="333540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21"/>
          <p:cNvSpPr/>
          <p:nvPr/>
        </p:nvSpPr>
        <p:spPr>
          <a:xfrm>
            <a:off x="7548120" y="3092760"/>
            <a:ext cx="0" cy="236160"/>
          </a:xfrm>
          <a:prstGeom prst="line">
            <a:avLst/>
          </a:prstGeom>
          <a:ln w="255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6" name="PlaceHolder 2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en.cppreference.com/w/cpp/container/vector" TargetMode="External"/><Relationship Id="rId2" Type="http://schemas.openxmlformats.org/officeDocument/2006/relationships/hyperlink" Target="http://en.cppreference.com/w/cpp/container/vector" TargetMode="Externa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en.cppreference.com/w/cpp/container/list" TargetMode="External"/><Relationship Id="rId2" Type="http://schemas.openxmlformats.org/officeDocument/2006/relationships/hyperlink" Target="http://en.cppreference.com/w/cpp/container/list" TargetMode="External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en.cppreference.com/w/cpp/container/stack" TargetMode="External"/><Relationship Id="rId2" Type="http://schemas.openxmlformats.org/officeDocument/2006/relationships/hyperlink" Target="http://en.cppreference.com/w/cpp/container/stack" TargetMode="External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en.cppreference.com/w/cpp/container/queue" TargetMode="External"/><Relationship Id="rId2" Type="http://schemas.openxmlformats.org/officeDocument/2006/relationships/hyperlink" Target="http://en.cppreference.com/w/cpp/container/queue" TargetMode="External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://en.cppreference.com/w/cpp/container/priority_queue" TargetMode="External"/><Relationship Id="rId2" Type="http://schemas.openxmlformats.org/officeDocument/2006/relationships/hyperlink" Target="http://en.cppreference.com/w/cpp/container/priority_queue" TargetMode="External"/><Relationship Id="rId3" Type="http://schemas.openxmlformats.org/officeDocument/2006/relationships/hyperlink" Target="http://en.cppreference.com/w/cpp/container/priority_queue" TargetMode="External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softuni.bg/trainings/courses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jpeg"/><Relationship Id="rId1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png"/><Relationship Id="rId3" Type="http://schemas.openxmlformats.org/officeDocument/2006/relationships/image" Target="../media/image50.jpeg"/><Relationship Id="rId4" Type="http://schemas.openxmlformats.org/officeDocument/2006/relationships/image" Target="../media/image51.gif"/><Relationship Id="rId5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hyperlink" Target="http://softuni.bg/" TargetMode="External"/><Relationship Id="rId6" Type="http://schemas.openxmlformats.org/officeDocument/2006/relationships/hyperlink" Target="http://softuni.foundation/" TargetMode="External"/><Relationship Id="rId7" Type="http://schemas.openxmlformats.org/officeDocument/2006/relationships/hyperlink" Target="https://www.facebook.com/SoftwareUniversity" TargetMode="External"/><Relationship Id="rId8" Type="http://schemas.openxmlformats.org/officeDocument/2006/relationships/hyperlink" Target="http://forum.softuni.bg/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579840" y="457200"/>
            <a:ext cx="7909920" cy="14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</a:rPr>
              <a:t>Linear Containers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579840" y="1965240"/>
            <a:ext cx="7909920" cy="131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Multidimensional Arrays, </a:t>
            </a:r>
            <a:br/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Lists, Queues, Stacks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684360" y="4583160"/>
            <a:ext cx="3187080" cy="524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</a:rPr>
              <a:t>Zhivko Petrov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684360" y="5053320"/>
            <a:ext cx="3187080" cy="443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</a:rPr>
              <a:t>A guy that knows C++</a:t>
            </a:r>
            <a:endParaRPr b="0" lang="en-US" sz="23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3" name="TextShape 5"/>
          <p:cNvSpPr txBox="1"/>
          <p:nvPr/>
        </p:nvSpPr>
        <p:spPr>
          <a:xfrm>
            <a:off x="684360" y="5499720"/>
            <a:ext cx="3187080" cy="363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4" name="TextShape 6"/>
          <p:cNvSpPr txBox="1"/>
          <p:nvPr/>
        </p:nvSpPr>
        <p:spPr>
          <a:xfrm>
            <a:off x="684360" y="5841000"/>
            <a:ext cx="3187080" cy="330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55" name="Picture 4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45920" y="3219120"/>
            <a:ext cx="2175120" cy="76068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56" name="Picture 22" descr=""/>
          <p:cNvPicPr/>
          <p:nvPr/>
        </p:nvPicPr>
        <p:blipFill>
          <a:blip r:embed="rId2"/>
          <a:stretch/>
        </p:blipFill>
        <p:spPr>
          <a:xfrm>
            <a:off x="678600" y="2496240"/>
            <a:ext cx="2211840" cy="551520"/>
          </a:xfrm>
          <a:prstGeom prst="rect">
            <a:avLst/>
          </a:prstGeom>
          <a:ln>
            <a:noFill/>
          </a:ln>
        </p:spPr>
      </p:pic>
      <p:pic>
        <p:nvPicPr>
          <p:cNvPr id="257" name="Picture 10" descr=""/>
          <p:cNvPicPr/>
          <p:nvPr/>
        </p:nvPicPr>
        <p:blipFill>
          <a:blip r:embed="rId3"/>
          <a:srcRect l="-19541" t="-1774" r="-18865" b="-1187"/>
          <a:stretch/>
        </p:blipFill>
        <p:spPr>
          <a:xfrm>
            <a:off x="4366440" y="3581280"/>
            <a:ext cx="7382160" cy="25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218960" y="1701720"/>
            <a:ext cx="4062600" cy="2437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b">
            <a:noAutofit/>
          </a:bodyPr>
          <a:p>
            <a:pPr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f3be60"/>
                </a:solidFill>
                <a:latin typeface="Calibri"/>
              </a:rPr>
              <a:t>C++ Pitfall: “Out of Bounds Inside” Multidimensional Arrays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1218960" y="4241880"/>
            <a:ext cx="4062600" cy="19299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C++ (C actually) stores multidimensional arrays as 1D, by joining up together 1</a:t>
            </a:r>
            <a:r>
              <a:rPr b="0" lang="en-US" sz="1400" spc="-1" strike="noStrike" baseline="30000">
                <a:solidFill>
                  <a:srgbClr val="ffffff"/>
                </a:solidFill>
                <a:latin typeface="Calibri"/>
              </a:rPr>
              <a:t>st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 dimension elements, e.g. for 2D arrays – joining up rows into a 1D array. 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This is called “row-major order” 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E.g. for a </a:t>
            </a:r>
            <a:r>
              <a:rPr b="1" lang="en-US" sz="1400" spc="-1" strike="noStrike">
                <a:solidFill>
                  <a:srgbClr val="efbb72"/>
                </a:solidFill>
                <a:latin typeface="Consolas"/>
              </a:rPr>
              <a:t>matrix[rows][cols]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 accessing </a:t>
            </a:r>
            <a:r>
              <a:rPr b="1" lang="en-US" sz="1400" spc="-1" strike="noStrike">
                <a:solidFill>
                  <a:srgbClr val="efbb72"/>
                </a:solidFill>
                <a:latin typeface="Consolas"/>
              </a:rPr>
              <a:t>[r][c]</a:t>
            </a:r>
            <a:r>
              <a:rPr b="0" lang="en-US" sz="1400" spc="-1" strike="noStrike">
                <a:solidFill>
                  <a:srgbClr val="8cf4f2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just means </a:t>
            </a:r>
            <a:r>
              <a:rPr b="1" lang="en-US" sz="1400" spc="-1" strike="noStrike">
                <a:solidFill>
                  <a:srgbClr val="efbb72"/>
                </a:solidFill>
                <a:latin typeface="Consolas"/>
              </a:rPr>
              <a:t>[r * cols + c]</a:t>
            </a: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 in the actual array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426E871-C209-4909-BB61-D0ED5A511A9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92" name="Picture 16" descr=""/>
          <p:cNvPicPr/>
          <p:nvPr/>
        </p:nvPicPr>
        <p:blipFill>
          <a:blip r:embed="rId1"/>
          <a:stretch/>
        </p:blipFill>
        <p:spPr>
          <a:xfrm>
            <a:off x="5484960" y="457200"/>
            <a:ext cx="6094080" cy="5943240"/>
          </a:xfrm>
          <a:prstGeom prst="rect">
            <a:avLst/>
          </a:prstGeom>
          <a:ln w="12600">
            <a:solidFill>
              <a:schemeClr val="bg1">
                <a:lumMod val="75000"/>
                <a:lumOff val="25000"/>
              </a:schemeClr>
            </a:solidFill>
            <a:miter/>
          </a:ln>
        </p:spPr>
      </p:pic>
      <p:pic>
        <p:nvPicPr>
          <p:cNvPr id="293" name="Picture 4" descr=""/>
          <p:cNvPicPr/>
          <p:nvPr/>
        </p:nvPicPr>
        <p:blipFill>
          <a:blip r:embed="rId2"/>
          <a:stretch/>
        </p:blipFill>
        <p:spPr>
          <a:xfrm>
            <a:off x="1293840" y="441360"/>
            <a:ext cx="3123720" cy="215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912960" y="4205160"/>
            <a:ext cx="10362960" cy="15681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Row-Major Order in Multidimensional Arrays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LIVE DEMO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96" name="Picture 4" descr=""/>
          <p:cNvPicPr/>
          <p:nvPr/>
        </p:nvPicPr>
        <p:blipFill>
          <a:blip r:embed="rId1"/>
          <a:stretch/>
        </p:blipFill>
        <p:spPr>
          <a:xfrm>
            <a:off x="3936960" y="1340280"/>
            <a:ext cx="4314960" cy="297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43CDE35-EB7E-48AA-AC82-C3947D7640F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We know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std::vector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can contain any type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…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actually any type with a default constructor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int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double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char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string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even another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std::vector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etc.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Often containers (e.g.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vector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s) will contain other containers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E.g. a vector of vectors (2D), a vector of vector of vectors (3D)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Element access is the same code as with multidimensional arrays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Note: no row-major order (not contiguous in memory)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"Multidimensional" Containers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"Multidimensional" Containers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LIVE DEMO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Data Structures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Classifying Data Containers by Operation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220A47A-099C-4340-88A9-F2D608CD4A7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Data Structures organize data for efficient access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Different data structures are efficient for different use-cases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Essentially – a data container + algorithms for access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Some of the common data structures in computer science: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Arrays – fast access by index, constant/dynamic size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Linked-list – fast add/remove at any position, no index access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Map/Dictionary – contains key/value pairs, fast access by key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Data Structures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4C81DE3-E039-46C6-AEB2-A8E8265E197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Complexity in Computer Science describes performance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fast an algorithm runs &amp; How much memory it consumes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Based on the size of the input data – usually denoted as </a:t>
            </a:r>
            <a:r>
              <a:rPr b="0" lang="en-US" sz="3200" spc="-1" strike="noStrike">
                <a:solidFill>
                  <a:srgbClr val="8cf4f2"/>
                </a:solidFill>
                <a:latin typeface="Consolas"/>
              </a:rPr>
              <a:t>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We usually care about the worst-case performance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How do we measure complexity?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time = number of basic steps, memory = number of elements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Complexity is usually denoted by the Big-O notation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How much the number of steps grows compared to input size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Complexity 101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73C79E9-8067-4904-BBF0-ECC34640283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We usually care about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X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orders of magnitude, not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+X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or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*X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O(N+3) == O(2N) == O(N)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i.e. we care about the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parts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If something takes 1 million or 2 million years, it's the "million" that bothers you, not the "1" or the "2"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O(1)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– "constant" time/memory – input size has no effect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O(log(N))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– logarithmic – complexity grows as log(input) grows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O(N)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– linear – complexity grows as input grows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O(N</a:t>
            </a:r>
            <a:r>
              <a:rPr b="1" lang="en-US" sz="3400" spc="-1" strike="noStrike" baseline="30000">
                <a:solidFill>
                  <a:srgbClr val="efbb72"/>
                </a:solidFill>
                <a:latin typeface="Consolas"/>
              </a:rPr>
              <a:t>2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O(N</a:t>
            </a:r>
            <a:r>
              <a:rPr b="1" lang="en-US" sz="3400" spc="-1" strike="noStrike" baseline="30000">
                <a:solidFill>
                  <a:srgbClr val="efbb72"/>
                </a:solidFill>
                <a:latin typeface="Consolas"/>
              </a:rPr>
              <a:t>3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…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– quadratic, cubic, … – complexity grows with square/cube/etc. of input size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O(2</a:t>
            </a:r>
            <a:r>
              <a:rPr b="1" lang="en-US" sz="3400" spc="-1" strike="noStrike" baseline="30000">
                <a:solidFill>
                  <a:srgbClr val="efbb72"/>
                </a:solidFill>
                <a:latin typeface="Consolas"/>
              </a:rPr>
              <a:t>N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O(3</a:t>
            </a:r>
            <a:r>
              <a:rPr b="1" lang="en-US" sz="3400" spc="-1" strike="noStrike" baseline="30000">
                <a:solidFill>
                  <a:srgbClr val="efbb72"/>
                </a:solidFill>
                <a:latin typeface="Consolas"/>
              </a:rPr>
              <a:t>N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…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– exponential – this is a monster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Complexity 101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70EEA17-05AF-456F-8D2D-1CED98C0A78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N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is the number of elements in the container (the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.size()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):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Data Structure Performance 101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316" name="Table 4"/>
          <p:cNvGraphicFramePr/>
          <p:nvPr/>
        </p:nvGraphicFramePr>
        <p:xfrm>
          <a:off x="190440" y="1828800"/>
          <a:ext cx="11804400" cy="2224800"/>
        </p:xfrm>
        <a:graphic>
          <a:graphicData uri="http://schemas.openxmlformats.org/drawingml/2006/table">
            <a:tbl>
              <a:tblPr/>
              <a:tblGrid>
                <a:gridCol w="2776320"/>
                <a:gridCol w="2691360"/>
                <a:gridCol w="2189880"/>
                <a:gridCol w="1752480"/>
                <a:gridCol w="2394360"/>
              </a:tblGrid>
              <a:tr h="701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vector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list 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map, set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unordered_map, unordered_set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access i</a:t>
                      </a:r>
                      <a:r>
                        <a:rPr b="1" lang="en-US" sz="2400" spc="-1" strike="noStrike" baseline="30000">
                          <a:solidFill>
                            <a:srgbClr val="ffffff"/>
                          </a:solidFill>
                          <a:latin typeface="Calibri"/>
                        </a:rPr>
                        <a:t>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O(1)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O(i)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O(i)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</a:tr>
              <a:tr h="396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find(V)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O(N)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O(N)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O(log(N))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O(1)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(usually)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</a:tr>
              <a:tr h="701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insert(V) 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O(1)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 end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(usually)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O(N)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otherwise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O(1)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O(log(N))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O(1)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(usually)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</a:tr>
              <a:tr h="701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erase(V)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O(1)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 end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(usually)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O(N)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otherwise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O(1)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O(log(N))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O(1)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(usually)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</a:tr>
              <a:tr h="701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Getting a sorted sequence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O(N*log(N))</a:t>
                      </a:r>
                      <a:br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(using std::sort algorithm)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O(N + N*log(N))</a:t>
                      </a:r>
                      <a:br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(using .sort() method)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O(N) </a:t>
                      </a:r>
                      <a:br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by just iterating)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STL Linear Containers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Vectors, Lists, Iterators, Container Adapters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90440" y="1191600"/>
            <a:ext cx="11804400" cy="5529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46040" indent="-44568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Multidimensional Arrays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446040" indent="-44568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Data Structures - Concept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446040" indent="-44568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STL Linear Containers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std::vector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Iterators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std::list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76212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std::stack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&amp;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std::queue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AAE2625-AAD4-4B34-B704-0C7581EBF545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61" name="Picture 4" descr=""/>
          <p:cNvPicPr/>
          <p:nvPr/>
        </p:nvPicPr>
        <p:blipFill>
          <a:blip r:embed="rId1"/>
          <a:stretch/>
        </p:blipFill>
        <p:spPr>
          <a:xfrm flipH="1">
            <a:off x="8423280" y="1371600"/>
            <a:ext cx="357192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29F7CDC-2E7F-4320-B89B-DF3135D93DD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190440" y="115092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Represents an array, has all array operations (i.e.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operator[]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Changes size automatically when elements added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push_back()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complexity is </a:t>
            </a:r>
            <a:r>
              <a:rPr b="0" i="1" lang="en-US" sz="3400" spc="-1" strike="noStrike">
                <a:solidFill>
                  <a:srgbClr val="ffffff"/>
                </a:solidFill>
                <a:latin typeface="Calibri"/>
              </a:rPr>
              <a:t>amortized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O(1)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i.e. usually takes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O(1)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time, occasionally takes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O(N)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time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i.e. slow ~10 times out of ~1000, ~32 times out of ~4 billion, etc.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Fast access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O(1)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to any element (random index access)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arr[0] = 69; arr[15] = 42;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1"/>
              </a:rPr>
              <a:t>std</a:t>
            </a: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2"/>
              </a:rPr>
              <a:t>::vector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std::vector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LIVE DEMO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B175F01-A13E-455C-B862-19A3768F51D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Alias of one of the integer types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E.g.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unsigned long int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or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unsigned long long int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Able to represent the size of any object in bytes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E.g.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sizeof()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returns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size_t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Each STL container offers a similar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::size_type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 good practice is to use it instead of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int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for sizes, positions, etc.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efbb72"/>
                </a:solidFill>
                <a:latin typeface="Consolas"/>
              </a:rPr>
              <a:t>size_t</a:t>
            </a: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 and </a:t>
            </a:r>
            <a:r>
              <a:rPr b="1" lang="en-US" sz="4000" spc="-1" strike="noStrike">
                <a:solidFill>
                  <a:srgbClr val="efbb72"/>
                </a:solidFill>
                <a:latin typeface="Consolas"/>
              </a:rPr>
              <a:t>size_type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684360" y="5166720"/>
            <a:ext cx="10591560" cy="10688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for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vector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</a:t>
            </a:r>
            <a:r>
              <a:rPr b="1" lang="en-US" sz="20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&gt;::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size_type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20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0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nums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size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  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cout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&lt;&lt;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nums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[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 &lt;&lt; 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endl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2F05C0F-0ADC-48B7-8354-D2AFE67A9EDC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190440" y="115092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STL Iterators are things that know how to traverse a container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operator++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- moves iterator to the next element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operator*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- accesses the element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operator-&gt;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- same as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operator.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on the element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Each container has an iterator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(e.g. </a:t>
            </a:r>
            <a:r>
              <a:rPr b="1" lang="en-US" sz="2800" spc="-1" strike="noStrike">
                <a:solidFill>
                  <a:srgbClr val="efbb72"/>
                </a:solidFill>
                <a:latin typeface="Consolas"/>
              </a:rPr>
              <a:t>std::vector&lt;T&gt;::iterator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Each container has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begin()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end()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iterators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begin()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points to first element,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end()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to AFTER last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Range-based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for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loop uses those to work on ANY container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Container Iterators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ECC92D8-00FC-46BC-BDDF-F53059F1DBF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Using iterators on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vector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 is almost the same as using indexes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To walk over a vector: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Start from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begin()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move with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++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until you reach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end()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Access the current element with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*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Using Iterators with Vectors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684360" y="3772080"/>
            <a:ext cx="10591560" cy="26996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vector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</a:t>
            </a:r>
            <a:r>
              <a:rPr b="1" lang="en-US" sz="20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&gt;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nums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{</a:t>
            </a:r>
            <a:r>
              <a:rPr b="0" lang="en-US" sz="20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42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13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0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69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for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vector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</a:t>
            </a:r>
            <a:r>
              <a:rPr b="1" lang="en-US" sz="20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&gt;::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iterator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nums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begin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!=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nums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end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  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cout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&lt;&lt; *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 &lt;&lt; 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endl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8080ff"/>
                </a:solidFill>
                <a:latin typeface="Courier New"/>
                <a:ea typeface="Times New Roman"/>
              </a:rPr>
              <a:t>// Equivalent code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for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vector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</a:t>
            </a:r>
            <a:r>
              <a:rPr b="1" lang="en-US" sz="20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&gt;::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size_type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20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0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nums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size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++)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  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cout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&lt;&lt;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nums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[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 &lt;&lt; </a:t>
            </a:r>
            <a:r>
              <a:rPr b="1" lang="en-US" sz="20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endl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81E4577-B1CC-4FC1-ABF2-1C9A7E6F93E9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Example: Change each element in the vector by dividing it by 2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Example: Print each string element and its length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Using Iterators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614520" y="1713240"/>
            <a:ext cx="10951560" cy="2172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vector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</a:t>
            </a:r>
            <a:r>
              <a:rPr b="1" lang="en-US" sz="16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&gt;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numbers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{</a:t>
            </a:r>
            <a:r>
              <a:rPr b="0" lang="en-US" sz="16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42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13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69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for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vector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</a:t>
            </a:r>
            <a:r>
              <a:rPr b="1" lang="en-US" sz="16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&gt;::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iterator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numbers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begin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!=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numbers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end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++)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 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*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/= </a:t>
            </a:r>
            <a:r>
              <a:rPr b="0" lang="en-US" sz="16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2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8080ff"/>
                </a:solidFill>
                <a:latin typeface="Courier New"/>
                <a:ea typeface="Times New Roman"/>
              </a:rPr>
              <a:t>// Equivalent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for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</a:t>
            </a:r>
            <a:r>
              <a:rPr b="1" lang="en-US" sz="16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16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0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numbers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size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++)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numbers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[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 /= </a:t>
            </a:r>
            <a:r>
              <a:rPr b="0" lang="en-US" sz="16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2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614520" y="4521240"/>
            <a:ext cx="10951560" cy="2172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vector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string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&gt;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words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{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"the"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"quick"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"purple"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"fox"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for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vector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string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&gt;::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iterator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words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begin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!=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words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end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++)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  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cout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&lt;&lt; *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&lt;&lt;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": "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&lt;&lt;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-&gt;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size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 &lt;&lt; 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endl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8080ff"/>
                </a:solidFill>
                <a:latin typeface="Courier New"/>
                <a:ea typeface="Times New Roman"/>
              </a:rPr>
              <a:t>// Equivalent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for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</a:t>
            </a:r>
            <a:r>
              <a:rPr b="1" lang="en-US" sz="16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16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0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words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.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size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++)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  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cout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&lt;&lt;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words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[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 &lt;&lt; </a:t>
            </a:r>
            <a:r>
              <a:rPr b="0" lang="en-US" sz="16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": " 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&lt;&lt;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words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[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].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size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() &lt;&lt; </a:t>
            </a:r>
            <a:r>
              <a:rPr b="1" lang="en-US" sz="1600" spc="-1" strike="noStrike">
                <a:solidFill>
                  <a:srgbClr val="00a000"/>
                </a:solidFill>
                <a:latin typeface="Courier New"/>
                <a:ea typeface="Times New Roman"/>
              </a:rPr>
              <a:t>endl</a:t>
            </a: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Using Iterators with Vectors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LIVE DEMO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C4DE9EB-C6B6-4F93-A84C-3B9519C022B2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Vectors may not need iterators, because they have indexes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i.e. they have sequential elements accessible by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operator[]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Not all containers have indexes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Only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std::array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std::vector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&amp;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std::deque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have indexes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other containers don't offer access by index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Iterators work on all containers, abstract-away container details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Doesn't matter what container you iterate, code is the same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Why Use Iterators?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D98325E-7749-4FD9-BE11-131B55659546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Represents elements connected to each other in a sequence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std::list&lt;int&gt; values; std::list&lt;string&gt; names;</a:t>
            </a:r>
            <a:r>
              <a:rPr b="0" lang="en-US" sz="3200" spc="-1" strike="noStrike">
                <a:solidFill>
                  <a:srgbClr val="8cf4f2"/>
                </a:solidFill>
                <a:latin typeface="Consolas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Each element connects to the previous and next element. </a:t>
            </a:r>
            <a:br/>
            <a:r>
              <a:rPr b="0" i="1" lang="en-US" sz="3200" spc="-1" strike="noStrike">
                <a:solidFill>
                  <a:srgbClr val="ffffff"/>
                </a:solidFill>
                <a:latin typeface="Calibri"/>
              </a:rPr>
              <a:t>Like Christmas lights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All element access is done with iterators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Can add or remove elements anywhere in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O(1)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time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Requires iterator to where an element should be added/removed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push_back()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push_front()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insert()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size()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, …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1"/>
              </a:rPr>
              <a:t>std</a:t>
            </a: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2"/>
              </a:rPr>
              <a:t>::list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std::list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LIVE DEMO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91880" y="1905120"/>
            <a:ext cx="11804400" cy="32680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7200" spc="-1" strike="noStrike">
                <a:solidFill>
                  <a:srgbClr val="efbb72"/>
                </a:solidFill>
                <a:latin typeface="Calibri"/>
              </a:rPr>
              <a:t>sli.do</a:t>
            </a:r>
            <a:br/>
            <a:r>
              <a:rPr b="1" lang="en-US" sz="11500" spc="-1" strike="noStrike">
                <a:solidFill>
                  <a:srgbClr val="ffffff"/>
                </a:solidFill>
                <a:latin typeface="Calibri"/>
              </a:rPr>
              <a:t>#cpp-softuni</a:t>
            </a:r>
            <a:endParaRPr b="0" lang="en-US" sz="115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15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Questions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82B0A38-DC73-4C4C-BC09-E2932A39A0BD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Wrap a container (e.g.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vector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) with a different interface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Allow you to express intentions better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Make code more abstract and focused on the task, not the code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STL Adapters for common Computer Science data structures: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std::stack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is a first-in, last-out (LIFO) data structure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std::queue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is a first-in, first-out (FIFO) data structure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std::priority_queue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is a data structure that gives quick access to the "highest priority item"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Container Adaptors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E72E9B6-E025-410F-BEF9-F84310182313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Write a program which takes 2 types of browser instructions: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Normal navigation: a URL is set, given by a string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The string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/back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that sets the current URL to the last set URL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After each instruction the program should print the current URL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the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/back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instruction can’t be executed, print </a:t>
            </a:r>
            <a:br/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"no previous URLs"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Stack Example: “Browser History”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09F2542-B29E-4E35-8382-8D918A8BC4B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Represents a container (a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deque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by default) working like a stack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stack is a "first-in, last-out structure" (FILO)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i="1" lang="en-US" sz="3400" spc="-1" strike="noStrike">
                <a:solidFill>
                  <a:srgbClr val="ffffff"/>
                </a:solidFill>
                <a:latin typeface="Calibri"/>
              </a:rPr>
              <a:t>Imagine a pile of bricks </a:t>
            </a:r>
            <a:br/>
            <a:r>
              <a:rPr b="0" i="1" lang="en-US" sz="3400" spc="-1" strike="noStrike">
                <a:solidFill>
                  <a:srgbClr val="ffffff"/>
                </a:solidFill>
                <a:latin typeface="Calibri"/>
              </a:rPr>
              <a:t>– the last brick you put is the first you can remove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Access to elements other than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top()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is not provided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top()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gets the top,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pop()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removes it,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push(T)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adds to top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1"/>
              </a:rPr>
              <a:t>std</a:t>
            </a: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2"/>
              </a:rPr>
              <a:t>::stack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0C46B6C-9ED5-49E0-B30F-B7CA23E2454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Extend “Browser History” with a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/forward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instruction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Visits URLs that were navigated away from by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/back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Each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/forward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instruction visits the next most-recent such URL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If a normal navigation happens, all potential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/forward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URLs are removed until a new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/back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instruction is given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the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/forward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instruction can’t be executed, print </a:t>
            </a:r>
            <a:br/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"no next URLs"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Queue Example: “Browser History”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AE1B5B9-A69C-42C9-A6C1-B343DB1D7257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Represents a container (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deque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by default) working like a queue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 queue is a "first-in, first-out" structure (FIFO)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i="1" lang="en-US" sz="3400" spc="-1" strike="noStrike">
                <a:solidFill>
                  <a:srgbClr val="ffffff"/>
                </a:solidFill>
                <a:latin typeface="Calibri"/>
              </a:rPr>
              <a:t>Imagine a line at a store </a:t>
            </a:r>
            <a:br/>
            <a:r>
              <a:rPr b="0" i="1" lang="en-US" sz="3400" spc="-1" strike="noStrike">
                <a:solidFill>
                  <a:srgbClr val="ffffff"/>
                </a:solidFill>
                <a:latin typeface="Calibri"/>
              </a:rPr>
              <a:t>– first person in the line is the first to get out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Access to elements other than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front()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is not provided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front()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gets first,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pop()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removes it,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push(T)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adds to back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1"/>
              </a:rPr>
              <a:t>std</a:t>
            </a: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2"/>
              </a:rPr>
              <a:t>::queue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86CEAC1-D58F-43ED-9D0D-69E591E2967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Represents a queue, but elements are ordered by priority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By default, "larger" elements have higher priority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i="1" lang="en-US" sz="3400" spc="-1" strike="noStrike">
                <a:solidFill>
                  <a:srgbClr val="ffffff"/>
                </a:solidFill>
                <a:latin typeface="Calibri"/>
              </a:rPr>
              <a:t>Imagine a queue at a hospital's emergency room </a:t>
            </a:r>
            <a:br/>
            <a:r>
              <a:rPr b="0" i="1" lang="en-US" sz="3400" spc="-1" strike="noStrike">
                <a:solidFill>
                  <a:srgbClr val="ffffff"/>
                </a:solidFill>
                <a:latin typeface="Calibri"/>
              </a:rPr>
              <a:t>– Patients with more serious cases treated BEFORE those with less serious ones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Higher priority elements move in front of lower priority ones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Getting top-priority element is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O(1)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insertion is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log(N)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 get top-priority element use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top()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(instead of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front()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1"/>
              </a:rPr>
              <a:t>std</a:t>
            </a: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2"/>
              </a:rPr>
              <a:t>::</a:t>
            </a:r>
            <a:r>
              <a:rPr b="1" lang="en-US" sz="4000" spc="-1" strike="noStrike" u="sng">
                <a:solidFill>
                  <a:srgbClr val="f0a029"/>
                </a:solidFill>
                <a:uFillTx/>
                <a:latin typeface="Consolas"/>
                <a:hlinkClick r:id="rId3"/>
              </a:rPr>
              <a:t>priority_queue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Container Adaptors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LIVE DEMO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07F3279-B075-4DDC-9E57-B2F3FB78F1BF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C++ Multidimensional arrays are just normal arrays 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…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with indexing for each dimension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We usually measure performance based on input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We care how quickly much performance degrades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based on input size. We use Big-O notation to denote that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C++ offers several linear data structures and adaptors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vector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list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stack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queue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priority_queue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Each is efficient for certain use-cases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73" name="Picture 4" descr=""/>
          <p:cNvPicPr/>
          <p:nvPr/>
        </p:nvPicPr>
        <p:blipFill>
          <a:blip r:embed="rId1"/>
          <a:stretch/>
        </p:blipFill>
        <p:spPr>
          <a:xfrm flipH="1">
            <a:off x="9218880" y="1295280"/>
            <a:ext cx="2252880" cy="24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0" y="6400800"/>
            <a:ext cx="12110760" cy="361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51000"/>
          </a:bodyPr>
          <a:p>
            <a:pPr marL="304920" indent="-30456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https://softuni.bg/trainings/courses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76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4360" y="4535640"/>
            <a:ext cx="5667120" cy="8629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77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7040" y="4535640"/>
            <a:ext cx="39607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8" name="Netpeak" descr=""/>
          <p:cNvPicPr/>
          <p:nvPr/>
        </p:nvPicPr>
        <p:blipFill>
          <a:blip r:embed="rId3"/>
          <a:srcRect l="-7291" t="-11446" r="-7291" b="-11446"/>
          <a:stretch/>
        </p:blipFill>
        <p:spPr>
          <a:xfrm>
            <a:off x="5329440" y="2475000"/>
            <a:ext cx="57920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9" name="Sotware Group" descr=""/>
          <p:cNvPicPr/>
          <p:nvPr/>
        </p:nvPicPr>
        <p:blipFill>
          <a:blip r:embed="rId4"/>
          <a:srcRect l="-12287" t="0" r="-9243" b="0"/>
          <a:stretch/>
        </p:blipFill>
        <p:spPr>
          <a:xfrm>
            <a:off x="1067040" y="2475000"/>
            <a:ext cx="38570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0" name="Telenor" descr=""/>
          <p:cNvPicPr/>
          <p:nvPr/>
        </p:nvPicPr>
        <p:blipFill>
          <a:blip r:embed="rId5"/>
          <a:srcRect l="-11999" t="0" r="-11999" b="-2305"/>
          <a:stretch/>
        </p:blipFill>
        <p:spPr>
          <a:xfrm>
            <a:off x="8674200" y="1444680"/>
            <a:ext cx="2447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1" name="XS" descr=""/>
          <p:cNvPicPr/>
          <p:nvPr/>
        </p:nvPicPr>
        <p:blipFill>
          <a:blip r:embed="rId6"/>
          <a:srcRect l="-8793" t="-9455" r="-8793" b="-9455"/>
          <a:stretch/>
        </p:blipFill>
        <p:spPr>
          <a:xfrm>
            <a:off x="1067040" y="1444680"/>
            <a:ext cx="4184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2" name="SB Tech" descr=""/>
          <p:cNvPicPr/>
          <p:nvPr/>
        </p:nvPicPr>
        <p:blipFill>
          <a:blip r:embed="rId7"/>
          <a:srcRect l="-3827" t="0" r="-691" b="0"/>
          <a:stretch/>
        </p:blipFill>
        <p:spPr>
          <a:xfrm>
            <a:off x="5606640" y="1444680"/>
            <a:ext cx="271260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3" name="Postbank" descr=""/>
          <p:cNvPicPr/>
          <p:nvPr/>
        </p:nvPicPr>
        <p:blipFill>
          <a:blip r:embed="rId8"/>
          <a:srcRect l="-21819" t="-8957" r="-21819" b="-8957"/>
          <a:stretch/>
        </p:blipFill>
        <p:spPr>
          <a:xfrm>
            <a:off x="5970240" y="3505320"/>
            <a:ext cx="25185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4" name="SuperHosting" descr=""/>
          <p:cNvPicPr/>
          <p:nvPr/>
        </p:nvPicPr>
        <p:blipFill>
          <a:blip r:embed="rId9"/>
          <a:srcRect l="-34667" t="-10755" r="-34667" b="-10755"/>
          <a:stretch/>
        </p:blipFill>
        <p:spPr>
          <a:xfrm>
            <a:off x="8852040" y="3505320"/>
            <a:ext cx="22694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5" name="SmartIT" descr=""/>
          <p:cNvPicPr/>
          <p:nvPr/>
        </p:nvPicPr>
        <p:blipFill>
          <a:blip r:embed="rId10"/>
          <a:srcRect l="-14502" t="-16479" r="-14502" b="-16479"/>
          <a:stretch/>
        </p:blipFill>
        <p:spPr>
          <a:xfrm>
            <a:off x="1067040" y="3505320"/>
            <a:ext cx="45399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6" name="Codexio" descr=""/>
          <p:cNvPicPr/>
          <p:nvPr/>
        </p:nvPicPr>
        <p:blipFill>
          <a:blip r:embed="rId11"/>
          <a:srcRect l="-28599" t="-22270" r="-30134" b="-23856"/>
          <a:stretch/>
        </p:blipFill>
        <p:spPr>
          <a:xfrm>
            <a:off x="6703200" y="5565960"/>
            <a:ext cx="17481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7" name="Infragistics" descr=""/>
          <p:cNvPicPr/>
          <p:nvPr/>
        </p:nvPicPr>
        <p:blipFill>
          <a:blip r:embed="rId12"/>
          <a:srcRect l="-4206" t="0" r="-4206" b="0"/>
          <a:stretch/>
        </p:blipFill>
        <p:spPr>
          <a:xfrm>
            <a:off x="3488760" y="5565960"/>
            <a:ext cx="2872800" cy="8629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Multidimensional Arrays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Matrices and Higher Dimensions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2821680" y="838080"/>
            <a:ext cx="6545160" cy="3966120"/>
          </a:xfrm>
          <a:prstGeom prst="rect">
            <a:avLst/>
          </a:prstGeom>
          <a:ln>
            <a:noFill/>
          </a:ln>
        </p:spPr>
      </p:pic>
      <p:sp>
        <p:nvSpPr>
          <p:cNvPr id="267" name="CustomShape 3"/>
          <p:cNvSpPr/>
          <p:nvPr/>
        </p:nvSpPr>
        <p:spPr>
          <a:xfrm>
            <a:off x="4375800" y="923400"/>
            <a:ext cx="3974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Impact"/>
              </a:rPr>
              <a:t>WHAT IF I TOLD YOU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3303720" y="3481200"/>
            <a:ext cx="55807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Impact"/>
              </a:rPr>
              <a:t>A MATRIX IS JUST NUMBERS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Impact"/>
              </a:rPr>
              <a:t>IN ROWS AND COLUMNS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89" name="Group 2"/>
          <p:cNvGrpSpPr/>
          <p:nvPr/>
        </p:nvGrpSpPr>
        <p:grpSpPr>
          <a:xfrm>
            <a:off x="1980720" y="1710720"/>
            <a:ext cx="8227080" cy="4149720"/>
            <a:chOff x="1980720" y="1710720"/>
            <a:chExt cx="8227080" cy="4149720"/>
          </a:xfrm>
        </p:grpSpPr>
        <p:pic>
          <p:nvPicPr>
            <p:cNvPr id="390" name="Picture 1" descr=""/>
            <p:cNvPicPr/>
            <p:nvPr/>
          </p:nvPicPr>
          <p:blipFill>
            <a:blip r:embed="rId1"/>
            <a:srcRect l="-5948" t="-24498" r="-5948" b="-24498"/>
            <a:stretch/>
          </p:blipFill>
          <p:spPr>
            <a:xfrm>
              <a:off x="1980720" y="1710720"/>
              <a:ext cx="5189760" cy="173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1" name="Picture 3" descr=""/>
            <p:cNvPicPr/>
            <p:nvPr/>
          </p:nvPicPr>
          <p:blipFill>
            <a:blip r:embed="rId2"/>
            <a:srcRect l="-6654" t="0" r="6654" b="0"/>
            <a:stretch/>
          </p:blipFill>
          <p:spPr>
            <a:xfrm>
              <a:off x="7837560" y="1710720"/>
              <a:ext cx="2370240" cy="173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2" name="Picture 4" descr=""/>
            <p:cNvPicPr/>
            <p:nvPr/>
          </p:nvPicPr>
          <p:blipFill>
            <a:blip r:embed="rId3"/>
            <a:srcRect l="-3206" t="-3198" r="-3206" b="-3198"/>
            <a:stretch/>
          </p:blipFill>
          <p:spPr>
            <a:xfrm>
              <a:off x="7309080" y="4122000"/>
              <a:ext cx="2898720" cy="173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3" name="Picture 5" descr=""/>
            <p:cNvPicPr/>
            <p:nvPr/>
          </p:nvPicPr>
          <p:blipFill>
            <a:blip r:embed="rId4"/>
            <a:srcRect l="-9308" t="-5874" r="-9308" b="-12740"/>
            <a:stretch/>
          </p:blipFill>
          <p:spPr>
            <a:xfrm>
              <a:off x="1980720" y="4122000"/>
              <a:ext cx="4086000" cy="1738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96" name="Picture 14" descr=""/>
          <p:cNvPicPr/>
          <p:nvPr/>
        </p:nvPicPr>
        <p:blipFill>
          <a:blip r:embed="rId1"/>
          <a:stretch/>
        </p:blipFill>
        <p:spPr>
          <a:xfrm>
            <a:off x="6932520" y="2538360"/>
            <a:ext cx="2121840" cy="528840"/>
          </a:xfrm>
          <a:prstGeom prst="rect">
            <a:avLst/>
          </a:prstGeom>
          <a:ln>
            <a:noFill/>
          </a:ln>
        </p:spPr>
      </p:pic>
      <p:pic>
        <p:nvPicPr>
          <p:cNvPr id="397" name="Picture 17" descr=""/>
          <p:cNvPicPr/>
          <p:nvPr/>
        </p:nvPicPr>
        <p:blipFill>
          <a:blip r:embed="rId2"/>
          <a:stretch/>
        </p:blipFill>
        <p:spPr>
          <a:xfrm>
            <a:off x="8620560" y="2057760"/>
            <a:ext cx="3365640" cy="4481280"/>
          </a:xfrm>
          <a:prstGeom prst="rect">
            <a:avLst/>
          </a:prstGeom>
          <a:ln>
            <a:noFill/>
          </a:ln>
        </p:spPr>
      </p:pic>
      <p:pic>
        <p:nvPicPr>
          <p:cNvPr id="398" name="Picture 4" descr=""/>
          <p:cNvPicPr/>
          <p:nvPr/>
        </p:nvPicPr>
        <p:blipFill>
          <a:blip r:embed="rId3"/>
          <a:stretch/>
        </p:blipFill>
        <p:spPr>
          <a:xfrm>
            <a:off x="6932520" y="3654360"/>
            <a:ext cx="1117800" cy="1117800"/>
          </a:xfrm>
          <a:prstGeom prst="rect">
            <a:avLst/>
          </a:prstGeom>
          <a:ln>
            <a:noFill/>
          </a:ln>
        </p:spPr>
      </p:pic>
      <p:pic>
        <p:nvPicPr>
          <p:cNvPr id="399" name="Picture 12" descr=""/>
          <p:cNvPicPr/>
          <p:nvPr/>
        </p:nvPicPr>
        <p:blipFill>
          <a:blip r:embed="rId4"/>
          <a:stretch/>
        </p:blipFill>
        <p:spPr>
          <a:xfrm>
            <a:off x="6932520" y="5359320"/>
            <a:ext cx="1041480" cy="1041480"/>
          </a:xfrm>
          <a:prstGeom prst="rect">
            <a:avLst/>
          </a:prstGeom>
          <a:ln>
            <a:noFill/>
          </a:ln>
        </p:spPr>
      </p:pic>
      <p:sp>
        <p:nvSpPr>
          <p:cNvPr id="400" name="TextShape 3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Employment Opportunities 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5"/>
              </a:rPr>
              <a:t>softuni.bg</a:t>
            </a:r>
            <a:r>
              <a:rPr b="0" lang="en-US" sz="29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6c781"/>
                </a:solidFill>
                <a:uFillTx/>
                <a:latin typeface="Calibri"/>
                <a:hlinkClick r:id="rId6"/>
              </a:rPr>
              <a:t>http://softuni.foundation/</a:t>
            </a:r>
            <a:endParaRPr b="0" lang="en-US" sz="30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6c781"/>
                </a:solidFill>
                <a:uFillTx/>
                <a:latin typeface="Calibri"/>
                <a:hlinkClick r:id="rId7"/>
              </a:rPr>
              <a:t>facebook.com/SoftwareUniversity</a:t>
            </a:r>
            <a:endParaRPr b="0" lang="en-US" sz="29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6c781"/>
                </a:solidFill>
                <a:uFillTx/>
                <a:latin typeface="Calibri"/>
                <a:hlinkClick r:id="rId8"/>
              </a:rPr>
              <a:t>forum.softuni.bg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03" name="Picture 4" descr=""/>
          <p:cNvPicPr/>
          <p:nvPr/>
        </p:nvPicPr>
        <p:blipFill>
          <a:blip r:embed="rId4"/>
          <a:stretch/>
        </p:blipFill>
        <p:spPr>
          <a:xfrm>
            <a:off x="3773520" y="3809880"/>
            <a:ext cx="4641840" cy="16239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3550589-F423-4392-B56F-3384F45442FA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C++ can make arrays act "as if" they have many dimensions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"as if" – they are just normal arrays which are indexed differently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Compiler enforces dimension syntax in code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Imagine each element is actually an array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2D (matrix): array of arrays (each element is a "normal" array)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3D array: array of 2D arrays (each element is a matrix)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Most-common usage: making a matrix/table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Multidimensional Arrays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3B5BF64-C7F1-4C46-A08A-4F825E504304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Accessing elements is done with one indexer per dimension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matrix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1</a:t>
            </a:r>
            <a:r>
              <a:rPr b="0" lang="en-US" sz="3200" spc="-1" strike="noStrike" baseline="30000">
                <a:solidFill>
                  <a:srgbClr val="ffffff"/>
                </a:solidFill>
                <a:latin typeface="Calibri"/>
              </a:rPr>
              <a:t>st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element (column) of 2</a:t>
            </a:r>
            <a:r>
              <a:rPr b="0" lang="en-US" sz="3200" spc="-1" strike="noStrike" baseline="30000">
                <a:solidFill>
                  <a:srgbClr val="ffffff"/>
                </a:solidFill>
                <a:latin typeface="Calibri"/>
              </a:rPr>
              <a:t>nd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row is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matrix[1][0]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Declaring: add a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[size]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for each additional dimension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First dimension can omit size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E.g.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int matrix2Rows3Cols[2][3]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or just </a:t>
            </a: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matrix2Rows3Cols[][3]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(needs initializer, unless function parameter)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Using Multidimensional Arrays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15A08E5-4940-4242-958E-19E56BBC6EE0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Each dimension is an array with 1 less dimension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int matrix2Rows3Cols[][3] = { </a:t>
            </a:r>
            <a:br/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  {11, 12, 13}, </a:t>
            </a:r>
            <a:br/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  {21, 22, 23} </a:t>
            </a:r>
            <a:br/>
            <a:r>
              <a:rPr b="1" lang="en-US" sz="3200" spc="-1" strike="noStrike">
                <a:solidFill>
                  <a:srgbClr val="efbb72"/>
                </a:solidFill>
                <a:latin typeface="Consolas"/>
              </a:rPr>
              <a:t>};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3be60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efbb72"/>
                </a:solidFill>
                <a:latin typeface="Consolas"/>
              </a:rPr>
              <a:t>int cube[2][3][4] = {</a:t>
            </a:r>
            <a:br/>
            <a:r>
              <a:rPr b="1" lang="en-US" sz="2000" spc="-1" strike="noStrike">
                <a:solidFill>
                  <a:srgbClr val="efbb72"/>
                </a:solidFill>
                <a:latin typeface="Consolas"/>
              </a:rPr>
              <a:t>  { {111, 112, 113, 114}, {121, 122, 123, 124}, {131, 132, 133, 134} },</a:t>
            </a:r>
            <a:br/>
            <a:r>
              <a:rPr b="1" lang="en-US" sz="2000" spc="-1" strike="noStrike">
                <a:solidFill>
                  <a:srgbClr val="efbb72"/>
                </a:solidFill>
                <a:latin typeface="Consolas"/>
              </a:rPr>
              <a:t>  { {211, 212, 213, 214}, {221, 222, 223, 224}, {231, 232, 233, 234} }</a:t>
            </a:r>
            <a:br/>
            <a:r>
              <a:rPr b="1" lang="en-US" sz="2000" spc="-1" strike="noStrike">
                <a:solidFill>
                  <a:srgbClr val="efbb72"/>
                </a:solidFill>
                <a:latin typeface="Consolas"/>
              </a:rPr>
              <a:t>}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no initializer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{}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brackets, values are undefined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If more elements than initialized, others are defaults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Using Multidimensional Arrays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912960" y="4952880"/>
            <a:ext cx="10362960" cy="820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</a:rPr>
              <a:t>Multidimensional Arrays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912960" y="5754960"/>
            <a:ext cx="10362960" cy="718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9" strike="noStrike">
                <a:solidFill>
                  <a:srgbClr val="f3be60"/>
                </a:solidFill>
                <a:latin typeface="Calibri"/>
              </a:rPr>
              <a:t>LIVE DEMO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80" name="Table 3"/>
          <p:cNvGraphicFramePr/>
          <p:nvPr/>
        </p:nvGraphicFramePr>
        <p:xfrm>
          <a:off x="1751040" y="2490120"/>
          <a:ext cx="5487120" cy="1653120"/>
        </p:xfrm>
        <a:graphic>
          <a:graphicData uri="http://schemas.openxmlformats.org/drawingml/2006/table">
            <a:tbl>
              <a:tblPr/>
              <a:tblGrid>
                <a:gridCol w="405000"/>
                <a:gridCol w="582840"/>
                <a:gridCol w="582840"/>
                <a:gridCol w="582840"/>
                <a:gridCol w="582840"/>
                <a:gridCol w="351000"/>
                <a:gridCol w="582840"/>
                <a:gridCol w="582840"/>
                <a:gridCol w="582840"/>
                <a:gridCol w="651240"/>
              </a:tblGrid>
              <a:tr h="321840">
                <a:tc gridSpan="5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5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3be6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33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5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</a:tr>
              <a:tr h="333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5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</a:tr>
              <a:tr h="333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5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7d2"/>
                    </a:solidFill>
                  </a:tcPr>
                </a:tc>
              </a:tr>
              <a:tr h="332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ae5b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d8a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f3ea"/>
                    </a:solidFill>
                  </a:tcPr>
                </a:tc>
              </a:tr>
            </a:tbl>
          </a:graphicData>
        </a:graphic>
      </p:graphicFrame>
      <p:pic>
        <p:nvPicPr>
          <p:cNvPr id="281" name="Picture 5" descr=""/>
          <p:cNvPicPr/>
          <p:nvPr/>
        </p:nvPicPr>
        <p:blipFill>
          <a:blip r:embed="rId1"/>
          <a:stretch/>
        </p:blipFill>
        <p:spPr>
          <a:xfrm>
            <a:off x="8151840" y="2720880"/>
            <a:ext cx="2761200" cy="1633680"/>
          </a:xfrm>
          <a:prstGeom prst="rect">
            <a:avLst/>
          </a:prstGeom>
          <a:ln>
            <a:noFill/>
          </a:ln>
          <a:scene3d>
            <a:camera prst="isometricTopUp"/>
            <a:lightRig dir="t" rig="threePt"/>
          </a:scene3d>
          <a:sp3d>
            <a:bevelT prst="coolSlant" w="165100"/>
          </a:sp3d>
        </p:spPr>
      </p:pic>
      <p:pic>
        <p:nvPicPr>
          <p:cNvPr id="282" name="Picture 6" descr=""/>
          <p:cNvPicPr/>
          <p:nvPr/>
        </p:nvPicPr>
        <p:blipFill>
          <a:blip r:embed="rId2"/>
          <a:stretch/>
        </p:blipFill>
        <p:spPr>
          <a:xfrm>
            <a:off x="8145720" y="1651680"/>
            <a:ext cx="2773440" cy="1627560"/>
          </a:xfrm>
          <a:prstGeom prst="rect">
            <a:avLst/>
          </a:prstGeom>
          <a:ln>
            <a:noFill/>
          </a:ln>
          <a:scene3d>
            <a:camera prst="isometricTopUp"/>
            <a:lightRig dir="t" rig="threePt"/>
          </a:scene3d>
          <a:sp3d>
            <a:bevelT prst="coolSlant" w="165100"/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4E7B558-0750-4CBF-9767-EDF6611FBAB8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04920" indent="-3045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What will the following code do?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lphaLcParenR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cause a compile-time error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lphaLcParenR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cause a runtime error due to 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index being out of bounds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lphaLcParenR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set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matrix[2][0]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 to </a:t>
            </a:r>
            <a:r>
              <a:rPr b="1" lang="en-US" sz="3400" spc="-1" strike="noStrike">
                <a:solidFill>
                  <a:srgbClr val="efbb72"/>
                </a:solidFill>
                <a:latin typeface="Consolas"/>
              </a:rPr>
              <a:t>0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lphaLcParenR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summon demons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lphaLcParenR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you know nothing</a:t>
            </a: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188640" y="40320"/>
            <a:ext cx="9577080" cy="11106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</a:rPr>
              <a:t>Quick Quiz</a:t>
            </a:r>
            <a:endParaRPr b="0" lang="en-US" sz="4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6" name="CustomShape 4"/>
          <p:cNvSpPr/>
          <p:nvPr/>
        </p:nvSpPr>
        <p:spPr>
          <a:xfrm rot="16200000">
            <a:off x="5900040" y="-1719000"/>
            <a:ext cx="388080" cy="4495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2807280" y="307080"/>
            <a:ext cx="1016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TIME: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6703920" y="1151280"/>
            <a:ext cx="5290920" cy="4357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const int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rows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4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const int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cols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=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3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a0"/>
                </a:solidFill>
                <a:latin typeface="Courier New"/>
                <a:ea typeface="Times New Roman"/>
              </a:rPr>
              <a:t>int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matrix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[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rows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][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cols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 =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{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11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12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13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{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21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22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23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{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31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32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33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{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41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42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,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43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matrix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[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1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][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3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] = </a:t>
            </a:r>
            <a:r>
              <a:rPr b="0" lang="en-US" sz="2400" spc="-1" strike="noStrike">
                <a:solidFill>
                  <a:srgbClr val="f000f0"/>
                </a:solidFill>
                <a:latin typeface="Courier New"/>
                <a:ea typeface="Times New Roman"/>
              </a:rPr>
              <a:t>0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2" presetSubtype="2">
                                  <p:stCondLst>
                                    <p:cond delay="0"/>
                                  </p:stCondLst>
                                  <p:childTnLst>
                                    <p:animEffect filter="wipe(right)" transition="out">
                                      <p:cBhvr additive="repl">
                                        <p:cTn id="6" dur="10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1565</TotalTime>
  <Application>LibreOffice/6.2.3.2$Windows_X86_64 LibreOffice_project/aecc05fe267cc68dde00352a451aa867b3b546ac</Application>
  <Words>2079</Words>
  <Paragraphs>368</Paragraphs>
  <Company>Software University (SoftUni)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>Software University Foundation</dc:creator>
  <dc:description>Software University Foundation - http://softuni.foundation/</dc:description>
  <cp:keywords>SoftUni Software University programming software development software engineering course</cp:keywords>
  <dc:language>en-US</dc:language>
  <cp:lastModifiedBy/>
  <dcterms:modified xsi:type="dcterms:W3CDTF">2019-10-07T14:07:49Z</dcterms:modified>
  <cp:revision>232</cp:revision>
  <dc:subject>Software Development Course</dc:subject>
  <dc:title>Software University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Software University (SoftUni)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42</vt:i4>
  </property>
  <property fmtid="{D5CDD505-2E9C-101B-9397-08002B2CF9AE}" pid="13" name="_TemplateID">
    <vt:lpwstr>TC027879909991</vt:lpwstr>
  </property>
  <property fmtid="{D5CDD505-2E9C-101B-9397-08002B2CF9AE}" pid="14" name="category">
    <vt:lpwstr>programming;computer programming;software development</vt:lpwstr>
  </property>
</Properties>
</file>