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503" r:id="rId2"/>
    <p:sldId id="504" r:id="rId3"/>
    <p:sldId id="597" r:id="rId4"/>
    <p:sldId id="598" r:id="rId5"/>
    <p:sldId id="600" r:id="rId6"/>
    <p:sldId id="601" r:id="rId7"/>
    <p:sldId id="602" r:id="rId8"/>
    <p:sldId id="548" r:id="rId9"/>
    <p:sldId id="590" r:id="rId10"/>
    <p:sldId id="591" r:id="rId11"/>
    <p:sldId id="592" r:id="rId12"/>
    <p:sldId id="594" r:id="rId13"/>
    <p:sldId id="593" r:id="rId14"/>
    <p:sldId id="595" r:id="rId15"/>
    <p:sldId id="596" r:id="rId16"/>
    <p:sldId id="589" r:id="rId17"/>
    <p:sldId id="549" r:id="rId18"/>
    <p:sldId id="550" r:id="rId19"/>
    <p:sldId id="603" r:id="rId20"/>
    <p:sldId id="552" r:id="rId21"/>
    <p:sldId id="604" r:id="rId22"/>
    <p:sldId id="553" r:id="rId23"/>
    <p:sldId id="605" r:id="rId24"/>
    <p:sldId id="606" r:id="rId25"/>
    <p:sldId id="607" r:id="rId26"/>
    <p:sldId id="608" r:id="rId27"/>
    <p:sldId id="558" r:id="rId28"/>
    <p:sldId id="609" r:id="rId29"/>
    <p:sldId id="562" r:id="rId30"/>
    <p:sldId id="563" r:id="rId31"/>
    <p:sldId id="565" r:id="rId32"/>
    <p:sldId id="566" r:id="rId33"/>
    <p:sldId id="572" r:id="rId34"/>
    <p:sldId id="573" r:id="rId35"/>
    <p:sldId id="574" r:id="rId36"/>
    <p:sldId id="575" r:id="rId37"/>
    <p:sldId id="610" r:id="rId38"/>
    <p:sldId id="611" r:id="rId39"/>
    <p:sldId id="612" r:id="rId40"/>
    <p:sldId id="615" r:id="rId41"/>
    <p:sldId id="613" r:id="rId42"/>
    <p:sldId id="614" r:id="rId43"/>
    <p:sldId id="583" r:id="rId44"/>
    <p:sldId id="616" r:id="rId45"/>
    <p:sldId id="617" r:id="rId46"/>
    <p:sldId id="618" r:id="rId47"/>
    <p:sldId id="619" r:id="rId48"/>
    <p:sldId id="62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F204D5-C1A3-45B9-B826-4C1F8D2223D7}">
          <p14:sldIdLst>
            <p14:sldId id="503"/>
            <p14:sldId id="504"/>
          </p14:sldIdLst>
        </p14:section>
        <p14:section name="Memory Storage" id="{B04E8505-3195-4036-843B-1D362D1A3DB8}">
          <p14:sldIdLst>
            <p14:sldId id="597"/>
            <p14:sldId id="598"/>
            <p14:sldId id="600"/>
            <p14:sldId id="601"/>
            <p14:sldId id="602"/>
          </p14:sldIdLst>
        </p14:section>
        <p14:section name="Data Structures" id="{F6C6A340-BFF9-4906-BC2D-4BB97F973E47}">
          <p14:sldIdLst>
            <p14:sldId id="548"/>
            <p14:sldId id="590"/>
            <p14:sldId id="591"/>
            <p14:sldId id="592"/>
            <p14:sldId id="594"/>
            <p14:sldId id="593"/>
            <p14:sldId id="595"/>
            <p14:sldId id="596"/>
          </p14:sldIdLst>
        </p14:section>
        <p14:section name="Algorithmic Complexity" id="{7B2A5DDB-E992-4E4A-B434-CE48876A9C60}">
          <p14:sldIdLst>
            <p14:sldId id="589"/>
            <p14:sldId id="549"/>
            <p14:sldId id="550"/>
            <p14:sldId id="603"/>
            <p14:sldId id="552"/>
            <p14:sldId id="604"/>
            <p14:sldId id="553"/>
            <p14:sldId id="605"/>
            <p14:sldId id="606"/>
            <p14:sldId id="607"/>
            <p14:sldId id="608"/>
            <p14:sldId id="558"/>
            <p14:sldId id="609"/>
            <p14:sldId id="562"/>
            <p14:sldId id="563"/>
            <p14:sldId id="565"/>
            <p14:sldId id="566"/>
          </p14:sldIdLst>
        </p14:section>
        <p14:section name="Array Data Structures" id="{8C6FD18F-83AD-4467-B89A-AFDF27349BC5}">
          <p14:sldIdLst>
            <p14:sldId id="572"/>
            <p14:sldId id="573"/>
            <p14:sldId id="574"/>
            <p14:sldId id="575"/>
          </p14:sldIdLst>
        </p14:section>
        <p14:section name="Data Structures Implementation" id="{57709F0F-FAE4-4DF7-B570-04A564773AC1}">
          <p14:sldIdLst>
            <p14:sldId id="610"/>
            <p14:sldId id="611"/>
            <p14:sldId id="612"/>
            <p14:sldId id="615"/>
            <p14:sldId id="613"/>
            <p14:sldId id="614"/>
          </p14:sldIdLst>
        </p14:section>
        <p14:section name="Conclusion" id="{65B8A0BC-CCC7-40AE-8FD4-18A3E836C125}">
          <p14:sldIdLst>
            <p14:sldId id="583"/>
            <p14:sldId id="616"/>
            <p14:sldId id="617"/>
            <p14:sldId id="618"/>
            <p14:sldId id="619"/>
            <p14:sldId id="6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000041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2" autoAdjust="0"/>
    <p:restoredTop sz="94620" autoAdjust="0"/>
  </p:normalViewPr>
  <p:slideViewPr>
    <p:cSldViewPr snapToGrid="0" showGuides="1">
      <p:cViewPr varScale="1">
        <p:scale>
          <a:sx n="88" d="100"/>
          <a:sy n="88" d="100"/>
        </p:scale>
        <p:origin x="43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Time Complexity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Big O Notation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E7CF-367A-4A95-B86F-45F0C172448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1813E1-CBFA-4058-A48B-63E7A10A3CB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0</a:t>
          </a:r>
          <a:endParaRPr lang="en-US" b="1" dirty="0">
            <a:solidFill>
              <a:schemeClr val="tx1"/>
            </a:solidFill>
          </a:endParaRPr>
        </a:p>
      </dgm:t>
    </dgm:pt>
    <dgm:pt modelId="{211B831C-8AA9-4D54-86D7-15528DEB1843}" type="parTrans" cxnId="{47E75717-797C-4CD3-B370-8D47C423D8DC}">
      <dgm:prSet/>
      <dgm:spPr/>
      <dgm:t>
        <a:bodyPr/>
        <a:lstStyle/>
        <a:p>
          <a:endParaRPr lang="en-US"/>
        </a:p>
      </dgm:t>
    </dgm:pt>
    <dgm:pt modelId="{406E0416-3436-4FD3-8D31-1AA25CC01F63}" type="sibTrans" cxnId="{47E75717-797C-4CD3-B370-8D47C423D8DC}">
      <dgm:prSet/>
      <dgm:spPr/>
      <dgm:t>
        <a:bodyPr/>
        <a:lstStyle/>
        <a:p>
          <a:endParaRPr lang="en-US"/>
        </a:p>
      </dgm:t>
    </dgm:pt>
    <dgm:pt modelId="{38AB77C2-64E2-43BF-97B1-F40E0C4D5CFE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</a:t>
          </a:r>
          <a:endParaRPr lang="en-US" b="1" dirty="0">
            <a:solidFill>
              <a:schemeClr val="tx1"/>
            </a:solidFill>
          </a:endParaRPr>
        </a:p>
      </dgm:t>
    </dgm:pt>
    <dgm:pt modelId="{9BB6931B-A17C-490E-B7D9-37659D5DCED1}" type="parTrans" cxnId="{B7F8B7E7-B7FB-41B2-91CE-238E98ED2393}">
      <dgm:prSet/>
      <dgm:spPr/>
      <dgm:t>
        <a:bodyPr/>
        <a:lstStyle/>
        <a:p>
          <a:endParaRPr lang="en-US"/>
        </a:p>
      </dgm:t>
    </dgm:pt>
    <dgm:pt modelId="{6361F688-74CA-474F-BB40-F0360236A0CC}" type="sibTrans" cxnId="{B7F8B7E7-B7FB-41B2-91CE-238E98ED2393}">
      <dgm:prSet/>
      <dgm:spPr/>
      <dgm:t>
        <a:bodyPr/>
        <a:lstStyle/>
        <a:p>
          <a:endParaRPr lang="en-US"/>
        </a:p>
      </dgm:t>
    </dgm:pt>
    <dgm:pt modelId="{7BEFB15B-C523-4C20-97BA-DA76EFB82F71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2</a:t>
          </a:r>
          <a:endParaRPr lang="en-US" b="1" dirty="0">
            <a:solidFill>
              <a:schemeClr val="tx1"/>
            </a:solidFill>
          </a:endParaRPr>
        </a:p>
      </dgm:t>
    </dgm:pt>
    <dgm:pt modelId="{802B0089-D5CB-46FA-8269-04A713640D50}" type="parTrans" cxnId="{7DA3966E-AF69-4C09-810C-A568CF3DC0C0}">
      <dgm:prSet/>
      <dgm:spPr/>
      <dgm:t>
        <a:bodyPr/>
        <a:lstStyle/>
        <a:p>
          <a:endParaRPr lang="en-US"/>
        </a:p>
      </dgm:t>
    </dgm:pt>
    <dgm:pt modelId="{55D6209B-F88C-4292-AD5C-C907888B9422}" type="sibTrans" cxnId="{7DA3966E-AF69-4C09-810C-A568CF3DC0C0}">
      <dgm:prSet/>
      <dgm:spPr/>
      <dgm:t>
        <a:bodyPr/>
        <a:lstStyle/>
        <a:p>
          <a:endParaRPr lang="en-US"/>
        </a:p>
      </dgm:t>
    </dgm:pt>
    <dgm:pt modelId="{61A02081-F386-4B98-B16F-03D32B753BFB}" type="pres">
      <dgm:prSet presAssocID="{FDC2E7CF-367A-4A95-B86F-45F0C172448B}" presName="CompostProcess" presStyleCnt="0">
        <dgm:presLayoutVars>
          <dgm:dir/>
          <dgm:resizeHandles val="exact"/>
        </dgm:presLayoutVars>
      </dgm:prSet>
      <dgm:spPr/>
    </dgm:pt>
    <dgm:pt modelId="{2B6638D7-69D5-4599-9DD0-10741EBBB690}" type="pres">
      <dgm:prSet presAssocID="{FDC2E7CF-367A-4A95-B86F-45F0C172448B}" presName="arrow" presStyleLbl="bgShp" presStyleIdx="0" presStyleCnt="1"/>
      <dgm:spPr>
        <a:solidFill>
          <a:schemeClr val="bg2"/>
        </a:solidFill>
      </dgm:spPr>
    </dgm:pt>
    <dgm:pt modelId="{766AC2BB-095C-4DDB-9224-C7D4642493E8}" type="pres">
      <dgm:prSet presAssocID="{FDC2E7CF-367A-4A95-B86F-45F0C172448B}" presName="linearProcess" presStyleCnt="0"/>
      <dgm:spPr/>
    </dgm:pt>
    <dgm:pt modelId="{645FACA8-3089-48C5-B12D-58D17E78E0C3}" type="pres">
      <dgm:prSet presAssocID="{681813E1-CBFA-4058-A48B-63E7A10A3CB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5FD60-30EB-445C-B567-A11AA59B2662}" type="pres">
      <dgm:prSet presAssocID="{406E0416-3436-4FD3-8D31-1AA25CC01F63}" presName="sibTrans" presStyleCnt="0"/>
      <dgm:spPr/>
    </dgm:pt>
    <dgm:pt modelId="{5FF34B6B-4C21-457E-A162-0E07BAC0427C}" type="pres">
      <dgm:prSet presAssocID="{38AB77C2-64E2-43BF-97B1-F40E0C4D5CF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3EA13-477A-4993-9406-C06E038E9DB4}" type="pres">
      <dgm:prSet presAssocID="{6361F688-74CA-474F-BB40-F0360236A0CC}" presName="sibTrans" presStyleCnt="0"/>
      <dgm:spPr/>
    </dgm:pt>
    <dgm:pt modelId="{D7E4F198-AA2D-4E04-B9DD-965E224238D1}" type="pres">
      <dgm:prSet presAssocID="{7BEFB15B-C523-4C20-97BA-DA76EFB82F7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A11E3A-25D0-47F3-A22F-332EB1364EA7}" type="presOf" srcId="{681813E1-CBFA-4058-A48B-63E7A10A3CB8}" destId="{645FACA8-3089-48C5-B12D-58D17E78E0C3}" srcOrd="0" destOrd="0" presId="urn:microsoft.com/office/officeart/2005/8/layout/hProcess9"/>
    <dgm:cxn modelId="{B7F8B7E7-B7FB-41B2-91CE-238E98ED2393}" srcId="{FDC2E7CF-367A-4A95-B86F-45F0C172448B}" destId="{38AB77C2-64E2-43BF-97B1-F40E0C4D5CFE}" srcOrd="1" destOrd="0" parTransId="{9BB6931B-A17C-490E-B7D9-37659D5DCED1}" sibTransId="{6361F688-74CA-474F-BB40-F0360236A0CC}"/>
    <dgm:cxn modelId="{8C177787-2A85-40F5-B254-AE5499B3B27A}" type="presOf" srcId="{38AB77C2-64E2-43BF-97B1-F40E0C4D5CFE}" destId="{5FF34B6B-4C21-457E-A162-0E07BAC0427C}" srcOrd="0" destOrd="0" presId="urn:microsoft.com/office/officeart/2005/8/layout/hProcess9"/>
    <dgm:cxn modelId="{7DA3966E-AF69-4C09-810C-A568CF3DC0C0}" srcId="{FDC2E7CF-367A-4A95-B86F-45F0C172448B}" destId="{7BEFB15B-C523-4C20-97BA-DA76EFB82F71}" srcOrd="2" destOrd="0" parTransId="{802B0089-D5CB-46FA-8269-04A713640D50}" sibTransId="{55D6209B-F88C-4292-AD5C-C907888B9422}"/>
    <dgm:cxn modelId="{279BA481-369E-4E77-9B77-314633CE0DAE}" type="presOf" srcId="{FDC2E7CF-367A-4A95-B86F-45F0C172448B}" destId="{61A02081-F386-4B98-B16F-03D32B753BFB}" srcOrd="0" destOrd="0" presId="urn:microsoft.com/office/officeart/2005/8/layout/hProcess9"/>
    <dgm:cxn modelId="{DEDE9125-7A05-43B1-80A5-18F38773E591}" type="presOf" srcId="{7BEFB15B-C523-4C20-97BA-DA76EFB82F71}" destId="{D7E4F198-AA2D-4E04-B9DD-965E224238D1}" srcOrd="0" destOrd="0" presId="urn:microsoft.com/office/officeart/2005/8/layout/hProcess9"/>
    <dgm:cxn modelId="{47E75717-797C-4CD3-B370-8D47C423D8DC}" srcId="{FDC2E7CF-367A-4A95-B86F-45F0C172448B}" destId="{681813E1-CBFA-4058-A48B-63E7A10A3CB8}" srcOrd="0" destOrd="0" parTransId="{211B831C-8AA9-4D54-86D7-15528DEB1843}" sibTransId="{406E0416-3436-4FD3-8D31-1AA25CC01F63}"/>
    <dgm:cxn modelId="{0CB8D10E-E35B-4973-BE51-9F28A41F39C2}" type="presParOf" srcId="{61A02081-F386-4B98-B16F-03D32B753BFB}" destId="{2B6638D7-69D5-4599-9DD0-10741EBBB690}" srcOrd="0" destOrd="0" presId="urn:microsoft.com/office/officeart/2005/8/layout/hProcess9"/>
    <dgm:cxn modelId="{7426FF61-ADB9-4CAF-80C3-56246A23B5C5}" type="presParOf" srcId="{61A02081-F386-4B98-B16F-03D32B753BFB}" destId="{766AC2BB-095C-4DDB-9224-C7D4642493E8}" srcOrd="1" destOrd="0" presId="urn:microsoft.com/office/officeart/2005/8/layout/hProcess9"/>
    <dgm:cxn modelId="{D870409B-B197-45DF-B96A-A035B02E8BC4}" type="presParOf" srcId="{766AC2BB-095C-4DDB-9224-C7D4642493E8}" destId="{645FACA8-3089-48C5-B12D-58D17E78E0C3}" srcOrd="0" destOrd="0" presId="urn:microsoft.com/office/officeart/2005/8/layout/hProcess9"/>
    <dgm:cxn modelId="{C3EDD5F9-2C68-4440-9376-3EEFAA0B5F78}" type="presParOf" srcId="{766AC2BB-095C-4DDB-9224-C7D4642493E8}" destId="{AA45FD60-30EB-445C-B567-A11AA59B2662}" srcOrd="1" destOrd="0" presId="urn:microsoft.com/office/officeart/2005/8/layout/hProcess9"/>
    <dgm:cxn modelId="{4037B5F3-9E3C-44CA-A296-309E7576D896}" type="presParOf" srcId="{766AC2BB-095C-4DDB-9224-C7D4642493E8}" destId="{5FF34B6B-4C21-457E-A162-0E07BAC0427C}" srcOrd="2" destOrd="0" presId="urn:microsoft.com/office/officeart/2005/8/layout/hProcess9"/>
    <dgm:cxn modelId="{17D9C2F6-5F52-47A8-B490-00B9BBE91E6D}" type="presParOf" srcId="{766AC2BB-095C-4DDB-9224-C7D4642493E8}" destId="{89F3EA13-477A-4993-9406-C06E038E9DB4}" srcOrd="3" destOrd="0" presId="urn:microsoft.com/office/officeart/2005/8/layout/hProcess9"/>
    <dgm:cxn modelId="{4BE6B1FA-A245-4F6A-B1A1-0981F5956941}" type="presParOf" srcId="{766AC2BB-095C-4DDB-9224-C7D4642493E8}" destId="{D7E4F198-AA2D-4E04-B9DD-965E224238D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638D7-69D5-4599-9DD0-10741EBBB690}">
      <dsp:nvSpPr>
        <dsp:cNvPr id="0" name=""/>
        <dsp:cNvSpPr/>
      </dsp:nvSpPr>
      <dsp:spPr>
        <a:xfrm>
          <a:off x="242818" y="0"/>
          <a:ext cx="2751946" cy="2155508"/>
        </a:xfrm>
        <a:prstGeom prst="rightArrow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ACA8-3089-48C5-B12D-58D17E78E0C3}">
      <dsp:nvSpPr>
        <dsp:cNvPr id="0" name=""/>
        <dsp:cNvSpPr/>
      </dsp:nvSpPr>
      <dsp:spPr>
        <a:xfrm>
          <a:off x="10117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</a:rPr>
            <a:t>0</a:t>
          </a:r>
          <a:endParaRPr lang="en-US" sz="3600" b="1" kern="1200" dirty="0">
            <a:solidFill>
              <a:schemeClr val="tx1"/>
            </a:solidFill>
          </a:endParaRPr>
        </a:p>
      </dsp:txBody>
      <dsp:txXfrm>
        <a:off x="52206" y="688741"/>
        <a:ext cx="887097" cy="778025"/>
      </dsp:txXfrm>
    </dsp:sp>
    <dsp:sp modelId="{5FF34B6B-4C21-457E-A162-0E07BAC0427C}">
      <dsp:nvSpPr>
        <dsp:cNvPr id="0" name=""/>
        <dsp:cNvSpPr/>
      </dsp:nvSpPr>
      <dsp:spPr>
        <a:xfrm>
          <a:off x="1133154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</a:rPr>
            <a:t>1</a:t>
          </a:r>
          <a:endParaRPr lang="en-US" sz="3600" b="1" kern="1200" dirty="0">
            <a:solidFill>
              <a:schemeClr val="tx1"/>
            </a:solidFill>
          </a:endParaRPr>
        </a:p>
      </dsp:txBody>
      <dsp:txXfrm>
        <a:off x="1175243" y="688741"/>
        <a:ext cx="887097" cy="778025"/>
      </dsp:txXfrm>
    </dsp:sp>
    <dsp:sp modelId="{D7E4F198-AA2D-4E04-B9DD-965E224238D1}">
      <dsp:nvSpPr>
        <dsp:cNvPr id="0" name=""/>
        <dsp:cNvSpPr/>
      </dsp:nvSpPr>
      <dsp:spPr>
        <a:xfrm>
          <a:off x="2256191" y="646652"/>
          <a:ext cx="971275" cy="862203"/>
        </a:xfrm>
        <a:prstGeom prst="roundRect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</a:rPr>
            <a:t>2</a:t>
          </a:r>
          <a:endParaRPr lang="en-US" sz="3600" b="1" kern="1200" dirty="0">
            <a:solidFill>
              <a:schemeClr val="tx1"/>
            </a:solidFill>
          </a:endParaRPr>
        </a:p>
      </dsp:txBody>
      <dsp:txXfrm>
        <a:off x="2298280" y="688741"/>
        <a:ext cx="887097" cy="778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403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25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8477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91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7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337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004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604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04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8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472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35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02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494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51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270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12016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1706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2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9/java-advance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2.gif"/><Relationship Id="rId4" Type="http://schemas.openxmlformats.org/officeDocument/2006/relationships/image" Target="../media/image49.jpeg"/><Relationship Id="rId9" Type="http://schemas.openxmlformats.org/officeDocument/2006/relationships/hyperlink" Target="https://www.lukanet.com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Memory, Data Structures and Complexity Notations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Structures and Complexity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5565" y="2019301"/>
            <a:ext cx="1711831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4400" b="1" dirty="0" smtClean="0">
                <a:solidFill>
                  <a:schemeClr val="bg1"/>
                </a:solidFill>
              </a:rPr>
              <a:t>O(n)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4974" y="3355660"/>
            <a:ext cx="3476506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3400" dirty="0" smtClean="0"/>
              <a:t>The Big O</a:t>
            </a:r>
            <a:endParaRPr lang="en-US" sz="3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03470" y="3355660"/>
            <a:ext cx="390144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3400" dirty="0"/>
              <a:t>Size of the Input</a:t>
            </a:r>
          </a:p>
        </p:txBody>
      </p:sp>
      <p:cxnSp>
        <p:nvCxnSpPr>
          <p:cNvPr id="6" name="Straight Arrow Connector 5"/>
          <p:cNvCxnSpPr>
            <a:stCxn id="13" idx="0"/>
          </p:cNvCxnSpPr>
          <p:nvPr/>
        </p:nvCxnSpPr>
        <p:spPr>
          <a:xfrm rot="5400000" flipH="1" flipV="1">
            <a:off x="3329022" y="2271443"/>
            <a:ext cx="838423" cy="1330013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>
            <a:stCxn id="14" idx="0"/>
          </p:cNvCxnSpPr>
          <p:nvPr/>
        </p:nvCxnSpPr>
        <p:spPr>
          <a:xfrm rot="16200000" flipV="1">
            <a:off x="5776880" y="2278350"/>
            <a:ext cx="836302" cy="1318318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997932">
            <a:off x="7440551" y="1895153"/>
            <a:ext cx="1711831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chemeClr val="bg1"/>
                </a:solidFill>
              </a:rPr>
              <a:t>Data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Structures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7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"Information</a:t>
            </a:r>
            <a:r>
              <a:rPr lang="en-US" sz="3400" b="1" dirty="0">
                <a:solidFill>
                  <a:schemeClr val="bg1"/>
                </a:solidFill>
              </a:rPr>
              <a:t>" </a:t>
            </a:r>
            <a:r>
              <a:rPr lang="en-US" sz="3400" dirty="0" smtClean="0"/>
              <a:t>has </a:t>
            </a:r>
            <a:r>
              <a:rPr lang="en-US" sz="3400" dirty="0"/>
              <a:t>Old French and Middle English origins. It has always referred to "the act of informing, " usually in regard to education, instruction, or other knowledge communication</a:t>
            </a:r>
            <a:r>
              <a:rPr lang="en-US" sz="3400" dirty="0" smtClean="0"/>
              <a:t>.</a:t>
            </a:r>
          </a:p>
          <a:p>
            <a:r>
              <a:rPr lang="en-US" sz="3400" dirty="0"/>
              <a:t>When data is </a:t>
            </a:r>
            <a:r>
              <a:rPr lang="en-US" sz="3400" b="1" dirty="0">
                <a:solidFill>
                  <a:schemeClr val="bg1"/>
                </a:solidFill>
              </a:rPr>
              <a:t>processed, organized, structured or presented</a:t>
            </a:r>
            <a:r>
              <a:rPr lang="en-US" sz="3400" dirty="0"/>
              <a:t> in a </a:t>
            </a:r>
            <a:r>
              <a:rPr lang="en-US" sz="3400" b="1" dirty="0">
                <a:solidFill>
                  <a:schemeClr val="bg1"/>
                </a:solidFill>
              </a:rPr>
              <a:t>given context</a:t>
            </a:r>
            <a:r>
              <a:rPr lang="en-US" sz="3400" b="1" dirty="0"/>
              <a:t> </a:t>
            </a:r>
            <a:r>
              <a:rPr lang="en-US" sz="3400" dirty="0"/>
              <a:t>so as to </a:t>
            </a:r>
            <a:r>
              <a:rPr lang="en-US" sz="3400" b="1" dirty="0">
                <a:solidFill>
                  <a:schemeClr val="bg1"/>
                </a:solidFill>
              </a:rPr>
              <a:t>make it useful</a:t>
            </a:r>
            <a:r>
              <a:rPr lang="en-US" sz="3400" dirty="0"/>
              <a:t>, it is called </a:t>
            </a:r>
            <a:r>
              <a:rPr lang="en-US" sz="3400" b="1" dirty="0">
                <a:solidFill>
                  <a:schemeClr val="bg1"/>
                </a:solidFill>
              </a:rPr>
              <a:t>information.</a:t>
            </a:r>
          </a:p>
          <a:p>
            <a:r>
              <a:rPr lang="en-US" sz="3400" dirty="0" smtClean="0"/>
              <a:t>Example:</a:t>
            </a:r>
          </a:p>
          <a:p>
            <a:pPr marL="0" indent="0" algn="ctr">
              <a:buNone/>
            </a:pPr>
            <a:r>
              <a:rPr lang="en-US" sz="3400" b="1" dirty="0">
                <a:solidFill>
                  <a:schemeClr val="accent2"/>
                </a:solidFill>
              </a:rPr>
              <a:t>The history of temperature readings all over the world for the past </a:t>
            </a:r>
            <a:r>
              <a:rPr lang="en-US" sz="3400" b="1" dirty="0" smtClean="0">
                <a:solidFill>
                  <a:schemeClr val="accent2"/>
                </a:solidFill>
              </a:rPr>
              <a:t>100, when organized </a:t>
            </a:r>
            <a:r>
              <a:rPr lang="en-US" sz="3400" b="1" dirty="0">
                <a:solidFill>
                  <a:schemeClr val="accent2"/>
                </a:solidFill>
              </a:rPr>
              <a:t>and analyzed </a:t>
            </a:r>
            <a:r>
              <a:rPr lang="en-US" sz="3400" b="1" dirty="0" smtClean="0">
                <a:solidFill>
                  <a:schemeClr val="accent2"/>
                </a:solidFill>
              </a:rPr>
              <a:t>we </a:t>
            </a:r>
            <a:r>
              <a:rPr lang="en-US" sz="3400" b="1" dirty="0">
                <a:solidFill>
                  <a:schemeClr val="accent2"/>
                </a:solidFill>
              </a:rPr>
              <a:t>find that global temperature is </a:t>
            </a:r>
            <a:r>
              <a:rPr lang="en-US" sz="3400" b="1" dirty="0" smtClean="0">
                <a:solidFill>
                  <a:schemeClr val="accent2"/>
                </a:solidFill>
              </a:rPr>
              <a:t>rising. – That is information.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Information?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Set of </a:t>
            </a:r>
            <a:r>
              <a:rPr lang="en-US" sz="3400" b="1" dirty="0" smtClean="0">
                <a:solidFill>
                  <a:schemeClr val="bg1"/>
                </a:solidFill>
              </a:rPr>
              <a:t>symbols</a:t>
            </a:r>
            <a:r>
              <a:rPr lang="en-US" sz="3400" dirty="0" smtClean="0"/>
              <a:t> gathered and translated for </a:t>
            </a:r>
            <a:r>
              <a:rPr lang="en-US" sz="3400" b="1" dirty="0">
                <a:solidFill>
                  <a:schemeClr val="bg1"/>
                </a:solidFill>
              </a:rPr>
              <a:t>some purpose.</a:t>
            </a:r>
          </a:p>
          <a:p>
            <a:r>
              <a:rPr lang="en-US" sz="3400" dirty="0" smtClean="0"/>
              <a:t>Simplified – bits of information stored in memory. </a:t>
            </a:r>
            <a:r>
              <a:rPr lang="en-US" sz="3400" dirty="0"/>
              <a:t>I</a:t>
            </a:r>
            <a:r>
              <a:rPr lang="en-US" sz="3400" dirty="0" smtClean="0"/>
              <a:t>f those      bits remain </a:t>
            </a:r>
            <a:r>
              <a:rPr lang="en-US" sz="3400" b="1" dirty="0" smtClean="0">
                <a:solidFill>
                  <a:schemeClr val="bg1"/>
                </a:solidFill>
              </a:rPr>
              <a:t>unused,</a:t>
            </a:r>
            <a:r>
              <a:rPr lang="en-US" sz="3400" dirty="0" smtClean="0"/>
              <a:t> they don't do anything.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 smtClean="0"/>
              <a:t>Example:</a:t>
            </a:r>
            <a:endParaRPr lang="en-US" sz="3400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Computing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6622"/>
              </p:ext>
            </p:extLst>
          </p:nvPr>
        </p:nvGraphicFramePr>
        <p:xfrm>
          <a:off x="3015398" y="4206578"/>
          <a:ext cx="6168104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052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084052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Translation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easy to notice, that the way </a:t>
            </a:r>
            <a:r>
              <a:rPr lang="en-US" dirty="0"/>
              <a:t>we </a:t>
            </a:r>
            <a:r>
              <a:rPr lang="en-US" b="1" dirty="0" smtClean="0">
                <a:solidFill>
                  <a:schemeClr val="bg1"/>
                </a:solidFill>
              </a:rPr>
              <a:t>read </a:t>
            </a:r>
            <a:r>
              <a:rPr lang="en-US" dirty="0" smtClean="0"/>
              <a:t>the data </a:t>
            </a:r>
            <a:r>
              <a:rPr lang="en-US" b="1" dirty="0" smtClean="0">
                <a:solidFill>
                  <a:schemeClr val="bg1"/>
                </a:solidFill>
              </a:rPr>
              <a:t>retrieves          the information </a:t>
            </a:r>
            <a:r>
              <a:rPr lang="en-US" dirty="0" smtClean="0"/>
              <a:t>of the bits in different ways. However those bits have only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 smtClean="0"/>
              <a:t> or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 smtClean="0"/>
              <a:t> as values.</a:t>
            </a:r>
          </a:p>
          <a:p>
            <a:r>
              <a:rPr lang="en-US" sz="3400" dirty="0"/>
              <a:t>Example:</a:t>
            </a:r>
            <a:endParaRPr lang="en-US" sz="3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Computing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76357"/>
              </p:ext>
            </p:extLst>
          </p:nvPr>
        </p:nvGraphicFramePr>
        <p:xfrm>
          <a:off x="2558778" y="3655893"/>
          <a:ext cx="7081344" cy="2741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448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60448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94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Translation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'A'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dirty="0" smtClean="0"/>
                        <a:t>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7868784" y="6013380"/>
            <a:ext cx="1298448" cy="310896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7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Data structure – an </a:t>
            </a:r>
            <a:r>
              <a:rPr lang="en-US" sz="3400" b="1" dirty="0" smtClean="0">
                <a:solidFill>
                  <a:schemeClr val="bg1"/>
                </a:solidFill>
              </a:rPr>
              <a:t>object</a:t>
            </a:r>
            <a:r>
              <a:rPr lang="en-US" sz="3400" dirty="0" smtClean="0"/>
              <a:t> which takes responsibility for data </a:t>
            </a:r>
            <a:r>
              <a:rPr lang="en-US" sz="3400" b="1" dirty="0" smtClean="0">
                <a:solidFill>
                  <a:schemeClr val="bg1"/>
                </a:solidFill>
              </a:rPr>
              <a:t>organization</a:t>
            </a:r>
            <a:r>
              <a:rPr lang="en-US" sz="3400" dirty="0" smtClean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storage</a:t>
            </a:r>
            <a:r>
              <a:rPr lang="en-US" sz="3400" dirty="0" smtClean="0"/>
              <a:t>, </a:t>
            </a:r>
            <a:r>
              <a:rPr lang="en-US" sz="3400" b="1" dirty="0" smtClean="0">
                <a:solidFill>
                  <a:schemeClr val="bg1"/>
                </a:solidFill>
              </a:rPr>
              <a:t>management</a:t>
            </a:r>
            <a:r>
              <a:rPr lang="en-US" sz="3400" dirty="0" smtClean="0"/>
              <a:t> in </a:t>
            </a:r>
            <a:r>
              <a:rPr lang="en-US" sz="3400" b="1" dirty="0" smtClean="0">
                <a:solidFill>
                  <a:schemeClr val="bg1"/>
                </a:solidFill>
              </a:rPr>
              <a:t>effective</a:t>
            </a:r>
            <a:r>
              <a:rPr lang="en-US" sz="3400" dirty="0" smtClean="0"/>
              <a:t> manner.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400" dirty="0" smtClean="0"/>
              <a:t>Storing items </a:t>
            </a:r>
            <a:r>
              <a:rPr lang="en-US" sz="3400" b="1" dirty="0" smtClean="0">
                <a:solidFill>
                  <a:schemeClr val="bg1"/>
                </a:solidFill>
              </a:rPr>
              <a:t>requires memory consumption</a:t>
            </a:r>
            <a:r>
              <a:rPr lang="en-US" sz="3400" dirty="0"/>
              <a:t>:</a:t>
            </a:r>
            <a:endParaRPr lang="en-US" sz="3400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87281"/>
              </p:ext>
            </p:extLst>
          </p:nvPr>
        </p:nvGraphicFramePr>
        <p:xfrm>
          <a:off x="2329960" y="3199010"/>
          <a:ext cx="7825154" cy="319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577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912577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Data Structure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 smtClean="0"/>
                        <a:t> (Array</a:t>
                      </a:r>
                      <a:r>
                        <a:rPr lang="en-US" baseline="0" dirty="0" smtClean="0"/>
                        <a:t> length) * 4 bytes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List&lt;Double&gt;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 smtClean="0"/>
                        <a:t> (List</a:t>
                      </a:r>
                      <a:r>
                        <a:rPr lang="en-US" baseline="0" dirty="0" smtClean="0"/>
                        <a:t> size) * 8 bytes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27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Map&lt;Integer,</a:t>
                      </a:r>
                      <a:r>
                        <a:rPr lang="en-US" baseline="0" dirty="0" smtClean="0"/>
                        <a:t> int[]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dirty="0" smtClean="0"/>
                        <a:t> (Map</a:t>
                      </a:r>
                      <a:r>
                        <a:rPr lang="en-US" baseline="0" dirty="0" smtClean="0"/>
                        <a:t> size) * Entry bytes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3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An </a:t>
            </a:r>
            <a:r>
              <a:rPr lang="en-US" sz="3400" b="1" dirty="0" smtClean="0">
                <a:solidFill>
                  <a:schemeClr val="bg1"/>
                </a:solidFill>
              </a:rPr>
              <a:t>Abstract Data Structure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(ADS) </a:t>
            </a:r>
            <a:r>
              <a:rPr lang="en-US" sz="3400" dirty="0" smtClean="0"/>
              <a:t>– the way the real objects will be modulated as </a:t>
            </a:r>
            <a:r>
              <a:rPr lang="en-US" sz="3400" b="1" dirty="0" smtClean="0">
                <a:solidFill>
                  <a:schemeClr val="bg1"/>
                </a:solidFill>
              </a:rPr>
              <a:t>mathematical</a:t>
            </a:r>
            <a:r>
              <a:rPr lang="en-US" sz="3400" dirty="0" smtClean="0"/>
              <a:t> objects, alongside the         </a:t>
            </a:r>
            <a:r>
              <a:rPr lang="en-US" sz="3400" b="1" dirty="0" smtClean="0">
                <a:solidFill>
                  <a:schemeClr val="bg1"/>
                </a:solidFill>
              </a:rPr>
              <a:t>set </a:t>
            </a:r>
            <a:r>
              <a:rPr lang="en-US" sz="3400" b="1" dirty="0">
                <a:solidFill>
                  <a:schemeClr val="bg1"/>
                </a:solidFill>
              </a:rPr>
              <a:t>of operations </a:t>
            </a:r>
            <a:r>
              <a:rPr lang="en-US" sz="3400" dirty="0" smtClean="0"/>
              <a:t>to be executed upon them, </a:t>
            </a:r>
            <a:r>
              <a:rPr lang="en-US" sz="3400" b="1" dirty="0">
                <a:solidFill>
                  <a:schemeClr val="bg1"/>
                </a:solidFill>
              </a:rPr>
              <a:t>without</a:t>
            </a:r>
            <a:r>
              <a:rPr lang="en-US" sz="3400" dirty="0" smtClean="0"/>
              <a:t> the implementation itself.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Structures (ADS)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2927" y="3532742"/>
            <a:ext cx="7633046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</a:rPr>
              <a:t>ublic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200" b="1" noProof="1" smtClean="0">
                <a:latin typeface="Consolas" pitchFamily="49" charset="0"/>
              </a:rPr>
              <a:t> List&lt;E&gt;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  boolean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 smtClean="0">
                <a:latin typeface="Consolas" pitchFamily="49" charset="0"/>
              </a:rPr>
              <a:t>(E e);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int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size</a:t>
            </a:r>
            <a:r>
              <a:rPr lang="en-US" sz="2200" b="1" noProof="1" smtClean="0">
                <a:latin typeface="Consolas" pitchFamily="49" charset="0"/>
              </a:rPr>
              <a:t>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boolean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en-US" sz="2200" b="1" noProof="1">
                <a:latin typeface="Consolas" pitchFamily="49" charset="0"/>
              </a:rPr>
              <a:t>(Object</a:t>
            </a:r>
            <a:r>
              <a:rPr lang="en-US" sz="2200" b="1" noProof="1" smtClean="0">
                <a:latin typeface="Consolas" pitchFamily="49" charset="0"/>
              </a:rPr>
              <a:t> o);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boolean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isEmplty</a:t>
            </a:r>
            <a:r>
              <a:rPr lang="en-US" sz="2200" b="1" noProof="1" smtClean="0">
                <a:latin typeface="Consolas" pitchFamily="49" charset="0"/>
              </a:rPr>
              <a:t>();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mplementation </a:t>
            </a:r>
            <a:r>
              <a:rPr lang="en-US" dirty="0" smtClean="0"/>
              <a:t>– definitive way of ADS to be presented inside the computer memory, alongside the implementation        of the operations.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2927" y="2885874"/>
            <a:ext cx="763304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</a:rPr>
              <a:t>ublic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200" b="1" noProof="1" smtClean="0">
                <a:latin typeface="Consolas" pitchFamily="49" charset="0"/>
              </a:rPr>
              <a:t> ArrayList&lt;E&gt;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200" b="1" noProof="1" smtClean="0">
                <a:latin typeface="Consolas" pitchFamily="49" charset="0"/>
              </a:rPr>
              <a:t> List&lt;E&gt;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  public boolean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200" b="1" noProof="1" smtClean="0">
                <a:latin typeface="Consolas" pitchFamily="49" charset="0"/>
              </a:rPr>
              <a:t>(E e)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      this.elements[this.index++] = 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this.size++;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return true;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 smtClean="0"/>
              <a:t>Algorithmic </a:t>
            </a:r>
            <a:r>
              <a:rPr lang="en-US" dirty="0"/>
              <a:t>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 smtClean="0">
                <a:solidFill>
                  <a:schemeClr val="bg2"/>
                </a:solidFill>
              </a:rPr>
              <a:t>O(n)</a:t>
            </a:r>
            <a:endParaRPr lang="en-US" sz="9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Computational time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Memory space (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4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Communication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400" dirty="0">
                <a:ea typeface="굴림" pitchFamily="50" charset="-127"/>
              </a:rPr>
              <a:t> </a:t>
            </a:r>
            <a:r>
              <a:rPr lang="en-US" altLang="ko-KR" sz="3400" dirty="0" smtClean="0">
                <a:ea typeface="굴림" pitchFamily="50" charset="-127"/>
              </a:rPr>
              <a:t>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400" dirty="0">
                <a:ea typeface="굴림" pitchFamily="50" charset="-127"/>
              </a:rPr>
              <a:t>operations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 smtClean="0"/>
              <a:t>There are three main properties we want </a:t>
            </a:r>
            <a:r>
              <a:rPr lang="en-US" sz="3400" dirty="0"/>
              <a:t>to </a:t>
            </a:r>
            <a:r>
              <a:rPr lang="en-US" sz="3400" dirty="0" smtClean="0"/>
              <a:t>analyze: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Simplicity</a:t>
            </a:r>
            <a:r>
              <a:rPr lang="en-US" sz="3400" dirty="0" smtClean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– this is really a matter of intuition and of            course it is subjective quality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Accuracy</a:t>
            </a:r>
            <a:r>
              <a:rPr lang="en-US" sz="3400" dirty="0" smtClean="0"/>
              <a:t> – this seems easy to determine, however it may         be very difficult to determine is the algorithm correct?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 smtClean="0"/>
              <a:t> – the consumption of CPU, Memory and           other resources (we really care the most for the first two)</a:t>
            </a:r>
            <a:endParaRPr lang="bg-BG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</a:t>
            </a:r>
            <a:r>
              <a:rPr lang="en-US" altLang="ko-KR" dirty="0" smtClean="0">
                <a:ea typeface="굴림" pitchFamily="50" charset="-127"/>
              </a:rPr>
              <a:t>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400" dirty="0" smtClean="0">
                <a:ea typeface="굴림" pitchFamily="50" charset="-127"/>
              </a:rPr>
              <a:t>The expected </a:t>
            </a:r>
            <a:r>
              <a:rPr lang="en-US" altLang="ko-KR" sz="3400" b="1" dirty="0" smtClean="0">
                <a:solidFill>
                  <a:schemeClr val="bg1"/>
                </a:solidFill>
                <a:ea typeface="굴림" pitchFamily="50" charset="-127"/>
              </a:rPr>
              <a:t>running time </a:t>
            </a:r>
            <a:r>
              <a:rPr lang="en-US" altLang="ko-KR" sz="3400" dirty="0" smtClean="0">
                <a:ea typeface="굴림" pitchFamily="50" charset="-127"/>
              </a:rPr>
              <a:t>of an algorithm is: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 smtClean="0">
                <a:ea typeface="굴림" pitchFamily="50" charset="-127"/>
              </a:rPr>
              <a:t>The total number of </a:t>
            </a:r>
            <a:r>
              <a:rPr lang="en-US" altLang="ko-KR" sz="3400" b="1" dirty="0" smtClean="0">
                <a:solidFill>
                  <a:schemeClr val="bg1"/>
                </a:solidFill>
                <a:ea typeface="굴림" pitchFamily="50" charset="-127"/>
              </a:rPr>
              <a:t>primitive operations</a:t>
            </a:r>
            <a:r>
              <a:rPr lang="en-US" altLang="ko-KR" sz="3400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3400" dirty="0" smtClean="0">
                <a:ea typeface="굴림" pitchFamily="50" charset="-127"/>
              </a:rPr>
              <a:t>executed</a:t>
            </a:r>
            <a:br>
              <a:rPr lang="en-US" altLang="ko-KR" sz="3400" dirty="0" smtClean="0">
                <a:ea typeface="굴림" pitchFamily="50" charset="-127"/>
              </a:rPr>
            </a:br>
            <a:r>
              <a:rPr lang="en-US" altLang="ko-KR" sz="3400" dirty="0" smtClean="0">
                <a:ea typeface="굴림" pitchFamily="50" charset="-127"/>
              </a:rPr>
              <a:t>(machine independent steps)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>
                <a:ea typeface="굴림" pitchFamily="50" charset="-127"/>
              </a:rPr>
              <a:t>Also known as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</a:rPr>
              <a:t>algorithm complexity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>
                <a:ea typeface="굴림" pitchFamily="50" charset="-127"/>
              </a:rPr>
              <a:t>Compare algorithms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</a:rPr>
              <a:t>ignoring details</a:t>
            </a:r>
            <a:r>
              <a:rPr lang="en-US" sz="3400" dirty="0" smtClean="0">
                <a:ea typeface="굴림" pitchFamily="50" charset="-127"/>
              </a:rPr>
              <a:t> such as </a:t>
            </a:r>
          </a:p>
          <a:p>
            <a:pPr marL="377887" lvl="1" indent="0">
              <a:lnSpc>
                <a:spcPct val="110000"/>
              </a:lnSpc>
              <a:buNone/>
            </a:pPr>
            <a:r>
              <a:rPr lang="en-US" sz="3400" dirty="0" smtClean="0">
                <a:ea typeface="굴림" pitchFamily="50" charset="-127"/>
              </a:rPr>
              <a:t>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language</a:t>
            </a:r>
            <a:r>
              <a:rPr lang="en-US" sz="3400" dirty="0" smtClean="0">
                <a:ea typeface="굴림" pitchFamily="50" charset="-127"/>
              </a:rPr>
              <a:t> or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hardware</a:t>
            </a:r>
            <a:endParaRPr lang="bg-BG" sz="34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 </a:t>
            </a:r>
            <a:r>
              <a:rPr lang="en-US" altLang="ko-KR" dirty="0" smtClean="0">
                <a:ea typeface="굴림" pitchFamily="50" charset="-127"/>
              </a:rPr>
              <a:t>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Memory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Structures –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Algorithmic Complexity</a:t>
            </a:r>
          </a:p>
          <a:p>
            <a:pPr marL="990289" lvl="1" indent="-514350">
              <a:buFont typeface="+mj-lt"/>
              <a:buAutoNum type="arabicPeriod"/>
            </a:pPr>
            <a:r>
              <a:rPr lang="en-US" dirty="0"/>
              <a:t>Asymptotic </a:t>
            </a:r>
            <a:r>
              <a:rPr lang="en-US" dirty="0" smtClean="0"/>
              <a:t>notations</a:t>
            </a:r>
          </a:p>
          <a:p>
            <a:pPr marL="514350" indent="-514350"/>
            <a:r>
              <a:rPr lang="en-US" dirty="0" smtClean="0"/>
              <a:t>Array Data Structure</a:t>
            </a:r>
          </a:p>
          <a:p>
            <a:pPr marL="514350" indent="-514350"/>
            <a:r>
              <a:rPr lang="en-US" dirty="0"/>
              <a:t>Data Structure </a:t>
            </a:r>
            <a:r>
              <a:rPr lang="en-US" dirty="0" smtClean="0"/>
              <a:t>Implementation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 smtClean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</a:t>
            </a:r>
            <a:r>
              <a:rPr lang="en-US" dirty="0" smtClean="0">
                <a:ea typeface="굴림" pitchFamily="50" charset="-127"/>
              </a:rPr>
              <a:t>input(</a:t>
            </a:r>
            <a:r>
              <a:rPr lang="en-US" b="1" dirty="0" smtClean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 smtClean="0">
                <a:ea typeface="굴림" pitchFamily="50" charset="-127"/>
              </a:rPr>
              <a:t>) </a:t>
            </a:r>
            <a:r>
              <a:rPr lang="en-US" dirty="0">
                <a:ea typeface="굴림" pitchFamily="50" charset="-127"/>
              </a:rPr>
              <a:t>of the function is the </a:t>
            </a:r>
            <a:r>
              <a:rPr lang="en-US" dirty="0" smtClean="0">
                <a:ea typeface="굴림" pitchFamily="50" charset="-127"/>
              </a:rPr>
              <a:t>main source of steps growth</a:t>
            </a:r>
            <a:endParaRPr lang="en-US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</a:t>
            </a:r>
            <a:r>
              <a:rPr lang="en-US" altLang="ko-KR" dirty="0" smtClean="0">
                <a:ea typeface="굴림" pitchFamily="50" charset="-127"/>
              </a:rPr>
              <a:t>Number </a:t>
            </a:r>
            <a:r>
              <a:rPr lang="en-US" altLang="ko-KR" dirty="0">
                <a:ea typeface="굴림" pitchFamily="50" charset="-127"/>
              </a:rPr>
              <a:t>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long getOperationsCount(int n)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long counter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for (int </a:t>
            </a:r>
            <a:r>
              <a:rPr lang="en-US" sz="2200" b="1" noProof="1">
                <a:latin typeface="Consolas" pitchFamily="49" charset="0"/>
              </a:rPr>
              <a:t>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n; </a:t>
            </a:r>
            <a:r>
              <a:rPr lang="en-US" sz="2200" b="1" noProof="1">
                <a:latin typeface="Consolas" pitchFamily="49" charset="0"/>
              </a:rPr>
              <a:t>i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for (int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 smtClean="0">
                <a:latin typeface="Consolas" pitchFamily="49" charset="0"/>
              </a:rPr>
              <a:t> 0; j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 smtClean="0">
                <a:latin typeface="Consolas" pitchFamily="49" charset="0"/>
              </a:rPr>
              <a:t> n; j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)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counter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counter</a:t>
            </a:r>
            <a:r>
              <a:rPr lang="en-US" sz="2200" b="1" noProof="1" smtClean="0">
                <a:latin typeface="Consolas" pitchFamily="49" charset="0"/>
              </a:rPr>
              <a:t>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35885" y="1945520"/>
            <a:ext cx="4356371" cy="919401"/>
          </a:xfrm>
          <a:prstGeom prst="wedgeRoundRectCallout">
            <a:avLst>
              <a:gd name="adj1" fmla="val -69687"/>
              <a:gd name="adj2" fmla="val -2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</a:t>
            </a:r>
            <a:r>
              <a:rPr lang="en-US" sz="2400" b="1" dirty="0" smtClean="0">
                <a:solidFill>
                  <a:schemeClr val="bg1"/>
                </a:solidFill>
              </a:rPr>
              <a:t>= 3(n ^ </a:t>
            </a:r>
            <a:r>
              <a:rPr lang="en-US" sz="2400" b="1" dirty="0">
                <a:solidFill>
                  <a:schemeClr val="bg1"/>
                </a:solidFill>
              </a:rPr>
              <a:t>2) + </a:t>
            </a:r>
            <a:r>
              <a:rPr lang="en-US" sz="2400" b="1" dirty="0" smtClean="0">
                <a:solidFill>
                  <a:schemeClr val="bg1"/>
                </a:solidFill>
              </a:rPr>
              <a:t>3n + 3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8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Some parts of the equation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400" dirty="0">
                <a:ea typeface="굴림" pitchFamily="50" charset="-127"/>
              </a:rPr>
              <a:t>than </a:t>
            </a:r>
            <a:r>
              <a:rPr lang="en-US" sz="3400" dirty="0" smtClean="0">
                <a:ea typeface="굴림" pitchFamily="50" charset="-127"/>
              </a:rPr>
              <a:t>others</a:t>
            </a:r>
            <a:endParaRPr lang="en-US" sz="3400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3(n</a:t>
            </a:r>
            <a:r>
              <a:rPr lang="en-US" sz="34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</a:t>
            </a:r>
            <a:r>
              <a:rPr lang="en-US" sz="3400" dirty="0" smtClean="0"/>
              <a:t>3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 smtClean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en-US" sz="3400" dirty="0" smtClean="0">
                <a:ea typeface="굴림" pitchFamily="50" charset="-127"/>
                <a:sym typeface="Wingdings" panose="05000000000000000000" pitchFamily="2" charset="2"/>
              </a:rPr>
              <a:t>          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400" smtClean="0">
                <a:ea typeface="굴림" pitchFamily="50" charset="-127"/>
              </a:rPr>
              <a:t>The previous </a:t>
            </a:r>
            <a:r>
              <a:rPr lang="en-US" sz="3400" dirty="0" smtClean="0">
                <a:ea typeface="굴림" pitchFamily="50" charset="-127"/>
              </a:rPr>
              <a:t>solution becomes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≈ </a:t>
            </a:r>
            <a:r>
              <a:rPr lang="en-US" sz="3400" b="1" dirty="0" smtClean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 smtClean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29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</a:t>
            </a:r>
            <a:r>
              <a:rPr lang="en-US" altLang="ko-KR" sz="3400" dirty="0" smtClean="0">
                <a:ea typeface="굴림" pitchFamily="50" charset="-127"/>
              </a:rPr>
              <a:t>time</a:t>
            </a:r>
            <a:endParaRPr lang="en-US" altLang="ko-KR" sz="3400" dirty="0">
              <a:ea typeface="굴림" pitchFamily="50" charset="-127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3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 smtClean="0"/>
              <a:t>Define the time complexity of the following code: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not as simple as the previous, </a:t>
            </a:r>
            <a:r>
              <a:rPr lang="en-US" b="1" dirty="0" smtClean="0">
                <a:solidFill>
                  <a:schemeClr val="bg1"/>
                </a:solidFill>
              </a:rPr>
              <a:t>when</a:t>
            </a:r>
            <a:r>
              <a:rPr lang="en-US" dirty="0" smtClean="0"/>
              <a:t> does the code return?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</a:t>
            </a:r>
            <a:r>
              <a:rPr lang="en-US" altLang="ko-KR" dirty="0" smtClean="0">
                <a:ea typeface="굴림" pitchFamily="50" charset="-127"/>
              </a:rPr>
              <a:t>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37392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boolean contains(int[] numbers, int number)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for (int </a:t>
            </a:r>
            <a:r>
              <a:rPr lang="en-US" sz="2200" b="1" noProof="1">
                <a:latin typeface="Consolas" pitchFamily="49" charset="0"/>
              </a:rPr>
              <a:t>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numbers.length; </a:t>
            </a:r>
            <a:r>
              <a:rPr lang="en-US" sz="2200" b="1" noProof="1">
                <a:latin typeface="Consolas" pitchFamily="49" charset="0"/>
              </a:rPr>
              <a:t>i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if (numbers[i] == number)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false;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Therefore, we need to measure </a:t>
            </a:r>
            <a:r>
              <a:rPr lang="en-US" b="1" dirty="0" smtClean="0">
                <a:solidFill>
                  <a:schemeClr val="bg1"/>
                </a:solidFill>
              </a:rPr>
              <a:t>all</a:t>
            </a:r>
            <a:r>
              <a:rPr lang="en-US" dirty="0" smtClean="0"/>
              <a:t> the possibilities: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</a:t>
            </a:r>
            <a:r>
              <a:rPr lang="en-US" altLang="ko-KR" dirty="0" smtClean="0">
                <a:ea typeface="굴림" pitchFamily="50" charset="-127"/>
              </a:rPr>
              <a:t>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82314621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051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From the previous chart we can deduce:</a:t>
            </a:r>
          </a:p>
          <a:p>
            <a:pPr lvl="1"/>
            <a:r>
              <a:rPr lang="en-US" sz="3400" dirty="0" smtClean="0"/>
              <a:t>For smaller size of the input (</a:t>
            </a:r>
            <a:r>
              <a:rPr lang="en-US" sz="3400" b="1" dirty="0" smtClean="0">
                <a:solidFill>
                  <a:schemeClr val="bg1"/>
                </a:solidFill>
              </a:rPr>
              <a:t>n</a:t>
            </a:r>
            <a:r>
              <a:rPr lang="en-US" sz="3400" dirty="0" smtClean="0"/>
              <a:t>) we </a:t>
            </a:r>
            <a:r>
              <a:rPr lang="en-US" sz="3400" b="1" dirty="0" smtClean="0">
                <a:solidFill>
                  <a:schemeClr val="bg1"/>
                </a:solidFill>
              </a:rPr>
              <a:t>don't care much for the     runtime</a:t>
            </a:r>
            <a:r>
              <a:rPr lang="en-US" sz="3400" dirty="0" smtClean="0"/>
              <a:t>. 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 smtClean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 smtClean="0"/>
              <a:t>If </a:t>
            </a:r>
            <a:r>
              <a:rPr lang="en-US" sz="3400" dirty="0"/>
              <a:t>an algorithm </a:t>
            </a:r>
            <a:r>
              <a:rPr lang="en-US" sz="3400" b="1" dirty="0">
                <a:solidFill>
                  <a:schemeClr val="bg1"/>
                </a:solidFill>
              </a:rPr>
              <a:t>has to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</a:t>
            </a:r>
            <a:r>
              <a:rPr lang="en-US" sz="3400" dirty="0" smtClean="0"/>
              <a:t>            within </a:t>
            </a: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  <a:endParaRPr lang="en-US" sz="3400" dirty="0" smtClean="0"/>
          </a:p>
          <a:p>
            <a:pPr lvl="1"/>
            <a:r>
              <a:rPr lang="en-US" sz="3400" dirty="0" smtClean="0"/>
              <a:t>We're </a:t>
            </a:r>
            <a:r>
              <a:rPr lang="en-US" sz="3400" dirty="0"/>
              <a:t>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</a:t>
            </a:r>
            <a:r>
              <a:rPr lang="en-US" sz="3400" dirty="0" smtClean="0"/>
              <a:t>not </a:t>
            </a:r>
            <a:r>
              <a:rPr lang="en-US" sz="3400" dirty="0"/>
              <a:t>the actual </a:t>
            </a:r>
            <a:r>
              <a:rPr lang="en-US" sz="3400" dirty="0" smtClean="0"/>
              <a:t>time </a:t>
            </a:r>
            <a:r>
              <a:rPr lang="en-US" sz="3400" dirty="0"/>
              <a:t>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</a:t>
            </a:r>
            <a:r>
              <a:rPr lang="en-US" altLang="ko-KR" dirty="0" smtClean="0">
                <a:ea typeface="굴림" pitchFamily="50" charset="-127"/>
              </a:rPr>
              <a:t>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Asymptotic notations </a:t>
            </a:r>
            <a:r>
              <a:rPr lang="en-US" sz="3400" dirty="0"/>
              <a:t>are descriptions that </a:t>
            </a:r>
            <a:r>
              <a:rPr lang="en-US" sz="3400" dirty="0" smtClean="0"/>
              <a:t>allow    us </a:t>
            </a:r>
            <a:r>
              <a:rPr lang="en-US" sz="3400" dirty="0"/>
              <a:t>to examine an </a:t>
            </a:r>
            <a:r>
              <a:rPr lang="en-US" sz="3400" dirty="0" smtClean="0"/>
              <a:t>algorithm's running time </a:t>
            </a:r>
            <a:r>
              <a:rPr lang="en-US" sz="3400" dirty="0"/>
              <a:t>by expressing its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  <a:r>
              <a:rPr lang="en-US" sz="3400" dirty="0"/>
              <a:t> as </a:t>
            </a:r>
            <a:r>
              <a:rPr lang="en-US" sz="3400" dirty="0" smtClean="0"/>
              <a:t>the input size,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,</a:t>
            </a:r>
            <a:r>
              <a:rPr lang="en-US" sz="3400" dirty="0" smtClean="0"/>
              <a:t> </a:t>
            </a:r>
            <a:r>
              <a:rPr lang="en-US" sz="3400" dirty="0"/>
              <a:t>of </a:t>
            </a:r>
            <a:r>
              <a:rPr lang="en-US" sz="3400" dirty="0" smtClean="0"/>
              <a:t>  an algorithm or a function</a:t>
            </a:r>
            <a:r>
              <a:rPr lang="en-US" sz="3400" b="1" dirty="0" smtClean="0">
                <a:solidFill>
                  <a:schemeClr val="bg1"/>
                </a:solidFill>
              </a:rPr>
              <a:t> f </a:t>
            </a:r>
            <a:r>
              <a:rPr lang="en-US" sz="3400" b="1" dirty="0">
                <a:solidFill>
                  <a:schemeClr val="bg1"/>
                </a:solidFill>
              </a:rPr>
              <a:t>increases</a:t>
            </a:r>
            <a:r>
              <a:rPr lang="en-US" sz="3400" dirty="0" smtClean="0"/>
              <a:t>. There </a:t>
            </a:r>
            <a:r>
              <a:rPr lang="en-US" sz="3400" dirty="0"/>
              <a:t>are </a:t>
            </a:r>
            <a:r>
              <a:rPr lang="en-US" sz="3400" b="1" dirty="0">
                <a:solidFill>
                  <a:schemeClr val="bg1"/>
                </a:solidFill>
              </a:rPr>
              <a:t>three</a:t>
            </a:r>
            <a:r>
              <a:rPr lang="en-US" sz="3400" dirty="0"/>
              <a:t> </a:t>
            </a:r>
            <a:r>
              <a:rPr lang="en-US" sz="3400" dirty="0" smtClean="0"/>
              <a:t>common asymptotic notations</a:t>
            </a:r>
            <a:r>
              <a:rPr lang="en-US" sz="3400" dirty="0"/>
              <a:t>: </a:t>
            </a:r>
            <a:endParaRPr lang="en-US" sz="3400" dirty="0" smtClean="0"/>
          </a:p>
          <a:p>
            <a:pPr lvl="1"/>
            <a:r>
              <a:rPr lang="en-US" sz="3400" dirty="0"/>
              <a:t>Big</a:t>
            </a:r>
            <a:r>
              <a:rPr lang="en-US" sz="3400" b="1" dirty="0" smtClean="0">
                <a:solidFill>
                  <a:schemeClr val="bg1"/>
                </a:solidFill>
              </a:rPr>
              <a:t> O </a:t>
            </a:r>
            <a:r>
              <a:rPr lang="en-US" sz="3400" b="1" dirty="0" smtClean="0"/>
              <a:t>– </a:t>
            </a:r>
            <a:r>
              <a:rPr lang="en-US" sz="3400" b="1" dirty="0" smtClean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 smtClean="0">
                <a:solidFill>
                  <a:schemeClr val="bg1"/>
                </a:solidFill>
              </a:rPr>
              <a:t> Theta </a:t>
            </a:r>
            <a:r>
              <a:rPr lang="en-US" sz="3400" b="1" dirty="0" smtClean="0"/>
              <a:t>– </a:t>
            </a:r>
            <a:r>
              <a:rPr lang="el-GR" sz="3400" b="1" dirty="0" smtClean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 smtClean="0">
                <a:solidFill>
                  <a:schemeClr val="bg1"/>
                </a:solidFill>
              </a:rPr>
              <a:t> Omega </a:t>
            </a:r>
            <a:r>
              <a:rPr lang="en-US" sz="3400" b="1" dirty="0" smtClean="0"/>
              <a:t>– </a:t>
            </a:r>
            <a:r>
              <a:rPr lang="el-GR" sz="3400" b="1" dirty="0" smtClean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Asymptotic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Algorithmic complexity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 smtClean="0"/>
              <a:t>– rough estimation of the number of steps performed by given computation, depending on the size of the input</a:t>
            </a:r>
          </a:p>
          <a:p>
            <a:r>
              <a:rPr lang="en-US" sz="3400" dirty="0" smtClean="0"/>
              <a:t>Measured with </a:t>
            </a:r>
            <a:r>
              <a:rPr lang="en-US" sz="3400" dirty="0"/>
              <a:t>asymptotic notation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O(f(n))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 smtClean="0">
                <a:cs typeface="Consolas" pitchFamily="49" charset="0"/>
              </a:rPr>
              <a:t>–  upper bound (worst case)</a:t>
            </a:r>
            <a:endParaRPr lang="en-US" sz="3400" dirty="0" smtClean="0"/>
          </a:p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Θ(f(n))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 smtClean="0">
                <a:cs typeface="Consolas" pitchFamily="49" charset="0"/>
              </a:rPr>
              <a:t>–  </a:t>
            </a:r>
            <a:r>
              <a:rPr lang="en-US" sz="3400" dirty="0">
                <a:cs typeface="Consolas" pitchFamily="49" charset="0"/>
              </a:rPr>
              <a:t>average </a:t>
            </a:r>
            <a:r>
              <a:rPr lang="en-US" sz="3400" dirty="0" smtClean="0">
                <a:cs typeface="Consolas" pitchFamily="49" charset="0"/>
              </a:rPr>
              <a:t>case</a:t>
            </a:r>
            <a:endParaRPr lang="en-US" sz="3400" dirty="0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l-GR" sz="3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Ω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(f(n))</a:t>
            </a:r>
            <a:r>
              <a:rPr lang="el-GR" sz="3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 smtClean="0">
                <a:cs typeface="Consolas" pitchFamily="49" charset="0"/>
              </a:rPr>
              <a:t>– lower bound (best case)</a:t>
            </a:r>
            <a:endParaRPr lang="en-GB" sz="3400" dirty="0" smtClean="0">
              <a:cs typeface="Consolas" pitchFamily="49" charset="0"/>
            </a:endParaRPr>
          </a:p>
          <a:p>
            <a:pPr lvl="2"/>
            <a:r>
              <a:rPr lang="en-US" sz="3400" dirty="0"/>
              <a:t>W</a:t>
            </a:r>
            <a:r>
              <a:rPr lang="en-US" sz="3400" dirty="0" smtClean="0"/>
              <a:t>here 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f(n)</a:t>
            </a:r>
            <a:r>
              <a:rPr lang="en-US" sz="3400" dirty="0" smtClean="0"/>
              <a:t> is a function of the size of the input data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38843"/>
            <a:ext cx="11804822" cy="544311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 smtClean="0"/>
              <a:t>In this course we will analyze only the Big O – </a:t>
            </a:r>
            <a:r>
              <a:rPr lang="en-US" sz="3400" b="1" dirty="0" smtClean="0">
                <a:solidFill>
                  <a:schemeClr val="bg1"/>
                </a:solidFill>
              </a:rPr>
              <a:t>O(f(n))</a:t>
            </a: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4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So the code above will have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r>
              <a:rPr lang="en-US" sz="3400" dirty="0"/>
              <a:t> </a:t>
            </a:r>
            <a:r>
              <a:rPr lang="en-US" sz="3400" dirty="0" smtClean="0"/>
              <a:t>or simply </a:t>
            </a:r>
            <a:r>
              <a:rPr lang="en-US" sz="3400" b="1" dirty="0" smtClean="0">
                <a:solidFill>
                  <a:schemeClr val="bg1"/>
                </a:solidFill>
              </a:rPr>
              <a:t>linear</a:t>
            </a:r>
            <a:r>
              <a:rPr lang="en-US" sz="3400" dirty="0" smtClean="0"/>
              <a:t> </a:t>
            </a:r>
            <a:r>
              <a:rPr lang="en-US" sz="3400" dirty="0"/>
              <a:t>complexity </a:t>
            </a:r>
          </a:p>
          <a:p>
            <a:pPr lvl="1"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1858517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boolean contains(int[] numbers, int number) {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for (int </a:t>
            </a:r>
            <a:r>
              <a:rPr lang="en-US" sz="2200" b="1" noProof="1">
                <a:latin typeface="Consolas" pitchFamily="49" charset="0"/>
              </a:rPr>
              <a:t>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200" b="1" noProof="1">
                <a:latin typeface="Consolas" pitchFamily="49" charset="0"/>
              </a:rPr>
              <a:t> 0; i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numbers.length; </a:t>
            </a:r>
            <a:r>
              <a:rPr lang="en-US" sz="2200" b="1" noProof="1">
                <a:latin typeface="Consolas" pitchFamily="49" charset="0"/>
              </a:rPr>
              <a:t>i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200" b="1" noProof="1" smtClean="0">
                <a:latin typeface="Consolas" pitchFamily="49" charset="0"/>
              </a:rPr>
              <a:t>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if (numbers[i] == number)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   return true;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 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false;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32057304"/>
              </p:ext>
            </p:extLst>
          </p:nvPr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 smtClean="0"/>
              <a:t>Below are some examples of </a:t>
            </a:r>
            <a:r>
              <a:rPr lang="en-US" sz="3400" b="1" dirty="0" smtClean="0">
                <a:solidFill>
                  <a:schemeClr val="bg1"/>
                </a:solidFill>
              </a:rPr>
              <a:t>common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 smtClean="0"/>
              <a:t> grow:</a:t>
            </a:r>
            <a:endParaRPr lang="en-US" sz="3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Memory Storage and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an 1"/>
          <p:cNvSpPr/>
          <p:nvPr/>
        </p:nvSpPr>
        <p:spPr bwMode="auto">
          <a:xfrm>
            <a:off x="5062538" y="340995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5062538" y="2858025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5062537" y="230610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5062537" y="1754175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5062537" y="1202250"/>
            <a:ext cx="2066925" cy="695325"/>
          </a:xfrm>
          <a:prstGeom prst="can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973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Complexities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27497"/>
              </p:ext>
            </p:extLst>
          </p:nvPr>
        </p:nvGraphicFramePr>
        <p:xfrm>
          <a:off x="644939" y="1426820"/>
          <a:ext cx="11135884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95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0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and Program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9148"/>
              </p:ext>
            </p:extLst>
          </p:nvPr>
        </p:nvGraphicFramePr>
        <p:xfrm>
          <a:off x="526935" y="1407321"/>
          <a:ext cx="11039477" cy="50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666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188845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996217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  <a:gridCol w="954176">
                  <a:extLst>
                    <a:ext uri="{9D8B030D-6E8A-4147-A177-3AD203B41FA5}">
                      <a16:colId xmlns:a16="http://schemas.microsoft.com/office/drawing/2014/main" val="4228732024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2764123020"/>
                    </a:ext>
                  </a:extLst>
                </a:gridCol>
                <a:gridCol w="969384">
                  <a:extLst>
                    <a:ext uri="{9D8B030D-6E8A-4147-A177-3AD203B41FA5}">
                      <a16:colId xmlns:a16="http://schemas.microsoft.com/office/drawing/2014/main" val="4100359290"/>
                    </a:ext>
                  </a:extLst>
                </a:gridCol>
                <a:gridCol w="1860642">
                  <a:extLst>
                    <a:ext uri="{9D8B030D-6E8A-4147-A177-3AD203B41FA5}">
                      <a16:colId xmlns:a16="http://schemas.microsoft.com/office/drawing/2014/main" val="1512714751"/>
                    </a:ext>
                  </a:extLst>
                </a:gridCol>
                <a:gridCol w="1586996">
                  <a:extLst>
                    <a:ext uri="{9D8B030D-6E8A-4147-A177-3AD203B41FA5}">
                      <a16:colId xmlns:a16="http://schemas.microsoft.com/office/drawing/2014/main" val="3759201991"/>
                    </a:ext>
                  </a:extLst>
                </a:gridCol>
              </a:tblGrid>
              <a:tr h="43654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1 000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10 000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100 000</a:t>
                      </a:r>
                      <a:endParaRPr lang="en-US" sz="2398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4365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78571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O(2^n)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260 </a:t>
                      </a:r>
                    </a:p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O(n!)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084460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3-4 min</a:t>
                      </a:r>
                      <a:endParaRPr lang="bg-BG" sz="2398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1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Memory consumption</a:t>
            </a:r>
            <a:r>
              <a:rPr lang="en-US" sz="3400" dirty="0" smtClean="0"/>
              <a:t> should also be considered, for example:</a:t>
            </a:r>
          </a:p>
          <a:p>
            <a:pPr lvl="1"/>
            <a:r>
              <a:rPr lang="en-US" sz="3400" dirty="0" smtClean="0"/>
              <a:t>Storing elements in a matrix of size N by N</a:t>
            </a:r>
          </a:p>
          <a:p>
            <a:pPr lvl="2"/>
            <a:r>
              <a:rPr lang="en-US" sz="3400" dirty="0" smtClean="0"/>
              <a:t>Filling the matrix – Running time </a:t>
            </a:r>
            <a:r>
              <a:rPr lang="en-US" sz="3400" b="1" dirty="0" smtClean="0">
                <a:solidFill>
                  <a:schemeClr val="bg1"/>
                </a:solidFill>
              </a:rPr>
              <a:t>O(n</a:t>
            </a:r>
            <a:r>
              <a:rPr lang="en-US" sz="34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sz="3400" dirty="0" smtClean="0"/>
              <a:t>Get element by index – Running time </a:t>
            </a:r>
            <a:r>
              <a:rPr lang="en-US" sz="3400" b="1" dirty="0" smtClean="0">
                <a:solidFill>
                  <a:schemeClr val="bg1"/>
                </a:solidFill>
              </a:rPr>
              <a:t>O(1)</a:t>
            </a:r>
          </a:p>
          <a:p>
            <a:pPr lvl="2"/>
            <a:r>
              <a:rPr lang="en-US" sz="3400" dirty="0" smtClean="0"/>
              <a:t>Memory requirement </a:t>
            </a:r>
            <a:r>
              <a:rPr lang="en-US" sz="3400" b="1" dirty="0" smtClean="0">
                <a:solidFill>
                  <a:schemeClr val="bg1"/>
                </a:solidFill>
              </a:rPr>
              <a:t>O(n</a:t>
            </a:r>
            <a:r>
              <a:rPr lang="en-US" sz="34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3400" dirty="0"/>
              <a:t>However in this course </a:t>
            </a:r>
            <a:r>
              <a:rPr lang="en-US" sz="3400" dirty="0" smtClean="0"/>
              <a:t>we </a:t>
            </a:r>
            <a:r>
              <a:rPr lang="en-US" sz="3400" b="1" dirty="0" smtClean="0">
                <a:solidFill>
                  <a:schemeClr val="bg1"/>
                </a:solidFill>
              </a:rPr>
              <a:t>won't be optimizing </a:t>
            </a:r>
            <a:r>
              <a:rPr lang="en-US" sz="3400" dirty="0" smtClean="0"/>
              <a:t>memory consumption we will only point it out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Requirement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4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Array</a:t>
            </a:r>
            <a:r>
              <a:rPr lang="en-US" dirty="0"/>
              <a:t> Data Structures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noProof="1"/>
              <a:t>Built-in and Lightweight</a:t>
            </a:r>
            <a:endParaRPr lang="en-US" sz="4000" b="0" dirty="0">
              <a:latin typeface="+mj-lt"/>
              <a:cs typeface="+mn-cs"/>
            </a:endParaRPr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831386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 smtClean="0"/>
              <a:t>Ordered</a:t>
            </a:r>
          </a:p>
          <a:p>
            <a:r>
              <a:rPr lang="en-US" altLang="ko-KR" sz="3400" dirty="0" smtClean="0"/>
              <a:t>Very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lightweight</a:t>
            </a:r>
          </a:p>
          <a:p>
            <a:r>
              <a:rPr lang="en-US" altLang="ko-KR" sz="3400" dirty="0" smtClean="0"/>
              <a:t>Has a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fixed size</a:t>
            </a:r>
          </a:p>
          <a:p>
            <a:r>
              <a:rPr lang="en-US" altLang="ko-KR" sz="3400" dirty="0" smtClean="0"/>
              <a:t>Usually </a:t>
            </a:r>
            <a:r>
              <a:rPr lang="en-US" altLang="ko-KR" sz="3400" b="1" dirty="0" smtClean="0">
                <a:solidFill>
                  <a:schemeClr val="bg1"/>
                </a:solidFill>
              </a:rPr>
              <a:t>built into the language</a:t>
            </a:r>
          </a:p>
          <a:p>
            <a:r>
              <a:rPr lang="en-US" altLang="ko-KR" sz="3400" dirty="0" smtClean="0"/>
              <a:t>Many collections are implemented by using arrays, e.g.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 smtClean="0">
                <a:solidFill>
                  <a:schemeClr val="bg1"/>
                </a:solidFill>
              </a:rPr>
              <a:t>ArrayList&lt;E&gt;</a:t>
            </a:r>
            <a:r>
              <a:rPr lang="en-US" altLang="ko-KR" sz="3400" dirty="0" smtClean="0"/>
              <a:t> in Java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 smtClean="0">
                <a:solidFill>
                  <a:schemeClr val="bg1"/>
                </a:solidFill>
              </a:rPr>
              <a:t>ArrayDeque&lt;E</a:t>
            </a:r>
            <a:r>
              <a:rPr lang="en-US" altLang="ko-KR" sz="3400" b="1" dirty="0">
                <a:solidFill>
                  <a:schemeClr val="bg1"/>
                </a:solidFill>
              </a:rPr>
              <a:t>&gt;</a:t>
            </a:r>
            <a:r>
              <a:rPr lang="en-US" altLang="ko-KR" sz="3400" dirty="0"/>
              <a:t> in </a:t>
            </a:r>
            <a:r>
              <a:rPr lang="en-US" altLang="ko-KR" sz="3400" dirty="0" smtClean="0"/>
              <a:t>Java</a:t>
            </a:r>
            <a:endParaRPr lang="en-US" altLang="ko-KR" sz="34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 Data Structure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95925"/>
              </p:ext>
            </p:extLst>
          </p:nvPr>
        </p:nvGraphicFramePr>
        <p:xfrm>
          <a:off x="2886170" y="3109759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Arrays use a </a:t>
            </a:r>
            <a:r>
              <a:rPr lang="en-US" altLang="ko-KR" b="1" dirty="0" smtClean="0">
                <a:solidFill>
                  <a:schemeClr val="bg1"/>
                </a:solidFill>
              </a:rPr>
              <a:t>single block of memory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Uses total </a:t>
            </a:r>
            <a:r>
              <a:rPr lang="en-US" altLang="ko-KR" dirty="0"/>
              <a:t>of</a:t>
            </a:r>
            <a:r>
              <a:rPr lang="en-US" altLang="ko-KR" b="1" dirty="0" smtClean="0">
                <a:solidFill>
                  <a:schemeClr val="bg1"/>
                </a:solidFill>
              </a:rPr>
              <a:t> array pointer + (N * element/pointer size)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Clr>
                <a:schemeClr val="tx1"/>
              </a:buClr>
            </a:pPr>
            <a:r>
              <a:rPr lang="en-US" altLang="ko-KR" b="1" dirty="0" smtClean="0">
                <a:solidFill>
                  <a:schemeClr val="bg1"/>
                </a:solidFill>
              </a:rPr>
              <a:t>Array Address </a:t>
            </a:r>
            <a:r>
              <a:rPr lang="en-US" altLang="ko-KR" b="1" dirty="0" smtClean="0"/>
              <a:t>+</a:t>
            </a:r>
            <a:r>
              <a:rPr lang="en-US" altLang="ko-KR" b="1" dirty="0" smtClean="0">
                <a:solidFill>
                  <a:schemeClr val="bg1"/>
                </a:solidFill>
              </a:rPr>
              <a:t> (Element Index </a:t>
            </a:r>
            <a:r>
              <a:rPr lang="en-US" altLang="ko-KR" b="1" dirty="0" smtClean="0"/>
              <a:t>*</a:t>
            </a:r>
            <a:r>
              <a:rPr lang="en-US" altLang="ko-KR" b="1" dirty="0" smtClean="0">
                <a:solidFill>
                  <a:schemeClr val="bg1"/>
                </a:solidFill>
              </a:rPr>
              <a:t> Size) </a:t>
            </a:r>
            <a:r>
              <a:rPr lang="en-US" altLang="ko-KR" b="1" dirty="0" smtClean="0"/>
              <a:t>=</a:t>
            </a:r>
            <a:r>
              <a:rPr lang="en-US" altLang="ko-KR" b="1" dirty="0" smtClean="0">
                <a:solidFill>
                  <a:schemeClr val="bg1"/>
                </a:solidFill>
              </a:rPr>
              <a:t> Element Address</a:t>
            </a:r>
          </a:p>
          <a:p>
            <a:r>
              <a:rPr lang="en-US" altLang="ko-KR" dirty="0" smtClean="0"/>
              <a:t>Array Element Lookup – </a:t>
            </a:r>
            <a:r>
              <a:rPr lang="en-US" altLang="ko-KR" b="1" dirty="0" smtClean="0">
                <a:solidFill>
                  <a:schemeClr val="bg1"/>
                </a:solidFill>
              </a:rPr>
              <a:t>O(1)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Arrays Are Fast?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301" y="1932180"/>
            <a:ext cx="1051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57765" y="3495721"/>
            <a:ext cx="3305189" cy="578882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Total: </a:t>
            </a:r>
            <a:r>
              <a:rPr lang="en-US" sz="2800" b="1" dirty="0">
                <a:solidFill>
                  <a:schemeClr val="bg1"/>
                </a:solidFill>
              </a:rPr>
              <a:t>5 * 4 bytes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93601" y="1532784"/>
            <a:ext cx="2914732" cy="578882"/>
          </a:xfrm>
          <a:prstGeom prst="wedgeRoundRectCallout">
            <a:avLst>
              <a:gd name="adj1" fmla="val -51227"/>
              <a:gd name="adj2" fmla="val 77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int</a:t>
            </a:r>
            <a:r>
              <a:rPr lang="en-US" sz="2800" b="1" dirty="0" smtClean="0">
                <a:solidFill>
                  <a:srgbClr val="FFFFFF"/>
                </a:solidFill>
              </a:rPr>
              <a:t> size is </a:t>
            </a:r>
            <a:r>
              <a:rPr lang="en-US" sz="2800" b="1" dirty="0">
                <a:solidFill>
                  <a:schemeClr val="bg1"/>
                </a:solidFill>
              </a:rPr>
              <a:t>4 bytes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397" y="3495721"/>
            <a:ext cx="3177539" cy="1055608"/>
          </a:xfrm>
          <a:prstGeom prst="wedgeRoundRectCallout">
            <a:avLst>
              <a:gd name="adj1" fmla="val 69291"/>
              <a:gd name="adj2" fmla="val -18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Array starts at this address</a:t>
            </a:r>
          </a:p>
        </p:txBody>
      </p:sp>
    </p:spTree>
    <p:extLst>
      <p:ext uri="{BB962C8B-B14F-4D97-AF65-F5344CB8AC3E}">
        <p14:creationId xmlns:p14="http://schemas.microsoft.com/office/powerpoint/2010/main" val="40353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18703"/>
              </p:ext>
            </p:extLst>
          </p:nvPr>
        </p:nvGraphicFramePr>
        <p:xfrm>
          <a:off x="2920520" y="3462785"/>
          <a:ext cx="6357860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786">
                  <a:extLst>
                    <a:ext uri="{9D8B030D-6E8A-4147-A177-3AD203B41FA5}">
                      <a16:colId xmlns:a16="http://schemas.microsoft.com/office/drawing/2014/main" val="335533537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95168444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714781493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50869306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21097870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3265099882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483083108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343160814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1319773101"/>
                    </a:ext>
                  </a:extLst>
                </a:gridCol>
                <a:gridCol w="635786">
                  <a:extLst>
                    <a:ext uri="{9D8B030D-6E8A-4147-A177-3AD203B41FA5}">
                      <a16:colId xmlns:a16="http://schemas.microsoft.com/office/drawing/2014/main" val="273544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9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83408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Arrays have a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fixed size</a:t>
            </a: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Memory after the array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may be occupied</a:t>
            </a: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If we want to resize the array we have to </a:t>
            </a:r>
            <a:r>
              <a:rPr lang="en-US" altLang="ko-KR" sz="3700" b="1" dirty="0">
                <a:solidFill>
                  <a:schemeClr val="bg1"/>
                </a:solidFill>
                <a:ea typeface="굴림" pitchFamily="50" charset="-127"/>
              </a:rPr>
              <a:t>make a copy</a:t>
            </a: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3400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700" dirty="0">
                <a:ea typeface="굴림" pitchFamily="50" charset="-127"/>
              </a:rPr>
              <a:t>Array Copy – </a:t>
            </a:r>
            <a:r>
              <a:rPr lang="en-US" altLang="ko-KR" sz="3700" b="1" dirty="0">
                <a:solidFill>
                  <a:schemeClr val="bg1"/>
                </a:solidFill>
                <a:latin typeface="Consolas" panose="020B0609020204030204" pitchFamily="49" charset="0"/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Arrays – Changing Array Size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23365" y="3320943"/>
            <a:ext cx="2914732" cy="578882"/>
          </a:xfrm>
          <a:prstGeom prst="wedgeRoundRectCallout">
            <a:avLst>
              <a:gd name="adj1" fmla="val -70281"/>
              <a:gd name="adj2" fmla="val 974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May be occupied</a:t>
            </a:r>
          </a:p>
        </p:txBody>
      </p:sp>
    </p:spTree>
    <p:extLst>
      <p:ext uri="{BB962C8B-B14F-4D97-AF65-F5344CB8AC3E}">
        <p14:creationId xmlns:p14="http://schemas.microsoft.com/office/powerpoint/2010/main" val="24482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Structure Implementation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Elements Representation 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54797017"/>
              </p:ext>
            </p:extLst>
          </p:nvPr>
        </p:nvGraphicFramePr>
        <p:xfrm>
          <a:off x="4501824" y="1558652"/>
          <a:ext cx="3237584" cy="215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9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Choose</a:t>
            </a:r>
            <a:r>
              <a:rPr lang="en-US" sz="3400" dirty="0" smtClean="0"/>
              <a:t> the way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 smtClean="0"/>
              <a:t> the elements:</a:t>
            </a:r>
          </a:p>
          <a:p>
            <a:pPr lvl="1"/>
            <a:r>
              <a:rPr lang="en-US" sz="3400" dirty="0" smtClean="0"/>
              <a:t>By </a:t>
            </a:r>
            <a:r>
              <a:rPr lang="en-US" sz="3400" b="1" dirty="0">
                <a:solidFill>
                  <a:schemeClr val="bg1"/>
                </a:solidFill>
              </a:rPr>
              <a:t>using an array</a:t>
            </a:r>
            <a:r>
              <a:rPr lang="en-US" sz="3400" dirty="0" smtClean="0"/>
              <a:t>: </a:t>
            </a:r>
          </a:p>
          <a:p>
            <a:pPr lvl="2"/>
            <a:r>
              <a:rPr lang="en-US" sz="3400" dirty="0" smtClean="0"/>
              <a:t>Stores the elements as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 smtClean="0"/>
              <a:t> inside      the computer memory </a:t>
            </a:r>
          </a:p>
          <a:p>
            <a:pPr lvl="1"/>
            <a:r>
              <a:rPr lang="en-US" sz="3400" dirty="0"/>
              <a:t>B</a:t>
            </a:r>
            <a:r>
              <a:rPr lang="en-US" sz="3400" dirty="0" smtClean="0"/>
              <a:t>y </a:t>
            </a:r>
            <a:r>
              <a:rPr lang="en-US" sz="3400" b="1" dirty="0">
                <a:solidFill>
                  <a:schemeClr val="bg1"/>
                </a:solidFill>
              </a:rPr>
              <a:t>using a Node&lt;E&gt; </a:t>
            </a:r>
            <a:r>
              <a:rPr lang="en-US" sz="3400" dirty="0" smtClean="0"/>
              <a:t>class:</a:t>
            </a:r>
            <a:endParaRPr lang="en-US" sz="3400" dirty="0"/>
          </a:p>
          <a:p>
            <a:pPr lvl="2"/>
            <a:r>
              <a:rPr lang="en-US" sz="3400" dirty="0" smtClean="0"/>
              <a:t>Contains the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 smtClean="0"/>
              <a:t> inside the Node.       </a:t>
            </a:r>
            <a:r>
              <a:rPr lang="en-US" sz="3400" b="1" dirty="0">
                <a:solidFill>
                  <a:schemeClr val="bg1"/>
                </a:solidFill>
              </a:rPr>
              <a:t>Must</a:t>
            </a:r>
            <a:r>
              <a:rPr lang="en-US" sz="3400" dirty="0" smtClean="0"/>
              <a:t> have </a:t>
            </a:r>
            <a:r>
              <a:rPr lang="en-US" sz="3400" b="1" dirty="0">
                <a:solidFill>
                  <a:schemeClr val="bg1"/>
                </a:solidFill>
              </a:rPr>
              <a:t>pointer to the next </a:t>
            </a:r>
            <a:r>
              <a:rPr lang="en-US" sz="3400" b="1" dirty="0" smtClean="0">
                <a:solidFill>
                  <a:schemeClr val="bg1"/>
                </a:solidFill>
              </a:rPr>
              <a:t>Node.            </a:t>
            </a:r>
            <a:r>
              <a:rPr lang="en-US" sz="3400" dirty="0" smtClean="0"/>
              <a:t>Can </a:t>
            </a:r>
            <a:r>
              <a:rPr lang="en-US" sz="3400" dirty="0"/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fields if necessary.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Store the Elements?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9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the elements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access indices with </a:t>
            </a:r>
            <a:r>
              <a:rPr lang="en-US" b="1" dirty="0" smtClean="0">
                <a:solidFill>
                  <a:schemeClr val="bg1"/>
                </a:solidFill>
              </a:rPr>
              <a:t>O(1)</a:t>
            </a:r>
            <a:r>
              <a:rPr lang="en-US" dirty="0" smtClean="0"/>
              <a:t> – constant complexity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rest</a:t>
            </a:r>
            <a:r>
              <a:rPr lang="en-US" dirty="0" smtClean="0"/>
              <a:t> operations on </a:t>
            </a:r>
            <a:r>
              <a:rPr lang="en-US" b="1" dirty="0">
                <a:solidFill>
                  <a:schemeClr val="bg1"/>
                </a:solidFill>
              </a:rPr>
              <a:t>unsorted</a:t>
            </a:r>
            <a:r>
              <a:rPr lang="en-US" dirty="0" smtClean="0"/>
              <a:t> arrays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</a:p>
          <a:p>
            <a:r>
              <a:rPr lang="en-US" dirty="0" smtClean="0"/>
              <a:t>Array initial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happens when we </a:t>
            </a:r>
            <a:r>
              <a:rPr lang="en-US" b="1" dirty="0">
                <a:solidFill>
                  <a:schemeClr val="bg1"/>
                </a:solidFill>
              </a:rPr>
              <a:t>exceed</a:t>
            </a:r>
            <a:r>
              <a:rPr lang="en-US" dirty="0" smtClean="0"/>
              <a:t>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 smtClean="0"/>
              <a:t> size?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Array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78220" y="1781524"/>
            <a:ext cx="713342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</a:rPr>
              <a:t>ublic class ArrayList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int[] </a:t>
            </a:r>
            <a:r>
              <a:rPr lang="en-US" sz="2200" b="1" noProof="1">
                <a:latin typeface="Consolas" pitchFamily="49" charset="0"/>
              </a:rPr>
              <a:t>elements;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Computer 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/>
              <a:t> is any physical device capable </a:t>
            </a:r>
            <a:r>
              <a:rPr lang="en-US" sz="3400" dirty="0" smtClean="0"/>
              <a:t>   of </a:t>
            </a:r>
            <a:r>
              <a:rPr lang="en-US" sz="3400" dirty="0"/>
              <a:t>storing information temporarily, like </a:t>
            </a:r>
            <a:r>
              <a:rPr lang="en-US" sz="3400" b="1" dirty="0" smtClean="0">
                <a:solidFill>
                  <a:schemeClr val="bg1"/>
                </a:solidFill>
              </a:rPr>
              <a:t>RAM</a:t>
            </a:r>
            <a:r>
              <a:rPr lang="en-US" sz="3400" dirty="0" smtClean="0"/>
              <a:t>, or </a:t>
            </a:r>
            <a:r>
              <a:rPr lang="en-US" sz="3400" dirty="0"/>
              <a:t>permanently, like </a:t>
            </a:r>
            <a:r>
              <a:rPr lang="en-US" sz="3400" b="1" dirty="0" smtClean="0">
                <a:solidFill>
                  <a:schemeClr val="bg1"/>
                </a:solidFill>
              </a:rPr>
              <a:t>ROM</a:t>
            </a:r>
            <a:r>
              <a:rPr lang="en-US" sz="3400" dirty="0" smtClean="0"/>
              <a:t>. Memory </a:t>
            </a:r>
            <a:r>
              <a:rPr lang="en-US" sz="3400" dirty="0"/>
              <a:t>devices </a:t>
            </a:r>
            <a:r>
              <a:rPr lang="en-US" sz="3400" dirty="0" smtClean="0"/>
              <a:t>utilize </a:t>
            </a:r>
            <a:r>
              <a:rPr lang="en-US" sz="3400" b="1" dirty="0">
                <a:solidFill>
                  <a:schemeClr val="bg1"/>
                </a:solidFill>
              </a:rPr>
              <a:t>integrated circuits</a:t>
            </a:r>
            <a:r>
              <a:rPr lang="en-US" sz="3400" dirty="0"/>
              <a:t> and are used by </a:t>
            </a:r>
            <a:r>
              <a:rPr lang="en-US" sz="3400" b="1" dirty="0" smtClean="0">
                <a:solidFill>
                  <a:schemeClr val="bg1"/>
                </a:solidFill>
              </a:rPr>
              <a:t>operating systems</a:t>
            </a:r>
            <a:r>
              <a:rPr lang="en-US" sz="3400" dirty="0" smtClean="0"/>
              <a:t>,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software</a:t>
            </a:r>
            <a:r>
              <a:rPr lang="en-US" sz="3400" dirty="0" smtClean="0"/>
              <a:t>, </a:t>
            </a:r>
            <a:r>
              <a:rPr lang="en-US" sz="3400" dirty="0"/>
              <a:t>and </a:t>
            </a:r>
            <a:r>
              <a:rPr lang="en-US" sz="3400" b="1" dirty="0">
                <a:solidFill>
                  <a:schemeClr val="bg1"/>
                </a:solidFill>
              </a:rPr>
              <a:t>hardware</a:t>
            </a:r>
            <a:r>
              <a:rPr lang="en-US" sz="3400" dirty="0" smtClean="0"/>
              <a:t>.</a:t>
            </a:r>
          </a:p>
          <a:p>
            <a:r>
              <a:rPr lang="en-US" sz="3400" dirty="0"/>
              <a:t>The term "memory", meaning "primary storage" </a:t>
            </a:r>
            <a:r>
              <a:rPr lang="en-US" sz="3400" dirty="0" smtClean="0"/>
              <a:t>    or 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  <a:r>
              <a:rPr lang="en-US" sz="3400" b="1" dirty="0" smtClean="0">
                <a:solidFill>
                  <a:schemeClr val="bg1"/>
                </a:solidFill>
              </a:rPr>
              <a:t>main </a:t>
            </a:r>
            <a:r>
              <a:rPr lang="en-US" sz="3400" b="1" dirty="0">
                <a:solidFill>
                  <a:schemeClr val="bg1"/>
                </a:solidFill>
              </a:rPr>
              <a:t>memory"</a:t>
            </a:r>
            <a:r>
              <a:rPr lang="en-US" sz="3400" dirty="0" smtClean="0"/>
              <a:t>, </a:t>
            </a:r>
            <a:r>
              <a:rPr lang="en-US" sz="3400" dirty="0"/>
              <a:t>is often associated with addressable </a:t>
            </a:r>
            <a:r>
              <a:rPr lang="en-US" sz="3400" b="1" dirty="0" smtClean="0">
                <a:solidFill>
                  <a:schemeClr val="bg1"/>
                </a:solidFill>
              </a:rPr>
              <a:t>semiconductor memory</a:t>
            </a:r>
            <a:r>
              <a:rPr lang="en-US" sz="3400" dirty="0" smtClean="0"/>
              <a:t>.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</a:p>
        </p:txBody>
      </p:sp>
    </p:spTree>
    <p:extLst>
      <p:ext uri="{BB962C8B-B14F-4D97-AF65-F5344CB8AC3E}">
        <p14:creationId xmlns:p14="http://schemas.microsoft.com/office/powerpoint/2010/main" val="22111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b="1" dirty="0" smtClean="0">
                <a:solidFill>
                  <a:schemeClr val="bg1"/>
                </a:solidFill>
              </a:rPr>
              <a:t>grow() </a:t>
            </a:r>
            <a:r>
              <a:rPr lang="en-US" dirty="0" smtClean="0"/>
              <a:t>method when you </a:t>
            </a:r>
            <a:r>
              <a:rPr lang="en-US" b="1" dirty="0">
                <a:solidFill>
                  <a:schemeClr val="bg1"/>
                </a:solidFill>
              </a:rPr>
              <a:t>need more space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complexity? – </a:t>
            </a:r>
            <a:r>
              <a:rPr lang="en-US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Array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7383" y="1795901"/>
            <a:ext cx="1051559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</a:rPr>
              <a:t>ublic class ArrayList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private 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grow()</a:t>
            </a:r>
            <a:r>
              <a:rPr lang="en-US" sz="2200" b="1" noProof="1" smtClean="0">
                <a:latin typeface="Consolas" pitchFamily="49" charset="0"/>
              </a:rPr>
              <a:t>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latin typeface="Consolas" pitchFamily="49" charset="0"/>
              </a:rPr>
              <a:t> </a:t>
            </a:r>
            <a:r>
              <a:rPr lang="en-US" sz="2200" b="1" i="1" noProof="1" smtClean="0">
                <a:latin typeface="Consolas" pitchFamily="49" charset="0"/>
              </a:rPr>
              <a:t>      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</a:rPr>
              <a:t>// Create new array with larger size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	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</a:rPr>
              <a:t>// Copy the elements from the old to the new array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</a:rPr>
              <a:t>       // Do additional operations if needed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   }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nested class – </a:t>
            </a:r>
            <a:r>
              <a:rPr lang="en-US" b="1" dirty="0" smtClean="0">
                <a:solidFill>
                  <a:schemeClr val="bg1"/>
                </a:solidFill>
              </a:rPr>
              <a:t>Node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Node Class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1651" y="1696437"/>
            <a:ext cx="10515598" cy="40037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</a:t>
            </a:r>
            <a:r>
              <a:rPr lang="en-US" sz="2200" b="1" noProof="1" smtClean="0">
                <a:latin typeface="Consolas" pitchFamily="49" charset="0"/>
              </a:rPr>
              <a:t>ublic class ArrayList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private static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class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Node </a:t>
            </a: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int </a:t>
            </a:r>
            <a:r>
              <a:rPr lang="en-US" sz="2200" b="1" noProof="1">
                <a:latin typeface="Consolas" pitchFamily="49" charset="0"/>
              </a:rPr>
              <a:t>element;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    </a:t>
            </a:r>
            <a:r>
              <a:rPr lang="en-US" sz="2200" b="1" noProof="1">
                <a:latin typeface="Consolas" pitchFamily="49" charset="0"/>
              </a:rPr>
              <a:t>private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Node </a:t>
            </a:r>
            <a:r>
              <a:rPr lang="en-US" sz="2200" b="1" noProof="1">
                <a:latin typeface="Consolas" pitchFamily="49" charset="0"/>
              </a:rPr>
              <a:t>next;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 smtClean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</a:rPr>
              <a:t>//You can add any fields needed 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</a:rPr>
              <a:t>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</a:rPr>
              <a:t>  private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Node </a:t>
            </a:r>
            <a:r>
              <a:rPr lang="en-US" sz="2200" b="1" noProof="1">
                <a:latin typeface="Consolas" pitchFamily="49" charset="0"/>
              </a:rPr>
              <a:t>head</a:t>
            </a:r>
            <a:r>
              <a:rPr lang="en-US" sz="2200" b="1" noProof="1" smtClean="0">
                <a:latin typeface="Consolas" pitchFamily="49" charset="0"/>
              </a:rPr>
              <a:t>;</a:t>
            </a:r>
            <a:endParaRPr lang="en-US" sz="2200" b="1" noProof="1">
              <a:latin typeface="Consolas" pitchFamily="49" charset="0"/>
            </a:endParaRP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 smtClean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27259" y="2778916"/>
            <a:ext cx="4356371" cy="919401"/>
          </a:xfrm>
          <a:prstGeom prst="wedgeRoundRectCallout">
            <a:avLst>
              <a:gd name="adj1" fmla="val -98598"/>
              <a:gd name="adj2" fmla="val 232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</a:rPr>
              <a:t>Keep at </a:t>
            </a:r>
            <a:r>
              <a:rPr lang="en-US" sz="2400" b="1" dirty="0" smtClean="0">
                <a:solidFill>
                  <a:schemeClr val="bg1"/>
                </a:solidFill>
              </a:rPr>
              <a:t>least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one</a:t>
            </a:r>
            <a:r>
              <a:rPr lang="en-US" sz="2400" b="1" dirty="0" smtClean="0">
                <a:solidFill>
                  <a:srgbClr val="FFFFFF"/>
                </a:solidFill>
              </a:rPr>
              <a:t> reference to connect the nodes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</a:t>
            </a:r>
            <a:r>
              <a:rPr lang="en-US" b="1" dirty="0" smtClean="0">
                <a:solidFill>
                  <a:schemeClr val="bg1"/>
                </a:solidFill>
              </a:rPr>
              <a:t>chaining</a:t>
            </a:r>
            <a:r>
              <a:rPr lang="en-US" dirty="0" smtClean="0"/>
              <a:t> elements </a:t>
            </a:r>
            <a:r>
              <a:rPr lang="en-US" b="1" dirty="0">
                <a:solidFill>
                  <a:schemeClr val="bg1"/>
                </a:solidFill>
              </a:rPr>
              <a:t>when adding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</a:t>
            </a:r>
            <a:r>
              <a:rPr lang="en-US" dirty="0" smtClean="0"/>
              <a:t>new </a:t>
            </a:r>
            <a:r>
              <a:rPr lang="en-US" dirty="0"/>
              <a:t>element simply </a:t>
            </a:r>
            <a:r>
              <a:rPr lang="en-US" b="1" dirty="0">
                <a:solidFill>
                  <a:schemeClr val="bg1"/>
                </a:solidFill>
              </a:rPr>
              <a:t>add new Node </a:t>
            </a:r>
            <a:r>
              <a:rPr lang="en-US" dirty="0" smtClean="0"/>
              <a:t>make all the </a:t>
            </a:r>
            <a:r>
              <a:rPr lang="en-US" b="1" dirty="0">
                <a:solidFill>
                  <a:schemeClr val="bg1"/>
                </a:solidFill>
              </a:rPr>
              <a:t>required references point to it</a:t>
            </a:r>
          </a:p>
          <a:p>
            <a:r>
              <a:rPr lang="en-US" dirty="0" smtClean="0"/>
              <a:t>To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Node </a:t>
            </a:r>
            <a:r>
              <a:rPr lang="en-US" b="1" dirty="0">
                <a:solidFill>
                  <a:schemeClr val="bg1"/>
                </a:solidFill>
              </a:rPr>
              <a:t>clear all the references pointing to it</a:t>
            </a:r>
            <a:r>
              <a:rPr lang="en-US" dirty="0" smtClean="0"/>
              <a:t> all      the other nodes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 smtClean="0"/>
              <a:t> remain in the </a:t>
            </a:r>
            <a:r>
              <a:rPr lang="en-US" b="1" dirty="0">
                <a:solidFill>
                  <a:schemeClr val="bg1"/>
                </a:solidFill>
              </a:rPr>
              <a:t>same </a:t>
            </a:r>
            <a:r>
              <a:rPr lang="en-US" b="1" dirty="0" smtClean="0">
                <a:solidFill>
                  <a:schemeClr val="bg1"/>
                </a:solidFill>
              </a:rPr>
              <a:t>order unchanged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Node Class (2)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95332"/>
              </p:ext>
            </p:extLst>
          </p:nvPr>
        </p:nvGraphicFramePr>
        <p:xfrm>
          <a:off x="677653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22144"/>
              </p:ext>
            </p:extLst>
          </p:nvPr>
        </p:nvGraphicFramePr>
        <p:xfrm>
          <a:off x="3202317" y="2048134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93014"/>
              </p:ext>
            </p:extLst>
          </p:nvPr>
        </p:nvGraphicFramePr>
        <p:xfrm>
          <a:off x="5726981" y="2048133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18711"/>
              </p:ext>
            </p:extLst>
          </p:nvPr>
        </p:nvGraphicFramePr>
        <p:xfrm>
          <a:off x="8256437" y="2048132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061713" y="225149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97972" y="2251492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111041" y="2300140"/>
            <a:ext cx="1118559" cy="872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>
                <a:solidFill>
                  <a:schemeClr val="bg1"/>
                </a:solidFill>
              </a:rPr>
              <a:t>Data structures </a:t>
            </a:r>
            <a:r>
              <a:rPr lang="en-US" sz="3199" dirty="0">
                <a:solidFill>
                  <a:schemeClr val="bg2"/>
                </a:solidFill>
              </a:rPr>
              <a:t>organize data in computer systems </a:t>
            </a:r>
            <a:br>
              <a:rPr lang="en-US" sz="3199" dirty="0">
                <a:solidFill>
                  <a:schemeClr val="bg2"/>
                </a:solidFill>
              </a:rPr>
            </a:br>
            <a:r>
              <a:rPr lang="en-US" sz="3199" dirty="0">
                <a:solidFill>
                  <a:schemeClr val="bg2"/>
                </a:solidFill>
              </a:rPr>
              <a:t>for efficient use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999" dirty="0">
                <a:solidFill>
                  <a:schemeClr val="bg2"/>
                </a:solidFill>
              </a:rPr>
              <a:t>Abstract data types (</a:t>
            </a:r>
            <a:r>
              <a:rPr lang="en-US" sz="2999" b="1" dirty="0">
                <a:solidFill>
                  <a:schemeClr val="bg1"/>
                </a:solidFill>
              </a:rPr>
              <a:t>ADT</a:t>
            </a:r>
            <a:r>
              <a:rPr lang="en-US" sz="2999" dirty="0">
                <a:solidFill>
                  <a:schemeClr val="bg2"/>
                </a:solidFill>
              </a:rPr>
              <a:t>) describe a set of </a:t>
            </a:r>
            <a:br>
              <a:rPr lang="en-US" sz="2999" dirty="0">
                <a:solidFill>
                  <a:schemeClr val="bg2"/>
                </a:solidFill>
              </a:rPr>
            </a:br>
            <a:r>
              <a:rPr lang="en-US" sz="2999" dirty="0" smtClean="0">
                <a:solidFill>
                  <a:schemeClr val="bg2"/>
                </a:solidFill>
              </a:rPr>
              <a:t>operations</a:t>
            </a:r>
            <a:endParaRPr lang="en-US" sz="3199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 smtClean="0">
                <a:solidFill>
                  <a:schemeClr val="bg1"/>
                </a:solidFill>
              </a:rPr>
              <a:t>Algorithm </a:t>
            </a:r>
            <a:r>
              <a:rPr lang="en-US" sz="3199" b="1" dirty="0">
                <a:solidFill>
                  <a:schemeClr val="bg1"/>
                </a:solidFill>
              </a:rPr>
              <a:t>complexity </a:t>
            </a:r>
            <a:r>
              <a:rPr lang="en-US" sz="3199" dirty="0">
                <a:solidFill>
                  <a:schemeClr val="bg2"/>
                </a:solidFill>
              </a:rPr>
              <a:t>is a rough estimation of </a:t>
            </a:r>
            <a:r>
              <a:rPr lang="en-US" sz="3199" dirty="0" smtClean="0">
                <a:solidFill>
                  <a:schemeClr val="bg2"/>
                </a:solidFill>
              </a:rPr>
              <a:t>the </a:t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b="1" dirty="0" smtClean="0">
                <a:solidFill>
                  <a:schemeClr val="bg1"/>
                </a:solidFill>
              </a:rPr>
              <a:t>number </a:t>
            </a:r>
            <a:r>
              <a:rPr lang="en-US" sz="3199" b="1" dirty="0">
                <a:solidFill>
                  <a:schemeClr val="bg1"/>
                </a:solidFill>
              </a:rPr>
              <a:t>of steps</a:t>
            </a:r>
            <a:r>
              <a:rPr lang="en-US" sz="3199" dirty="0">
                <a:solidFill>
                  <a:schemeClr val="bg2"/>
                </a:solidFill>
              </a:rPr>
              <a:t> performed by given computation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199" b="1" dirty="0" smtClean="0">
                <a:solidFill>
                  <a:schemeClr val="bg1"/>
                </a:solidFill>
              </a:rPr>
              <a:t>Arrays</a:t>
            </a:r>
            <a:r>
              <a:rPr lang="en-US" sz="3199" dirty="0" smtClean="0">
                <a:solidFill>
                  <a:schemeClr val="bg2"/>
                </a:solidFill>
              </a:rPr>
              <a:t> </a:t>
            </a:r>
            <a:r>
              <a:rPr lang="en-US" sz="3199" dirty="0">
                <a:solidFill>
                  <a:schemeClr val="bg2"/>
                </a:solidFill>
              </a:rPr>
              <a:t>are </a:t>
            </a:r>
            <a:r>
              <a:rPr lang="en-US" sz="3199" b="1" dirty="0">
                <a:solidFill>
                  <a:schemeClr val="bg2"/>
                </a:solidFill>
              </a:rPr>
              <a:t>a </a:t>
            </a:r>
            <a:r>
              <a:rPr lang="en-US" sz="3199" b="1" dirty="0">
                <a:solidFill>
                  <a:schemeClr val="bg1"/>
                </a:solidFill>
              </a:rPr>
              <a:t>lightweight data structure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2"/>
                </a:solidFill>
              </a:rPr>
              <a:t>that </a:t>
            </a:r>
            <a:r>
              <a:rPr lang="en-US" sz="3199" dirty="0" smtClean="0">
                <a:solidFill>
                  <a:schemeClr val="bg2"/>
                </a:solidFill>
              </a:rPr>
              <a:t/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dirty="0" smtClean="0">
                <a:solidFill>
                  <a:schemeClr val="bg2"/>
                </a:solidFill>
              </a:rPr>
              <a:t>has </a:t>
            </a:r>
            <a:r>
              <a:rPr lang="en-US" sz="3199" b="1" dirty="0">
                <a:solidFill>
                  <a:schemeClr val="bg1"/>
                </a:solidFill>
              </a:rPr>
              <a:t>constant time access</a:t>
            </a:r>
            <a:r>
              <a:rPr lang="en-US" sz="3199" dirty="0">
                <a:solidFill>
                  <a:schemeClr val="bg2"/>
                </a:solidFill>
              </a:rPr>
              <a:t> to elements but has a </a:t>
            </a:r>
            <a:r>
              <a:rPr lang="en-US" sz="3199" dirty="0" smtClean="0">
                <a:solidFill>
                  <a:schemeClr val="bg2"/>
                </a:solidFill>
              </a:rPr>
              <a:t/>
            </a:r>
            <a:br>
              <a:rPr lang="en-US" sz="3199" dirty="0" smtClean="0">
                <a:solidFill>
                  <a:schemeClr val="bg2"/>
                </a:solidFill>
              </a:rPr>
            </a:br>
            <a:r>
              <a:rPr lang="en-US" sz="3199" b="1" dirty="0" smtClean="0">
                <a:solidFill>
                  <a:schemeClr val="bg1"/>
                </a:solidFill>
              </a:rPr>
              <a:t>fixed size</a:t>
            </a:r>
            <a:endParaRPr lang="en-US" sz="31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https://softuni.bg/modules/59/java-advanced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737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6215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6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>
                <a:defRPr/>
              </a:pPr>
              <a:t>48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43874-7B47-435C-8CC6-BC7357A8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B621D3-23B8-444A-889C-5B3999610D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128D-6155-448F-9EBD-FA7B327739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7825" cy="5570537"/>
          </a:xfrm>
        </p:spPr>
        <p:txBody>
          <a:bodyPr>
            <a:normAutofit/>
          </a:bodyPr>
          <a:lstStyle/>
          <a:p>
            <a:r>
              <a:rPr lang="en-US" sz="3400" dirty="0"/>
              <a:t>In computer science, memory usually is:</a:t>
            </a:r>
          </a:p>
          <a:p>
            <a:pPr lvl="1"/>
            <a:r>
              <a:rPr lang="en-US" sz="3400" dirty="0"/>
              <a:t>a continuous, numbered – aka addressed – sequence </a:t>
            </a:r>
            <a:r>
              <a:rPr lang="en-US" sz="3400" dirty="0" smtClean="0"/>
              <a:t>          of </a:t>
            </a:r>
            <a:r>
              <a:rPr lang="en-US" sz="3400" dirty="0"/>
              <a:t>bytes</a:t>
            </a:r>
            <a:endParaRPr lang="bg-BG" sz="3400" dirty="0"/>
          </a:p>
          <a:p>
            <a:pPr lvl="1"/>
            <a:r>
              <a:rPr lang="en-US" sz="3400" dirty="0"/>
              <a:t>storage for variables and </a:t>
            </a:r>
            <a:r>
              <a:rPr lang="en-US" sz="3400" dirty="0" smtClean="0"/>
              <a:t>functions </a:t>
            </a:r>
            <a:r>
              <a:rPr lang="en-US" sz="3400" dirty="0"/>
              <a:t>created in programs</a:t>
            </a:r>
          </a:p>
          <a:p>
            <a:pPr lvl="1"/>
            <a:r>
              <a:rPr lang="en-US" sz="3400" dirty="0"/>
              <a:t>random-access – equally fast accessing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3400" baseline="30000" dirty="0"/>
              <a:t>th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US" sz="3400" baseline="30000" dirty="0"/>
              <a:t>th</a:t>
            </a:r>
            <a:r>
              <a:rPr lang="en-US" sz="3400" dirty="0"/>
              <a:t> byte</a:t>
            </a:r>
          </a:p>
          <a:p>
            <a:pPr lvl="1"/>
            <a:r>
              <a:rPr lang="en-US" sz="3400" dirty="0"/>
              <a:t>addresses numbered in hexadecimal, prefixed with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0x</a:t>
            </a:r>
            <a:r>
              <a:rPr lang="en-US" sz="3400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E86035-6556-4A4D-AF8F-4B82D929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39915"/>
              </p:ext>
            </p:extLst>
          </p:nvPr>
        </p:nvGraphicFramePr>
        <p:xfrm>
          <a:off x="943112" y="5200705"/>
          <a:ext cx="99216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032826480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948481775"/>
                    </a:ext>
                  </a:extLst>
                </a:gridCol>
                <a:gridCol w="1629336">
                  <a:extLst>
                    <a:ext uri="{9D8B030D-6E8A-4147-A177-3AD203B41FA5}">
                      <a16:colId xmlns:a16="http://schemas.microsoft.com/office/drawing/2014/main" val="253539082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864788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940417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0x0</a:t>
                      </a:r>
                      <a:endParaRPr lang="bg-BG" sz="3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0x1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0x2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Byte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(binary)</a:t>
                      </a:r>
                      <a:endParaRPr lang="bg-BG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00001101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bg-BG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01000101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6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A6791-5CDA-4501-901F-360D8BC2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by Variables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4BB16-2B1B-4746-A85E-BACA4C9C42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EC2D-2FBC-4F00-8244-DD246A5B87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7825" cy="5570537"/>
          </a:xfrm>
        </p:spPr>
        <p:txBody>
          <a:bodyPr/>
          <a:lstStyle/>
          <a:p>
            <a:r>
              <a:rPr lang="en-US" sz="3400" dirty="0"/>
              <a:t>A primitive data type takes up a sequence of bytes</a:t>
            </a:r>
          </a:p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  <a:r>
              <a:rPr lang="en-US" sz="3400" dirty="0" smtClean="0"/>
              <a:t> </a:t>
            </a: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byte,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</a:t>
            </a:r>
            <a:r>
              <a:rPr lang="en-US" sz="3400" dirty="0" smtClean="0"/>
              <a:t>address:</a:t>
            </a:r>
            <a:endParaRPr lang="en-US" sz="3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3400" dirty="0"/>
              <a:t>Other types &amp; arrays use consecutive bytes, 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400" dirty="0"/>
              <a:t>-byte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sz="3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15489-9AD9-48BC-91C7-CF7FC1D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9428"/>
              </p:ext>
            </p:extLst>
          </p:nvPr>
        </p:nvGraphicFramePr>
        <p:xfrm>
          <a:off x="1692938" y="2945902"/>
          <a:ext cx="8421947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1070309948"/>
                    </a:ext>
                  </a:extLst>
                </a:gridCol>
                <a:gridCol w="1543832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405941992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451668114"/>
                    </a:ext>
                  </a:extLst>
                </a:gridCol>
                <a:gridCol w="778558">
                  <a:extLst>
                    <a:ext uri="{9D8B030D-6E8A-4147-A177-3AD203B41FA5}">
                      <a16:colId xmlns:a16="http://schemas.microsoft.com/office/drawing/2014/main" val="1313168716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00101010‬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E0F0097-A4A3-4DC5-B8E9-78C389D7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38" y="2484557"/>
            <a:ext cx="8421947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byte number = 42;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</a:t>
            </a:r>
            <a:r>
              <a:rPr lang="en-US" b="1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number </a:t>
            </a:r>
            <a:r>
              <a:rPr lang="en-US" b="1" i="1" dirty="0">
                <a:solidFill>
                  <a:srgbClr val="008000"/>
                </a:solidFill>
                <a:latin typeface="Consolas" panose="020B0609020204030204" pitchFamily="49" charset="0"/>
              </a:rPr>
              <a:t>is at address 0x6afe4c</a:t>
            </a:r>
            <a:endParaRPr lang="bg-BG" b="1" i="1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837C9D-5FFF-4DA4-874F-47F21A5C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85769"/>
              </p:ext>
            </p:extLst>
          </p:nvPr>
        </p:nvGraphicFramePr>
        <p:xfrm>
          <a:off x="750518" y="5059776"/>
          <a:ext cx="1080165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70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1560581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  <a:gridCol w="787005">
                  <a:extLst>
                    <a:ext uri="{9D8B030D-6E8A-4147-A177-3AD203B41FA5}">
                      <a16:colId xmlns:a16="http://schemas.microsoft.com/office/drawing/2014/main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(binary)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11100100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00000111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00000000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7F35B10-0331-488A-B67B-6735EFF2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18" y="4607601"/>
            <a:ext cx="10801658" cy="46134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398" b="1" dirty="0">
                <a:solidFill>
                  <a:schemeClr val="tx1"/>
                </a:solidFill>
              </a:rPr>
              <a:t>int year = 2020;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8000"/>
                </a:solidFill>
                <a:latin typeface="Consolas" panose="020B0609020204030204" pitchFamily="49" charset="0"/>
              </a:rPr>
              <a:t>// let's assume year is at address 0x6afe4c</a:t>
            </a:r>
            <a:endParaRPr lang="bg-BG" b="1" i="1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4144695" cy="5201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Each memory level is </a:t>
            </a:r>
            <a:r>
              <a:rPr lang="en-US" sz="3400" b="1" dirty="0" smtClean="0">
                <a:solidFill>
                  <a:schemeClr val="bg1"/>
                </a:solidFill>
              </a:rPr>
              <a:t>faster</a:t>
            </a:r>
            <a:r>
              <a:rPr lang="en-US" sz="3400" dirty="0" smtClean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 smtClean="0"/>
              <a:t> than the </a:t>
            </a:r>
            <a:r>
              <a:rPr lang="en-US" sz="3400" b="1" dirty="0">
                <a:solidFill>
                  <a:schemeClr val="bg1"/>
                </a:solidFill>
              </a:rPr>
              <a:t>next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level</a:t>
            </a:r>
            <a:r>
              <a:rPr lang="en-US" sz="3400" dirty="0" smtClean="0"/>
              <a:t>. At the end we can say we have </a:t>
            </a:r>
            <a:r>
              <a:rPr lang="en-US" sz="3400" b="1" dirty="0">
                <a:solidFill>
                  <a:schemeClr val="bg1"/>
                </a:solidFill>
              </a:rPr>
              <a:t>nearly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memory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smtClean="0"/>
              <a:t>storage that </a:t>
            </a:r>
            <a:r>
              <a:rPr lang="en-US" sz="3400" b="1" dirty="0">
                <a:solidFill>
                  <a:schemeClr val="bg1"/>
                </a:solidFill>
              </a:rPr>
              <a:t>is also infinitely slow</a:t>
            </a:r>
            <a:r>
              <a:rPr lang="en-US" sz="3400" dirty="0" smtClean="0"/>
              <a:t>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943428" y="1348033"/>
            <a:ext cx="2" cy="44247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43428" y="5791526"/>
            <a:ext cx="66849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1953" y="5772817"/>
            <a:ext cx="6684995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/>
              <a:t>                                                                       </a:t>
            </a:r>
            <a:r>
              <a:rPr lang="en-US" sz="2400" b="1" dirty="0" smtClean="0">
                <a:solidFill>
                  <a:schemeClr val="bg1"/>
                </a:solidFill>
              </a:rPr>
              <a:t>Storage Size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2300250" y="3399345"/>
            <a:ext cx="4731116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Access Time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871908">
            <a:off x="5085187" y="4652010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Registers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 rot="19861986">
            <a:off x="6565388" y="3839943"/>
            <a:ext cx="1430052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CPU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Cache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 rot="19874990">
            <a:off x="7985779" y="2918221"/>
            <a:ext cx="1940087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Random</a:t>
            </a:r>
            <a:r>
              <a:rPr lang="en-US" dirty="0" smtClean="0"/>
              <a:t> </a:t>
            </a:r>
            <a:r>
              <a:rPr lang="en-US" b="1" dirty="0" smtClean="0"/>
              <a:t>Access</a:t>
            </a:r>
            <a:r>
              <a:rPr lang="en-US" dirty="0" smtClean="0"/>
              <a:t> </a:t>
            </a:r>
            <a:r>
              <a:rPr lang="en-US" b="1" dirty="0" smtClean="0"/>
              <a:t>Memory</a:t>
            </a:r>
          </a:p>
        </p:txBody>
      </p:sp>
      <p:sp>
        <p:nvSpPr>
          <p:cNvPr id="23" name="TextBox 22"/>
          <p:cNvSpPr txBox="1"/>
          <p:nvPr/>
        </p:nvSpPr>
        <p:spPr>
          <a:xfrm rot="19874990">
            <a:off x="9897137" y="2030858"/>
            <a:ext cx="1352295" cy="827507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/>
              <a:t>Disk</a:t>
            </a:r>
            <a:r>
              <a:rPr lang="en-US" dirty="0" smtClean="0"/>
              <a:t> </a:t>
            </a:r>
            <a:r>
              <a:rPr lang="en-US" b="1" dirty="0" smtClean="0"/>
              <a:t>Storage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67356" y="1655469"/>
            <a:ext cx="6805047" cy="375477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8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727192" y="941832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072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2216" y="2279261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192" y="3626213"/>
            <a:ext cx="731520" cy="713232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463" y="1550614"/>
            <a:ext cx="823858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712" y="1298448"/>
            <a:ext cx="970720" cy="98081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83" y="2888043"/>
            <a:ext cx="817762" cy="842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275" y="230169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72257" y="2279261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21" y="3608684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21" y="933546"/>
            <a:ext cx="51435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6" y="1655064"/>
            <a:ext cx="1456" cy="195362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592" y="2635877"/>
            <a:ext cx="194462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83" y="1550614"/>
            <a:ext cx="817762" cy="833097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"Data"</a:t>
            </a:r>
            <a:r>
              <a:rPr lang="en-US" dirty="0" smtClean="0"/>
              <a:t> from Latin – datum, </a:t>
            </a:r>
            <a:r>
              <a:rPr lang="en-US" dirty="0"/>
              <a:t>which originally meant "something given." D</a:t>
            </a:r>
            <a:r>
              <a:rPr lang="en-US" dirty="0" smtClean="0"/>
              <a:t>ates </a:t>
            </a:r>
            <a:r>
              <a:rPr lang="en-US" dirty="0"/>
              <a:t>back to the </a:t>
            </a:r>
            <a:r>
              <a:rPr lang="en-US" dirty="0" smtClean="0"/>
              <a:t>1600s.</a:t>
            </a:r>
          </a:p>
          <a:p>
            <a:r>
              <a:rPr lang="en-US" dirty="0"/>
              <a:t>Data is </a:t>
            </a:r>
            <a:r>
              <a:rPr lang="en-US" b="1" dirty="0">
                <a:solidFill>
                  <a:schemeClr val="bg1"/>
                </a:solidFill>
              </a:rPr>
              <a:t>raw, unorganized </a:t>
            </a:r>
            <a:r>
              <a:rPr lang="en-US" dirty="0"/>
              <a:t>facts that need to be processed. Data can be something simple and seemingly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useless</a:t>
            </a:r>
            <a:r>
              <a:rPr lang="en-US" dirty="0"/>
              <a:t> until it is </a:t>
            </a:r>
            <a:r>
              <a:rPr lang="en-US" b="1" dirty="0">
                <a:solidFill>
                  <a:schemeClr val="bg1"/>
                </a:solidFill>
              </a:rPr>
              <a:t>organized.</a:t>
            </a:r>
          </a:p>
          <a:p>
            <a:r>
              <a:rPr lang="en-US" dirty="0" smtClean="0"/>
              <a:t>Example: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The history of temperature readings all over the world for the past 100 years is data.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24232</TotalTime>
  <Words>2627</Words>
  <Application>Microsoft Office PowerPoint</Application>
  <PresentationFormat>Широк екран</PresentationFormat>
  <Paragraphs>614</Paragraphs>
  <Slides>48</Slides>
  <Notes>18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48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Courier New</vt:lpstr>
      <vt:lpstr>굴림</vt:lpstr>
      <vt:lpstr>Segoe UI Symbol</vt:lpstr>
      <vt:lpstr>Times New Roman</vt:lpstr>
      <vt:lpstr>Wingdings</vt:lpstr>
      <vt:lpstr>Wingdings 2</vt:lpstr>
      <vt:lpstr>1_SoftUni3_1</vt:lpstr>
      <vt:lpstr>Data Structures and Complexity</vt:lpstr>
      <vt:lpstr>Table of Contents</vt:lpstr>
      <vt:lpstr>Презентация на PowerPoint</vt:lpstr>
      <vt:lpstr>What Do We Call Memory?</vt:lpstr>
      <vt:lpstr>What Do We Call Memory?</vt:lpstr>
      <vt:lpstr>Memory Usage by Variables</vt:lpstr>
      <vt:lpstr>Memory Hierarchy</vt:lpstr>
      <vt:lpstr>Презентация на PowerPoint</vt:lpstr>
      <vt:lpstr>What is Data?</vt:lpstr>
      <vt:lpstr>What is Information?</vt:lpstr>
      <vt:lpstr>Data in Computing</vt:lpstr>
      <vt:lpstr>Data in Computing</vt:lpstr>
      <vt:lpstr>Data Structures</vt:lpstr>
      <vt:lpstr>Abstract Data Structures (ADS)</vt:lpstr>
      <vt:lpstr>Data Structures Implementation</vt:lpstr>
      <vt:lpstr>Презентация на PowerPoint</vt:lpstr>
      <vt:lpstr>Algorithm Analysis</vt:lpstr>
      <vt:lpstr>Algorithm Analysis</vt:lpstr>
      <vt:lpstr>Algorithm Analysis (3)</vt:lpstr>
      <vt:lpstr>Problem: Get Number of Steps</vt:lpstr>
      <vt:lpstr>Simplifying Step Count</vt:lpstr>
      <vt:lpstr>Time Complexity</vt:lpstr>
      <vt:lpstr>Time Complexity</vt:lpstr>
      <vt:lpstr>Time Complexity</vt:lpstr>
      <vt:lpstr>Time Complexity</vt:lpstr>
      <vt:lpstr>Asymptotic notations</vt:lpstr>
      <vt:lpstr>Algorithms Complexity</vt:lpstr>
      <vt:lpstr>Algorithmic Complexity</vt:lpstr>
      <vt:lpstr>Asymptotic Functions</vt:lpstr>
      <vt:lpstr>Typical Complexities</vt:lpstr>
      <vt:lpstr>Time Complexity and Program Speed</vt:lpstr>
      <vt:lpstr>Memory Requirement</vt:lpstr>
      <vt:lpstr>Презентация на PowerPoint</vt:lpstr>
      <vt:lpstr>Array Data Structure</vt:lpstr>
      <vt:lpstr>Why Arrays Are Fast?</vt:lpstr>
      <vt:lpstr>Arrays – Changing Array Size</vt:lpstr>
      <vt:lpstr>Презентация на PowerPoint</vt:lpstr>
      <vt:lpstr>How Do We Store the Elements?</vt:lpstr>
      <vt:lpstr>Using an Array</vt:lpstr>
      <vt:lpstr>Using an Array (2)</vt:lpstr>
      <vt:lpstr>Using Node Class</vt:lpstr>
      <vt:lpstr>Using Node Class (2)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Ch</cp:lastModifiedBy>
  <cp:revision>506</cp:revision>
  <dcterms:created xsi:type="dcterms:W3CDTF">2018-05-23T13:08:44Z</dcterms:created>
  <dcterms:modified xsi:type="dcterms:W3CDTF">2021-03-08T14:42:54Z</dcterms:modified>
  <cp:category>computer programming, programming</cp:category>
</cp:coreProperties>
</file>