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4"/>
  </p:notesMasterIdLst>
  <p:handoutMasterIdLst>
    <p:handoutMasterId r:id="rId75"/>
  </p:handoutMasterIdLst>
  <p:sldIdLst>
    <p:sldId id="503" r:id="rId2"/>
    <p:sldId id="504" r:id="rId3"/>
    <p:sldId id="552" r:id="rId4"/>
    <p:sldId id="617" r:id="rId5"/>
    <p:sldId id="619" r:id="rId6"/>
    <p:sldId id="580" r:id="rId7"/>
    <p:sldId id="620" r:id="rId8"/>
    <p:sldId id="629" r:id="rId9"/>
    <p:sldId id="628" r:id="rId10"/>
    <p:sldId id="630" r:id="rId11"/>
    <p:sldId id="632" r:id="rId12"/>
    <p:sldId id="633" r:id="rId13"/>
    <p:sldId id="634" r:id="rId14"/>
    <p:sldId id="635" r:id="rId15"/>
    <p:sldId id="636" r:id="rId16"/>
    <p:sldId id="621" r:id="rId17"/>
    <p:sldId id="622" r:id="rId18"/>
    <p:sldId id="623" r:id="rId19"/>
    <p:sldId id="624" r:id="rId20"/>
    <p:sldId id="625" r:id="rId21"/>
    <p:sldId id="637" r:id="rId22"/>
    <p:sldId id="638" r:id="rId23"/>
    <p:sldId id="660" r:id="rId24"/>
    <p:sldId id="661" r:id="rId25"/>
    <p:sldId id="662" r:id="rId26"/>
    <p:sldId id="663" r:id="rId27"/>
    <p:sldId id="664" r:id="rId28"/>
    <p:sldId id="665" r:id="rId29"/>
    <p:sldId id="666" r:id="rId30"/>
    <p:sldId id="667" r:id="rId31"/>
    <p:sldId id="668" r:id="rId32"/>
    <p:sldId id="669" r:id="rId33"/>
    <p:sldId id="670" r:id="rId34"/>
    <p:sldId id="671" r:id="rId35"/>
    <p:sldId id="672" r:id="rId36"/>
    <p:sldId id="673" r:id="rId37"/>
    <p:sldId id="674" r:id="rId38"/>
    <p:sldId id="675" r:id="rId39"/>
    <p:sldId id="676" r:id="rId40"/>
    <p:sldId id="677" r:id="rId41"/>
    <p:sldId id="678" r:id="rId42"/>
    <p:sldId id="679" r:id="rId43"/>
    <p:sldId id="680" r:id="rId44"/>
    <p:sldId id="681" r:id="rId45"/>
    <p:sldId id="639" r:id="rId46"/>
    <p:sldId id="640" r:id="rId47"/>
    <p:sldId id="641" r:id="rId48"/>
    <p:sldId id="642" r:id="rId49"/>
    <p:sldId id="643" r:id="rId50"/>
    <p:sldId id="644" r:id="rId51"/>
    <p:sldId id="645" r:id="rId52"/>
    <p:sldId id="646" r:id="rId53"/>
    <p:sldId id="647" r:id="rId54"/>
    <p:sldId id="648" r:id="rId55"/>
    <p:sldId id="649" r:id="rId56"/>
    <p:sldId id="650" r:id="rId57"/>
    <p:sldId id="651" r:id="rId58"/>
    <p:sldId id="652" r:id="rId59"/>
    <p:sldId id="653" r:id="rId60"/>
    <p:sldId id="654" r:id="rId61"/>
    <p:sldId id="655" r:id="rId62"/>
    <p:sldId id="656" r:id="rId63"/>
    <p:sldId id="657" r:id="rId64"/>
    <p:sldId id="658" r:id="rId65"/>
    <p:sldId id="659" r:id="rId66"/>
    <p:sldId id="682" r:id="rId67"/>
    <p:sldId id="571" r:id="rId68"/>
    <p:sldId id="401" r:id="rId69"/>
    <p:sldId id="490" r:id="rId70"/>
    <p:sldId id="491" r:id="rId71"/>
    <p:sldId id="493" r:id="rId72"/>
    <p:sldId id="405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C39174-A26B-4683-B15F-EF6212F74BAE}">
          <p14:sldIdLst>
            <p14:sldId id="503"/>
            <p14:sldId id="504"/>
          </p14:sldIdLst>
        </p14:section>
        <p14:section name="Why Trees?" id="{379C7E41-2440-48A7-983A-27DB161530C2}">
          <p14:sldIdLst>
            <p14:sldId id="552"/>
            <p14:sldId id="617"/>
            <p14:sldId id="619"/>
            <p14:sldId id="580"/>
            <p14:sldId id="620"/>
          </p14:sldIdLst>
        </p14:section>
        <p14:section name="Trees and Related Terminology" id="{38D35AD2-BF43-4629-ACCE-3DB483C74948}">
          <p14:sldIdLst>
            <p14:sldId id="629"/>
            <p14:sldId id="628"/>
            <p14:sldId id="630"/>
            <p14:sldId id="632"/>
            <p14:sldId id="633"/>
            <p14:sldId id="634"/>
            <p14:sldId id="635"/>
            <p14:sldId id="636"/>
          </p14:sldIdLst>
        </p14:section>
        <p14:section name="Implementing Trees" id="{4EF55E25-C290-48A3-9756-B6477CFEB479}">
          <p14:sldIdLst>
            <p14:sldId id="621"/>
            <p14:sldId id="622"/>
            <p14:sldId id="623"/>
            <p14:sldId id="624"/>
            <p14:sldId id="625"/>
          </p14:sldIdLst>
        </p14:section>
        <p14:section name="Traversing Tree-Like Structures" id="{3827C5BA-CB1C-4AB5-9908-88EA385B56D1}">
          <p14:sldIdLst>
            <p14:sldId id="637"/>
            <p14:sldId id="638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</p14:sldIdLst>
        </p14:section>
        <p14:section name="Conclusion" id="{CB376066-9F36-4810-A3FC-B016CF65177C}">
          <p14:sldIdLst>
            <p14:sldId id="682"/>
          </p14:sldIdLst>
        </p14:section>
        <p14:section name="Summary" id="{577D266E-7C17-4E24-9DCA-A4F14D05E43A}">
          <p14:sldIdLst>
            <p14:sldId id="571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D6783"/>
    <a:srgbClr val="FFA000"/>
    <a:srgbClr val="253E57"/>
    <a:srgbClr val="A3ABBC"/>
    <a:srgbClr val="F6F7F8"/>
    <a:srgbClr val="44A9F8"/>
    <a:srgbClr val="EEF0F3"/>
    <a:srgbClr val="DAE3F3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0" autoAdjust="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4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72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21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6034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4366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64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8920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16398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5.jpeg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8.gi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0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Trees </a:t>
            </a:r>
            <a:r>
              <a:rPr lang="en-US" dirty="0" smtClean="0"/>
              <a:t>Related Terminology and Traversal Algorithms</a:t>
            </a:r>
            <a:endParaRPr lang="en-US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Trees Representation and Traversal (BFS</a:t>
            </a:r>
            <a:r>
              <a:rPr lang="en-US" dirty="0" smtClean="0"/>
              <a:t>, </a:t>
            </a:r>
            <a:r>
              <a:rPr lang="en-US" dirty="0"/>
              <a:t>DFS)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9997932">
            <a:off x="6782382" y="1871873"/>
            <a:ext cx="2776024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bg1"/>
                </a:solidFill>
              </a:rPr>
              <a:t>Trees,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bg1"/>
                </a:solidFill>
              </a:rPr>
              <a:t>BFS and DFS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66859" y="2120386"/>
            <a:ext cx="3151561" cy="2510572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0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Node</a:t>
            </a:r>
            <a:r>
              <a:rPr lang="en-US" dirty="0" smtClean="0">
                <a:sym typeface="Symbol" pitchFamily="18" charset="2"/>
              </a:rPr>
              <a:t> – a </a:t>
            </a:r>
            <a:r>
              <a:rPr lang="en-US" dirty="0">
                <a:sym typeface="Symbol" pitchFamily="18" charset="2"/>
              </a:rPr>
              <a:t>structure which may </a:t>
            </a:r>
            <a:r>
              <a:rPr lang="en-US" dirty="0" smtClean="0">
                <a:sym typeface="Symbol" pitchFamily="18" charset="2"/>
              </a:rPr>
              <a:t>                                                  contain </a:t>
            </a:r>
            <a:r>
              <a:rPr lang="en-US" dirty="0">
                <a:sym typeface="Symbol" pitchFamily="18" charset="2"/>
              </a:rPr>
              <a:t>a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value</a:t>
            </a:r>
            <a:r>
              <a:rPr lang="en-US" dirty="0">
                <a:sym typeface="Symbol" pitchFamily="18" charset="2"/>
              </a:rPr>
              <a:t> or condition, or </a:t>
            </a:r>
            <a:r>
              <a:rPr lang="en-US" dirty="0" smtClean="0">
                <a:sym typeface="Symbol" pitchFamily="18" charset="2"/>
              </a:rPr>
              <a:t>                                          represent </a:t>
            </a:r>
            <a:r>
              <a:rPr lang="en-US" dirty="0">
                <a:sym typeface="Symbol" pitchFamily="18" charset="2"/>
              </a:rPr>
              <a:t>a separate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data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structure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Edge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 smtClean="0">
                <a:sym typeface="Symbol" pitchFamily="18" charset="2"/>
              </a:rPr>
              <a:t>the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connection</a:t>
            </a:r>
            <a:r>
              <a:rPr lang="en-US" dirty="0">
                <a:sym typeface="Symbol" pitchFamily="18" charset="2"/>
              </a:rPr>
              <a:t>                                                          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between</a:t>
            </a:r>
            <a:r>
              <a:rPr lang="en-US" dirty="0">
                <a:sym typeface="Symbol" pitchFamily="18" charset="2"/>
              </a:rPr>
              <a:t> one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node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another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Root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 smtClean="0">
                <a:sym typeface="Symbol" pitchFamily="18" charset="2"/>
              </a:rPr>
              <a:t>the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top</a:t>
            </a:r>
            <a:r>
              <a:rPr lang="en-US" dirty="0">
                <a:sym typeface="Symbol" pitchFamily="18" charset="2"/>
              </a:rPr>
              <a:t> node in a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tree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 smtClean="0">
                <a:sym typeface="Symbol" pitchFamily="18" charset="2"/>
              </a:rPr>
              <a:t>                                                        the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prime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ancestor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Data Structure – Terminology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8472289" y="1856822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8040899" y="1320123"/>
            <a:ext cx="1642655" cy="578882"/>
          </a:xfrm>
          <a:prstGeom prst="wedgeRoundRectCallout">
            <a:avLst>
              <a:gd name="adj1" fmla="val 70304"/>
              <a:gd name="adj2" fmla="val 519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7371135" y="2056083"/>
            <a:ext cx="1021254" cy="578882"/>
          </a:xfrm>
          <a:prstGeom prst="wedgeRoundRectCallout">
            <a:avLst>
              <a:gd name="adj1" fmla="val 94787"/>
              <a:gd name="adj2" fmla="val 166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Edge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6549807" y="3046212"/>
            <a:ext cx="1642655" cy="578882"/>
          </a:xfrm>
          <a:prstGeom prst="wedgeRoundRectCallout">
            <a:avLst>
              <a:gd name="adj1" fmla="val 61116"/>
              <a:gd name="adj2" fmla="val 93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4738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Parent</a:t>
            </a:r>
            <a:r>
              <a:rPr lang="en-US" dirty="0" smtClean="0">
                <a:sym typeface="Symbol" pitchFamily="18" charset="2"/>
              </a:rPr>
              <a:t> –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converse</a:t>
            </a:r>
            <a:r>
              <a:rPr lang="en-US" dirty="0"/>
              <a:t> notion of </a:t>
            </a:r>
            <a:r>
              <a:rPr lang="en-US" dirty="0" smtClean="0"/>
              <a:t>                                                       a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, an </a:t>
            </a:r>
            <a:r>
              <a:rPr lang="en-US" b="1" dirty="0">
                <a:solidFill>
                  <a:schemeClr val="bg1"/>
                </a:solidFill>
              </a:rPr>
              <a:t>immediate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r>
              <a:rPr lang="en-US" dirty="0" smtClean="0">
                <a:sym typeface="Symbol" pitchFamily="18" charset="2"/>
              </a:rPr>
              <a:t>.</a:t>
            </a:r>
            <a:endParaRPr lang="en-US" dirty="0">
              <a:sym typeface="Symbol" pitchFamily="18" charset="2"/>
            </a:endParaRP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Child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 smtClean="0"/>
              <a:t>node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  <a:r>
              <a:rPr lang="en-US" dirty="0"/>
              <a:t> </a:t>
            </a:r>
            <a:r>
              <a:rPr lang="en-US" dirty="0" smtClean="0"/>
              <a:t>connected                                                       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another</a:t>
            </a:r>
            <a:r>
              <a:rPr lang="en-US" dirty="0"/>
              <a:t> node when </a:t>
            </a:r>
            <a:r>
              <a:rPr lang="en-US" dirty="0" smtClean="0"/>
              <a:t>moving                                                        </a:t>
            </a:r>
            <a:r>
              <a:rPr lang="en-US" b="1" dirty="0">
                <a:solidFill>
                  <a:schemeClr val="bg1"/>
                </a:solidFill>
              </a:rPr>
              <a:t>away</a:t>
            </a:r>
            <a:r>
              <a:rPr lang="en-US" dirty="0"/>
              <a:t> from 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,  </a:t>
            </a:r>
            <a:r>
              <a:rPr lang="en-US" dirty="0" smtClean="0"/>
              <a:t>                                                                                an </a:t>
            </a:r>
            <a:r>
              <a:rPr lang="en-US" dirty="0"/>
              <a:t>immediate </a:t>
            </a:r>
            <a:r>
              <a:rPr lang="en-US" dirty="0" smtClean="0"/>
              <a:t>descendant</a:t>
            </a:r>
            <a:r>
              <a:rPr lang="en-US" dirty="0"/>
              <a:t>.</a:t>
            </a:r>
            <a:endParaRPr lang="en-US" dirty="0">
              <a:sym typeface="Symbol" pitchFamily="18" charset="2"/>
            </a:endParaRP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Siblings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 smtClean="0">
                <a:sym typeface="Symbol" pitchFamily="18" charset="2"/>
              </a:rPr>
              <a:t>a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group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with </a:t>
            </a:r>
            <a:r>
              <a:rPr lang="en-US" dirty="0" smtClean="0"/>
              <a:t>                                                       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parent</a:t>
            </a:r>
            <a:r>
              <a:rPr lang="en-US" dirty="0"/>
              <a:t>.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Data Structure – Terminology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8472289" y="1856822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217374" y="1719580"/>
            <a:ext cx="1642655" cy="578882"/>
          </a:xfrm>
          <a:prstGeom prst="wedgeRoundRectCallout">
            <a:avLst>
              <a:gd name="adj1" fmla="val 63278"/>
              <a:gd name="adj2" fmla="val 1209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6904681" y="2689138"/>
            <a:ext cx="1642655" cy="578882"/>
          </a:xfrm>
          <a:prstGeom prst="wedgeRoundRectCallout">
            <a:avLst>
              <a:gd name="adj1" fmla="val 43281"/>
              <a:gd name="adj2" fmla="val 1301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9827552" y="5424098"/>
            <a:ext cx="1642655" cy="578882"/>
          </a:xfrm>
          <a:prstGeom prst="wedgeRoundRectCallout">
            <a:avLst>
              <a:gd name="adj1" fmla="val -38092"/>
              <a:gd name="adj2" fmla="val -21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Sibling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7897754" y="5424098"/>
            <a:ext cx="1642655" cy="578882"/>
          </a:xfrm>
          <a:prstGeom prst="wedgeRoundRectCallout">
            <a:avLst>
              <a:gd name="adj1" fmla="val 10688"/>
              <a:gd name="adj2" fmla="val -2152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Sibling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9457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24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Ancestor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 smtClean="0"/>
              <a:t>node </a:t>
            </a:r>
            <a:r>
              <a:rPr lang="en-US" dirty="0"/>
              <a:t>reachable by </a:t>
            </a:r>
            <a:r>
              <a:rPr lang="en-US" dirty="0" smtClean="0"/>
              <a:t>                                                  repeated </a:t>
            </a:r>
            <a:r>
              <a:rPr lang="en-US" dirty="0"/>
              <a:t>proceeding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 smtClean="0"/>
              <a:t>                                                      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Descendant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/>
              <a:t>node reachable by                                                             repeated proceeding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                                                                                         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Leaf </a:t>
            </a:r>
            <a:r>
              <a:rPr lang="en-US" dirty="0" smtClean="0">
                <a:sym typeface="Symbol" pitchFamily="18" charset="2"/>
              </a:rPr>
              <a:t>– </a:t>
            </a:r>
            <a:r>
              <a:rPr lang="en-US" dirty="0">
                <a:sym typeface="Symbol" pitchFamily="18" charset="2"/>
              </a:rPr>
              <a:t>node with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no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children</a:t>
            </a:r>
            <a:r>
              <a:rPr lang="en-US" dirty="0" smtClean="0">
                <a:sym typeface="Symbol" pitchFamily="18" charset="2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Branch</a:t>
            </a:r>
            <a:r>
              <a:rPr lang="en-US" dirty="0" smtClean="0">
                <a:sym typeface="Symbol" pitchFamily="18" charset="2"/>
              </a:rPr>
              <a:t> – node with </a:t>
            </a: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at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least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one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child</a:t>
            </a:r>
            <a:r>
              <a:rPr lang="en-US" dirty="0" smtClean="0">
                <a:sym typeface="Symbol" pitchFamily="18" charset="2"/>
              </a:rPr>
              <a:t>.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Data Structure – Terminology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8472289" y="1856822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8470640" y="1125538"/>
            <a:ext cx="1642655" cy="578882"/>
          </a:xfrm>
          <a:prstGeom prst="wedgeRoundRectCallout">
            <a:avLst>
              <a:gd name="adj1" fmla="val 51801"/>
              <a:gd name="adj2" fmla="val 802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Ancestor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7209863" y="1792348"/>
            <a:ext cx="2184243" cy="578882"/>
          </a:xfrm>
          <a:prstGeom prst="wedgeRoundRectCallout">
            <a:avLst>
              <a:gd name="adj1" fmla="val 37239"/>
              <a:gd name="adj2" fmla="val 1171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bg2"/>
                </a:solidFill>
                <a:sym typeface="Symbol" pitchFamily="18" charset="2"/>
              </a:rPr>
              <a:t>Descendant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7649312" y="4936057"/>
            <a:ext cx="1642655" cy="578882"/>
          </a:xfrm>
          <a:prstGeom prst="wedgeRoundRectCallout">
            <a:avLst>
              <a:gd name="adj1" fmla="val 18722"/>
              <a:gd name="adj2" fmla="val -1158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6921029" y="2776650"/>
            <a:ext cx="1705881" cy="578882"/>
          </a:xfrm>
          <a:prstGeom prst="wedgeRoundRectCallout">
            <a:avLst>
              <a:gd name="adj1" fmla="val 71060"/>
              <a:gd name="adj2" fmla="val 112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 smtClean="0">
                <a:solidFill>
                  <a:schemeClr val="bg2"/>
                </a:solidFill>
                <a:sym typeface="Symbol" pitchFamily="18" charset="2"/>
              </a:rPr>
              <a:t>Branch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4297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26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Degree </a:t>
            </a:r>
            <a:r>
              <a:rPr lang="en-US" dirty="0" smtClean="0">
                <a:sym typeface="Symbol" pitchFamily="18" charset="2"/>
              </a:rPr>
              <a:t>– number of children for node                                                       zero for a leaf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Path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 smtClean="0"/>
              <a:t>sequence </a:t>
            </a:r>
            <a:r>
              <a:rPr lang="en-US" dirty="0"/>
              <a:t>of nodes and </a:t>
            </a:r>
            <a:r>
              <a:rPr lang="en-US" dirty="0" smtClean="0"/>
              <a:t>                                                      edges </a:t>
            </a:r>
            <a:r>
              <a:rPr lang="en-US" dirty="0"/>
              <a:t>connecting a node with a </a:t>
            </a:r>
            <a:r>
              <a:rPr lang="en-US" dirty="0" smtClean="0"/>
              <a:t>                                          </a:t>
            </a:r>
            <a:r>
              <a:rPr lang="en-US" dirty="0"/>
              <a:t>descendant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Distance </a:t>
            </a:r>
            <a:r>
              <a:rPr lang="en-US" dirty="0" smtClean="0">
                <a:sym typeface="Symbol" pitchFamily="18" charset="2"/>
              </a:rPr>
              <a:t>– number of edges along                                                  the shortest path between two nodes.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Depth</a:t>
            </a:r>
            <a:r>
              <a:rPr lang="en-US" dirty="0" smtClean="0">
                <a:sym typeface="Symbol" pitchFamily="18" charset="2"/>
              </a:rPr>
              <a:t> – distance between a node and the root.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Data Structure – Terminology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8472289" y="1856822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334880" y="1797559"/>
            <a:ext cx="2071152" cy="578882"/>
          </a:xfrm>
          <a:prstGeom prst="wedgeRoundRectCallout">
            <a:avLst>
              <a:gd name="adj1" fmla="val 37236"/>
              <a:gd name="adj2" fmla="val 1144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Degree: 2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7858176" y="4392673"/>
            <a:ext cx="2098870" cy="1055608"/>
          </a:xfrm>
          <a:prstGeom prst="wedgeRoundRectCallout">
            <a:avLst>
              <a:gd name="adj1" fmla="val 29594"/>
              <a:gd name="adj2" fmla="val -1351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of distance: 2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3793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Level </a:t>
            </a:r>
            <a:r>
              <a:rPr lang="en-US" dirty="0" smtClean="0">
                <a:sym typeface="Symbol" pitchFamily="18" charset="2"/>
              </a:rPr>
              <a:t>– depth + 1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Height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– The number of edges on </a:t>
            </a:r>
            <a:r>
              <a:rPr lang="en-US" dirty="0" smtClean="0">
                <a:sym typeface="Symbol" pitchFamily="18" charset="2"/>
              </a:rPr>
              <a:t>                                                     the </a:t>
            </a:r>
            <a:r>
              <a:rPr lang="en-US" dirty="0">
                <a:sym typeface="Symbol" pitchFamily="18" charset="2"/>
              </a:rPr>
              <a:t>longest path between a node </a:t>
            </a:r>
            <a:r>
              <a:rPr lang="en-US" dirty="0" smtClean="0">
                <a:sym typeface="Symbol" pitchFamily="18" charset="2"/>
              </a:rPr>
              <a:t>                                                and </a:t>
            </a:r>
            <a:r>
              <a:rPr lang="en-US" dirty="0">
                <a:sym typeface="Symbol" pitchFamily="18" charset="2"/>
              </a:rPr>
              <a:t>a descendant leaf.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Width </a:t>
            </a:r>
            <a:r>
              <a:rPr lang="en-US" dirty="0" smtClean="0">
                <a:sym typeface="Symbol" pitchFamily="18" charset="2"/>
              </a:rPr>
              <a:t>– number of nodes in a level.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Breadth</a:t>
            </a:r>
            <a:r>
              <a:rPr lang="en-US" dirty="0" smtClean="0">
                <a:sym typeface="Symbol" pitchFamily="18" charset="2"/>
              </a:rPr>
              <a:t> – number of leaves.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Height</a:t>
            </a:r>
            <a:r>
              <a:rPr lang="en-US" dirty="0" smtClean="0">
                <a:sym typeface="Symbol" pitchFamily="18" charset="2"/>
              </a:rPr>
              <a:t> – the maximum level in the tree.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Data Structure – Terminology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8472289" y="1856822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768195" y="1337344"/>
            <a:ext cx="2071152" cy="578882"/>
          </a:xfrm>
          <a:prstGeom prst="wedgeRoundRectCallout">
            <a:avLst>
              <a:gd name="adj1" fmla="val 52711"/>
              <a:gd name="adj2" fmla="val 997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Height: </a:t>
            </a: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9139360" y="5066972"/>
            <a:ext cx="2071152" cy="578882"/>
          </a:xfrm>
          <a:prstGeom prst="wedgeRoundRectCallout">
            <a:avLst>
              <a:gd name="adj1" fmla="val -7824"/>
              <a:gd name="adj2" fmla="val -139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Breadth: </a:t>
            </a: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3082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 bwMode="auto">
          <a:xfrm>
            <a:off x="8078771" y="2190560"/>
            <a:ext cx="2616231" cy="2447427"/>
          </a:xfrm>
          <a:prstGeom prst="triangle">
            <a:avLst>
              <a:gd name="adj" fmla="val 48209"/>
            </a:avLst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Forest </a:t>
            </a:r>
            <a:r>
              <a:rPr lang="en-US" dirty="0" smtClean="0">
                <a:sym typeface="Symbol" pitchFamily="18" charset="2"/>
              </a:rPr>
              <a:t>– set of disjoint trees</a:t>
            </a:r>
            <a:r>
              <a:rPr lang="en-US" dirty="0" smtClean="0"/>
              <a:t>.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{17}, {9, 6, 5}, {14}, {15, 8}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Sub Tree</a:t>
            </a:r>
            <a:r>
              <a:rPr lang="en-US" dirty="0" smtClean="0">
                <a:sym typeface="Symbol" pitchFamily="18" charset="2"/>
              </a:rPr>
              <a:t> – </a:t>
            </a:r>
            <a:r>
              <a:rPr lang="en-US" dirty="0">
                <a:sym typeface="Symbol" pitchFamily="18" charset="2"/>
              </a:rPr>
              <a:t>tree T is a tree consisting </a:t>
            </a:r>
            <a:r>
              <a:rPr lang="en-US" dirty="0" smtClean="0">
                <a:sym typeface="Symbol" pitchFamily="18" charset="2"/>
              </a:rPr>
              <a:t>                                               of </a:t>
            </a:r>
            <a:r>
              <a:rPr lang="en-US" dirty="0">
                <a:sym typeface="Symbol" pitchFamily="18" charset="2"/>
              </a:rPr>
              <a:t>a node in T and all of </a:t>
            </a:r>
            <a:r>
              <a:rPr lang="en-US" dirty="0" smtClean="0">
                <a:sym typeface="Symbol" pitchFamily="18" charset="2"/>
              </a:rPr>
              <a:t>                                                                    its </a:t>
            </a:r>
            <a:r>
              <a:rPr lang="en-US" dirty="0">
                <a:sym typeface="Symbol" pitchFamily="18" charset="2"/>
              </a:rPr>
              <a:t>descendants in T</a:t>
            </a:r>
            <a:r>
              <a:rPr lang="en-US" dirty="0" smtClean="0">
                <a:sym typeface="Symbol" pitchFamily="18" charset="2"/>
              </a:rPr>
              <a:t>.</a:t>
            </a:r>
            <a:endParaRPr lang="en-US" dirty="0" smtClean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Data Structure – Terminology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8472289" y="1856822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7889016" y="5206945"/>
            <a:ext cx="2071152" cy="578882"/>
          </a:xfrm>
          <a:prstGeom prst="wedgeRoundRectCallout">
            <a:avLst>
              <a:gd name="adj1" fmla="val -7824"/>
              <a:gd name="adj2" fmla="val -139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 Tree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2665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Implementing Trees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Recursive Tree Data </a:t>
            </a:r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343672"/>
            <a:ext cx="2843787" cy="23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0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recursive definition for </a:t>
            </a:r>
            <a:r>
              <a:rPr lang="en-US" b="1" dirty="0" smtClean="0">
                <a:solidFill>
                  <a:schemeClr val="bg1"/>
                </a:solidFill>
              </a:rPr>
              <a:t>tree</a:t>
            </a:r>
            <a:r>
              <a:rPr lang="en-US" dirty="0" smtClean="0"/>
              <a:t> data structure:</a:t>
            </a:r>
          </a:p>
          <a:p>
            <a:pPr lvl="1"/>
            <a:r>
              <a:rPr lang="en-US" dirty="0" smtClean="0"/>
              <a:t>A single node </a:t>
            </a:r>
            <a:r>
              <a:rPr lang="en-US" b="1" dirty="0" smtClean="0">
                <a:solidFill>
                  <a:schemeClr val="bg1"/>
                </a:solidFill>
              </a:rPr>
              <a:t>is a tree</a:t>
            </a:r>
          </a:p>
          <a:p>
            <a:pPr lvl="1"/>
            <a:r>
              <a:rPr lang="en-US" dirty="0" smtClean="0"/>
              <a:t>Nodes have </a:t>
            </a:r>
            <a:r>
              <a:rPr lang="en-US" b="1" dirty="0" smtClean="0">
                <a:solidFill>
                  <a:schemeClr val="bg1"/>
                </a:solidFill>
              </a:rPr>
              <a:t>zero or multiple children</a:t>
            </a:r>
            <a:r>
              <a:rPr lang="en-US" dirty="0" smtClean="0"/>
              <a:t> that are </a:t>
            </a:r>
            <a:r>
              <a:rPr lang="en-US" b="1" dirty="0" smtClean="0">
                <a:solidFill>
                  <a:schemeClr val="bg1"/>
                </a:solidFill>
              </a:rPr>
              <a:t>also trees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Tree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14400" y="3219856"/>
            <a:ext cx="10363200" cy="19791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Tree</a:t>
            </a:r>
            <a:r>
              <a:rPr lang="en-US" altLang="en-US" sz="2200" b="1" dirty="0">
                <a:latin typeface="Consolas" pitchFamily="49" charset="0"/>
              </a:rPr>
              <a:t>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Tree</a:t>
            </a:r>
            <a:r>
              <a:rPr lang="en-US" altLang="en-US" sz="2200" b="1" dirty="0">
                <a:latin typeface="Consolas" pitchFamily="49" charset="0"/>
              </a:rPr>
              <a:t>&lt;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altLang="en-US" sz="2200" b="1" dirty="0">
                <a:latin typeface="Consolas" pitchFamily="49" charset="0"/>
              </a:rPr>
              <a:t>&gt;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parent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List</a:t>
            </a:r>
            <a:r>
              <a:rPr lang="en-US" altLang="en-US" sz="2200" b="1" dirty="0">
                <a:latin typeface="Consolas" pitchFamily="49" charset="0"/>
              </a:rPr>
              <a:t>&lt;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Tree</a:t>
            </a:r>
            <a:r>
              <a:rPr lang="en-US" altLang="en-US" sz="2200" b="1" dirty="0">
                <a:latin typeface="Consolas" pitchFamily="49" charset="0"/>
              </a:rPr>
              <a:t>&lt;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altLang="en-US" sz="2200" b="1" dirty="0">
                <a:latin typeface="Consolas" pitchFamily="49" charset="0"/>
              </a:rPr>
              <a:t>&gt;&gt;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 children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46626" y="3373713"/>
            <a:ext cx="2720162" cy="544830"/>
          </a:xfrm>
          <a:prstGeom prst="wedgeRoundRectCallout">
            <a:avLst>
              <a:gd name="adj1" fmla="val -89483"/>
              <a:gd name="adj2" fmla="val 648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stored </a:t>
            </a:r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398001" y="5138752"/>
            <a:ext cx="2830032" cy="544830"/>
          </a:xfrm>
          <a:prstGeom prst="wedgeRoundRectCallout">
            <a:avLst>
              <a:gd name="adj1" fmla="val -62418"/>
              <a:gd name="adj2" fmla="val -53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child nodes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562806" y="3995471"/>
            <a:ext cx="2720162" cy="544830"/>
          </a:xfrm>
          <a:prstGeom prst="wedgeRoundRectCallout">
            <a:avLst>
              <a:gd name="adj1" fmla="val -93399"/>
              <a:gd name="adj2" fmla="val 371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65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Tree&lt;Integer&gt;</a:t>
            </a:r>
            <a:r>
              <a:rPr lang="en-US" dirty="0" smtClean="0"/>
              <a:t> </a:t>
            </a:r>
            <a:r>
              <a:rPr lang="en-US" dirty="0"/>
              <a:t>Structure – Example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8030" y="1883241"/>
            <a:ext cx="10969942" cy="3812455"/>
            <a:chOff x="582654" y="2359745"/>
            <a:chExt cx="10969942" cy="3812455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grpSp>
          <p:nvGrpSpPr>
            <p:cNvPr id="7" name="Group 6"/>
            <p:cNvGrpSpPr/>
            <p:nvPr/>
          </p:nvGrpSpPr>
          <p:grpSpPr>
            <a:xfrm>
              <a:off x="4544022" y="2359745"/>
              <a:ext cx="2336191" cy="525280"/>
              <a:chOff x="3048000" y="1371600"/>
              <a:chExt cx="1752600" cy="381000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7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598389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19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44022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21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489655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16" name="Rectangle 1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14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cxnSp>
          <p:nvCxnSpPr>
            <p:cNvPr id="18" name="Straight Arrow Connector 17"/>
            <p:cNvCxnSpPr>
              <a:cxnSpLocks noChangeShapeType="1"/>
            </p:cNvCxnSpPr>
            <p:nvPr/>
          </p:nvCxnSpPr>
          <p:spPr bwMode="auto">
            <a:xfrm flipH="1">
              <a:off x="3934580" y="2885025"/>
              <a:ext cx="1626432" cy="8135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6" idx="2"/>
            </p:cNvCxnSpPr>
            <p:nvPr/>
          </p:nvCxnSpPr>
          <p:spPr bwMode="auto">
            <a:xfrm flipH="1">
              <a:off x="5940954" y="2885025"/>
              <a:ext cx="75884" cy="6963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</p:cNvCxnSpPr>
            <p:nvPr/>
          </p:nvCxnSpPr>
          <p:spPr bwMode="auto">
            <a:xfrm>
              <a:off x="6399212" y="2885025"/>
              <a:ext cx="1090443" cy="8135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21" name="Group 20"/>
            <p:cNvGrpSpPr/>
            <p:nvPr/>
          </p:nvGrpSpPr>
          <p:grpSpPr>
            <a:xfrm>
              <a:off x="582654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22" name="Rectangle 21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004683" y="56388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26" name="Rectangle 2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12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528286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29" name="Rectangle 28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475412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32" name="Rectangle 31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23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9216405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35" name="Rectangle 34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6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cxnSp>
          <p:nvCxnSpPr>
            <p:cNvPr id="37" name="Straight Arrow Connector 36"/>
            <p:cNvCxnSpPr>
              <a:cxnSpLocks noChangeShapeType="1"/>
            </p:cNvCxnSpPr>
            <p:nvPr/>
          </p:nvCxnSpPr>
          <p:spPr bwMode="auto">
            <a:xfrm flipH="1">
              <a:off x="8380412" y="4114800"/>
              <a:ext cx="152400" cy="6858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1" name="Straight Arrow Connector 40"/>
            <p:cNvCxnSpPr>
              <a:cxnSpLocks noChangeShapeType="1"/>
              <a:endCxn id="35" idx="0"/>
            </p:cNvCxnSpPr>
            <p:nvPr/>
          </p:nvCxnSpPr>
          <p:spPr bwMode="auto">
            <a:xfrm>
              <a:off x="9371012" y="4114800"/>
              <a:ext cx="150114" cy="685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4" name="Straight Arrow Connector 43"/>
            <p:cNvCxnSpPr>
              <a:cxnSpLocks noChangeShapeType="1"/>
            </p:cNvCxnSpPr>
            <p:nvPr/>
          </p:nvCxnSpPr>
          <p:spPr bwMode="auto">
            <a:xfrm flipH="1">
              <a:off x="2513012" y="4114800"/>
              <a:ext cx="101112" cy="6858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5" name="Straight Arrow Connector 44"/>
            <p:cNvCxnSpPr>
              <a:cxnSpLocks noChangeShapeType="1"/>
            </p:cNvCxnSpPr>
            <p:nvPr/>
          </p:nvCxnSpPr>
          <p:spPr bwMode="auto">
            <a:xfrm>
              <a:off x="3198812" y="4114800"/>
              <a:ext cx="76200" cy="15240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endCxn id="29" idx="0"/>
            </p:cNvCxnSpPr>
            <p:nvPr/>
          </p:nvCxnSpPr>
          <p:spPr bwMode="auto">
            <a:xfrm>
              <a:off x="3656012" y="4114800"/>
              <a:ext cx="176995" cy="685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3387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77994" y="1731543"/>
            <a:ext cx="6183136" cy="41120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Tree&lt;Integer&gt; tree =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new Tree&lt;&gt;(7,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new Tree&lt;&gt;(19,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 new Tree&lt;&gt;(1),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 new Tree&lt;&gt;(12),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 new Tree&lt;&gt;(31)),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new Tree&lt;&gt;(21),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new Tree&lt;&gt;(14,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 new Tree&lt;&gt;(23),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 new Tree&lt;Integer&gt;(6))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);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Create a </a:t>
            </a:r>
            <a:r>
              <a:rPr lang="en-US" altLang="ko-KR" b="1" dirty="0" smtClean="0">
                <a:solidFill>
                  <a:schemeClr val="bg1"/>
                </a:solidFill>
              </a:rPr>
              <a:t>recursive tree definition</a:t>
            </a:r>
            <a:r>
              <a:rPr lang="en-US" altLang="ko-KR" dirty="0" smtClean="0"/>
              <a:t> in order to create trees</a:t>
            </a:r>
            <a:endParaRPr lang="en-US" altLang="ko-KR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Problem: Implement Tree Node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7436460" y="2437238"/>
            <a:ext cx="4519984" cy="3525271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2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011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247961" indent="-376238">
              <a:lnSpc>
                <a:spcPct val="100000"/>
              </a:lnSpc>
            </a:pPr>
            <a:r>
              <a:rPr lang="en-US" dirty="0" smtClean="0"/>
              <a:t>Why Trees?</a:t>
            </a:r>
            <a:endParaRPr lang="en-US" dirty="0"/>
          </a:p>
          <a:p>
            <a:pPr marL="723900" lvl="1" indent="-376238">
              <a:lnSpc>
                <a:spcPct val="100000"/>
              </a:lnSpc>
            </a:pPr>
            <a:r>
              <a:rPr lang="en-US" noProof="1" smtClean="0"/>
              <a:t>Definition </a:t>
            </a:r>
            <a:r>
              <a:rPr lang="en-US" noProof="1"/>
              <a:t>and use cases of trees</a:t>
            </a:r>
            <a:endParaRPr lang="en-US" dirty="0"/>
          </a:p>
          <a:p>
            <a:pPr marL="247961" indent="-376238">
              <a:lnSpc>
                <a:spcPct val="100000"/>
              </a:lnSpc>
            </a:pPr>
            <a:r>
              <a:rPr lang="en-US" sz="3400" dirty="0" smtClean="0"/>
              <a:t>Trees and Related Terminology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Node, Edge, Root, </a:t>
            </a:r>
            <a:r>
              <a:rPr lang="en-US" dirty="0" smtClean="0"/>
              <a:t>etc.</a:t>
            </a:r>
            <a:endParaRPr lang="en-US" sz="3200" dirty="0"/>
          </a:p>
          <a:p>
            <a:pPr marL="247961" indent="-376238">
              <a:lnSpc>
                <a:spcPct val="100000"/>
              </a:lnSpc>
            </a:pPr>
            <a:r>
              <a:rPr lang="en-US" dirty="0" smtClean="0"/>
              <a:t>Implementing Trees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 smtClean="0"/>
              <a:t>Recursive </a:t>
            </a:r>
            <a:r>
              <a:rPr lang="en-US" dirty="0"/>
              <a:t>Tree Data </a:t>
            </a:r>
            <a:r>
              <a:rPr lang="en-US" dirty="0" smtClean="0"/>
              <a:t>Structure</a:t>
            </a:r>
          </a:p>
          <a:p>
            <a:pPr marL="247961" indent="-376238">
              <a:lnSpc>
                <a:spcPct val="100000"/>
              </a:lnSpc>
            </a:pPr>
            <a:r>
              <a:rPr lang="en-US" dirty="0" smtClean="0"/>
              <a:t>Traversing </a:t>
            </a:r>
            <a:r>
              <a:rPr lang="en-US" dirty="0"/>
              <a:t>Tree-Like Structures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 smtClean="0"/>
              <a:t>BFS and DFS traversal</a:t>
            </a:r>
            <a:endParaRPr lang="en-US" dirty="0" smtClean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16680" y="1178396"/>
            <a:ext cx="10944000" cy="56796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altLang="en-US" sz="2600" b="1" dirty="0">
                <a:latin typeface="Consolas" pitchFamily="49" charset="0"/>
              </a:rPr>
              <a:t>public class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Tree</a:t>
            </a:r>
            <a:r>
              <a:rPr lang="en-US" altLang="en-US" sz="2600" b="1" dirty="0">
                <a:latin typeface="Consolas" pitchFamily="49" charset="0"/>
              </a:rPr>
              <a:t>&lt;E&gt; implements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AbstractTree</a:t>
            </a:r>
            <a:r>
              <a:rPr lang="en-US" altLang="en-US" sz="2600" b="1" dirty="0">
                <a:latin typeface="Consolas" pitchFamily="49" charset="0"/>
              </a:rPr>
              <a:t>&lt;E&gt; {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private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altLang="en-US" sz="2600" b="1" dirty="0">
                <a:latin typeface="Consolas" pitchFamily="49" charset="0"/>
              </a:rPr>
              <a:t> key;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private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Tree&lt;E&gt;</a:t>
            </a:r>
            <a:r>
              <a:rPr lang="en-US" altLang="en-US" sz="2600" b="1" dirty="0">
                <a:latin typeface="Consolas" pitchFamily="49" charset="0"/>
              </a:rPr>
              <a:t> parent;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private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List&lt;Tree&lt;E&gt;&gt; </a:t>
            </a:r>
            <a:r>
              <a:rPr lang="en-US" altLang="en-US" sz="2600" b="1" dirty="0">
                <a:latin typeface="Consolas" pitchFamily="49" charset="0"/>
              </a:rPr>
              <a:t>children</a:t>
            </a:r>
            <a:r>
              <a:rPr lang="en-US" altLang="en-US" sz="2600" b="1" dirty="0" smtClean="0">
                <a:latin typeface="Consolas" pitchFamily="49" charset="0"/>
              </a:rPr>
              <a:t>;</a:t>
            </a:r>
            <a:r>
              <a:rPr lang="en-US" altLang="en-US" sz="2600" b="1" dirty="0">
                <a:latin typeface="Consolas" pitchFamily="49" charset="0"/>
              </a:rPr>
              <a:t/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public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Tree</a:t>
            </a:r>
            <a:r>
              <a:rPr lang="en-US" altLang="en-US" sz="2600" b="1" dirty="0">
                <a:latin typeface="Consolas" pitchFamily="49" charset="0"/>
              </a:rPr>
              <a:t>(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altLang="en-US" sz="2600" b="1" dirty="0">
                <a:latin typeface="Consolas" pitchFamily="49" charset="0"/>
              </a:rPr>
              <a:t> key,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Tree&lt;E&gt;... </a:t>
            </a:r>
            <a:r>
              <a:rPr lang="en-US" altLang="en-US" sz="2600" b="1" dirty="0">
                <a:latin typeface="Consolas" pitchFamily="49" charset="0"/>
              </a:rPr>
              <a:t>children) {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    this.key = key;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    this.children = new ArrayList&lt;&gt;();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    for (Tree&lt;E&gt; child : children) {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        this.children.add(child</a:t>
            </a:r>
            <a:r>
              <a:rPr lang="en-US" altLang="en-US" sz="2600" b="1" dirty="0" smtClean="0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en-US" altLang="en-US" sz="2600" b="1" dirty="0">
                <a:latin typeface="Consolas" pitchFamily="49" charset="0"/>
              </a:rPr>
              <a:t> </a:t>
            </a:r>
            <a:r>
              <a:rPr lang="en-US" altLang="en-US" sz="2600" b="1" dirty="0" smtClean="0">
                <a:latin typeface="Consolas" pitchFamily="49" charset="0"/>
              </a:rPr>
              <a:t>           child.parent = this;</a:t>
            </a:r>
            <a:r>
              <a:rPr lang="en-US" altLang="en-US" sz="2600" b="1" dirty="0">
                <a:latin typeface="Consolas" pitchFamily="49" charset="0"/>
              </a:rPr>
              <a:t/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    }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}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Solution: Implement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8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Traversing Tree-Like Structures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DFS and BFS </a:t>
            </a:r>
            <a:r>
              <a:rPr lang="en-US" dirty="0" smtClean="0"/>
              <a:t>Traversals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290406"/>
            <a:ext cx="2843787" cy="23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9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Traversing a tree</a:t>
            </a:r>
            <a:r>
              <a:rPr lang="en-US" dirty="0" smtClean="0"/>
              <a:t> means to visit each of its nodes exactly once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order of visiting nodes</a:t>
            </a:r>
            <a:r>
              <a:rPr lang="en-US" dirty="0" smtClean="0"/>
              <a:t> may vary on the traversal algorithm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Depth-First Search</a:t>
            </a:r>
            <a:r>
              <a:rPr lang="en-US" dirty="0" smtClean="0"/>
              <a:t> (DFS)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Visit node's successors first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Usually implemented by recursion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Breadth-First Search</a:t>
            </a:r>
            <a:r>
              <a:rPr lang="en-US" dirty="0" smtClean="0"/>
              <a:t> (BFS)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Nearest nodes visited first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Implemented by a queue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 Traversal Algorithms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5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Breadth-First Search </a:t>
            </a:r>
            <a:r>
              <a:rPr lang="en-US" dirty="0" smtClean="0"/>
              <a:t>(BFS) first visits the neighbor nodes, then the neighbors of neighbors, etc.</a:t>
            </a:r>
          </a:p>
          <a:p>
            <a:r>
              <a:rPr lang="en-US" dirty="0" smtClean="0"/>
              <a:t>BFS algorithm pseudo code: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 Search (BFS)</a:t>
            </a:r>
            <a:endParaRPr lang="en-US" dirty="0"/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6117" y="3017751"/>
            <a:ext cx="5374931" cy="3688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BFS (node</a:t>
            </a:r>
            <a:r>
              <a:rPr lang="en-US" sz="2700" b="1" noProof="1" smtClean="0">
                <a:latin typeface="Consolas" pitchFamily="49" charset="0"/>
              </a:rPr>
              <a:t>) {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queue </a:t>
            </a:r>
            <a:r>
              <a:rPr lang="en-US" sz="2700" b="1" noProof="1">
                <a:latin typeface="Consolas" pitchFamily="49" charset="0"/>
                <a:sym typeface="Wingdings" pitchFamily="2" charset="2"/>
              </a:rPr>
              <a:t> node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while queue not empty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v </a:t>
            </a:r>
            <a:r>
              <a:rPr lang="en-US" sz="2700" b="1" noProof="1">
                <a:latin typeface="Consolas" pitchFamily="49" charset="0"/>
                <a:sym typeface="Wingdings" pitchFamily="2" charset="2"/>
              </a:rPr>
              <a:t> queue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print v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  <a:sym typeface="Wingdings" pitchFamily="2" charset="2"/>
              </a:rPr>
              <a:t>    for each child c of v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  <a:sym typeface="Wingdings" pitchFamily="2" charset="2"/>
              </a:rPr>
              <a:t>      queue  c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616712" y="2338102"/>
            <a:ext cx="4889489" cy="3910299"/>
            <a:chOff x="6462723" y="2389496"/>
            <a:chExt cx="4889489" cy="3782704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8890142" y="2590800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10148142" y="406797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7668073" y="4063883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2" name="Oval 8"/>
            <p:cNvSpPr>
              <a:spLocks noChangeArrowheads="1"/>
            </p:cNvSpPr>
            <p:nvPr/>
          </p:nvSpPr>
          <p:spPr bwMode="auto">
            <a:xfrm>
              <a:off x="9659754" y="547840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10620595" y="5479533"/>
              <a:ext cx="731617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8219692" y="3203770"/>
              <a:ext cx="819666" cy="9130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 flipH="1">
              <a:off x="10119537" y="4718976"/>
              <a:ext cx="260512" cy="763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10646918" y="4730783"/>
              <a:ext cx="285930" cy="7398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9471430" y="3203770"/>
              <a:ext cx="832374" cy="9130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8892159" y="4063695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>
              <a:off x="9244800" y="3250998"/>
              <a:ext cx="10593" cy="7890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8627044" y="550742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701090" y="5503334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H="1">
              <a:off x="7209408" y="4655021"/>
              <a:ext cx="575425" cy="8628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8251463" y="4667816"/>
              <a:ext cx="597276" cy="826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7666711" y="550314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>
              <a:off x="8016179" y="4742588"/>
              <a:ext cx="6541" cy="7398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62723" y="53388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434442" y="533400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22537" y="5338244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89812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651137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877116" y="3974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446339" y="53382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437812" y="533202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14114" y="23894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38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Queue: 7</a:t>
            </a:r>
          </a:p>
          <a:p>
            <a:r>
              <a:rPr lang="en-US"/>
              <a:t>Output: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Action (Step 1)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253630" y="1585525"/>
            <a:ext cx="2865086" cy="987504"/>
          </a:xfrm>
          <a:prstGeom prst="wedgeRoundRectCallout">
            <a:avLst>
              <a:gd name="adj1" fmla="val -70259"/>
              <a:gd name="adj2" fmla="val 509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Initially enqueue the root node</a:t>
            </a:r>
          </a:p>
        </p:txBody>
      </p:sp>
    </p:spTree>
    <p:extLst>
      <p:ext uri="{BB962C8B-B14F-4D97-AF65-F5344CB8AC3E}">
        <p14:creationId xmlns:p14="http://schemas.microsoft.com/office/powerpoint/2010/main" val="111843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Queue: 7</a:t>
            </a:r>
          </a:p>
          <a:p>
            <a:r>
              <a:rPr lang="en-US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Action (Step </a:t>
            </a:r>
            <a:r>
              <a:rPr lang="bg-BG"/>
              <a:t>2</a:t>
            </a:r>
            <a:r>
              <a:rPr lang="en-US"/>
              <a:t>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25" name="Straight Connector 2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090101" y="1276546"/>
            <a:ext cx="304721" cy="304800"/>
            <a:chOff x="1066800" y="2819400"/>
            <a:chExt cx="228600" cy="3048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ight Arrow 35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389514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Queue: 7, 19</a:t>
            </a:r>
          </a:p>
          <a:p>
            <a:r>
              <a:rPr lang="en-US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Action (Step </a:t>
            </a:r>
            <a:r>
              <a:rPr lang="bg-BG"/>
              <a:t>3</a:t>
            </a:r>
            <a:r>
              <a:rPr lang="en-US"/>
              <a:t>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08955" y="1308756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ight Arrow 65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217574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Queue: 7, 19, 21</a:t>
            </a:r>
          </a:p>
          <a:p>
            <a:r>
              <a:rPr lang="en-US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4</a:t>
            </a:r>
            <a:r>
              <a:rPr lang="en-US" dirty="0"/>
              <a:t>)</a:t>
            </a:r>
          </a:p>
        </p:txBody>
      </p:sp>
      <p:grpSp>
        <p:nvGrpSpPr>
          <p:cNvPr id="60" name="Group 40"/>
          <p:cNvGrpSpPr/>
          <p:nvPr/>
        </p:nvGrpSpPr>
        <p:grpSpPr>
          <a:xfrm>
            <a:off x="3455088" y="2057400"/>
            <a:ext cx="4902318" cy="4038812"/>
            <a:chOff x="4114800" y="2007160"/>
            <a:chExt cx="3677696" cy="304816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6828629" y="326448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442456" y="446485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7202203" y="446581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625879" y="448955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4866533" y="448591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090102" y="1285974"/>
            <a:ext cx="304721" cy="304800"/>
            <a:chOff x="1066800" y="2819400"/>
            <a:chExt cx="228600" cy="304800"/>
          </a:xfrm>
        </p:grpSpPr>
        <p:cxnSp>
          <p:nvCxnSpPr>
            <p:cNvPr id="79" name="Straight Connector 7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82" name="Straight Connector 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ight Arrow 83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97167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Queue: 7, 19, 21, 14</a:t>
            </a:r>
          </a:p>
          <a:p>
            <a:r>
              <a:rPr lang="en-US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5</a:t>
            </a:r>
            <a:r>
              <a:rPr lang="en-US" dirty="0"/>
              <a:t>)</a:t>
            </a:r>
          </a:p>
        </p:txBody>
      </p:sp>
      <p:grpSp>
        <p:nvGrpSpPr>
          <p:cNvPr id="27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6293186" y="2502836"/>
              <a:ext cx="670324" cy="80307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08955" y="1299329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22070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6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8955" y="129540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83082" y="12954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ight Arrow 112"/>
          <p:cNvSpPr/>
          <p:nvPr/>
        </p:nvSpPr>
        <p:spPr>
          <a:xfrm>
            <a:off x="3768439" y="3967623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28902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 Trees?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 smtClean="0"/>
              <a:t>Definition and use cases of trees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290406"/>
            <a:ext cx="2843787" cy="23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8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7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8956" y="129540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31132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3768439" y="3967623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200170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8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18382" y="1282046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98995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3768439" y="3967623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287672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9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90101" y="1318183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31132" y="1318183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Arrow 41"/>
          <p:cNvSpPr/>
          <p:nvPr/>
        </p:nvSpPr>
        <p:spPr>
          <a:xfrm>
            <a:off x="3768439" y="3967623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337439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10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36134"/>
            <a:ext cx="4902318" cy="4059866"/>
            <a:chOff x="4114800" y="1991110"/>
            <a:chExt cx="3677696" cy="306405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199111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4479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4463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92676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81637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302727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Arrow 46"/>
          <p:cNvSpPr/>
          <p:nvPr/>
        </p:nvSpPr>
        <p:spPr>
          <a:xfrm rot="16200000">
            <a:off x="5970294" y="4653169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49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</p:spTree>
    <p:extLst>
      <p:ext uri="{BB962C8B-B14F-4D97-AF65-F5344CB8AC3E}">
        <p14:creationId xmlns:p14="http://schemas.microsoft.com/office/powerpoint/2010/main" val="39643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grpSp>
        <p:nvGrpSpPr>
          <p:cNvPr id="60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6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77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11</a:t>
            </a:r>
            <a:r>
              <a:rPr lang="en-US" dirty="0"/>
              <a:t>)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143931" y="129540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8660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302727" y="13009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67449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ight Arrow 57"/>
          <p:cNvSpPr/>
          <p:nvPr/>
        </p:nvSpPr>
        <p:spPr>
          <a:xfrm flipH="1">
            <a:off x="8088307" y="3969248"/>
            <a:ext cx="537762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164339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12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775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4123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3567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9407" y="1299329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769489" y="6238855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6323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13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98771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57854" y="12954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3567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9407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7798976" y="6253369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50989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14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0864" y="1319754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71402" y="12954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87526" y="129540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73366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3633976" y="6253369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0587" y="5435399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18279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</p:spTree>
    <p:extLst>
      <p:ext uri="{BB962C8B-B14F-4D97-AF65-F5344CB8AC3E}">
        <p14:creationId xmlns:p14="http://schemas.microsoft.com/office/powerpoint/2010/main" val="258281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15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4760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57437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0921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6761" y="1310326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4671312" y="6253369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0587" y="5435399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02738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89971" y="1315815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6967" y="5434383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  <p:sp>
        <p:nvSpPr>
          <p:cNvPr id="68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58136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16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86843" y="1291473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71612" y="1306398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301847" y="1306398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21685" y="1291472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5676426" y="6253369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0587" y="5435399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54936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015033" y="12954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6967" y="5434383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645269" y="12954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6589" y="5435398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346829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far we have learned how to implement linear data structures like: List, Queue, Stack, LinkedList etc…</a:t>
            </a:r>
          </a:p>
          <a:p>
            <a:r>
              <a:rPr lang="en-US" dirty="0" smtClean="0"/>
              <a:t>We did great job and learned how to take the best complexity we can, </a:t>
            </a:r>
            <a:r>
              <a:rPr lang="en-US" b="1" dirty="0" smtClean="0">
                <a:solidFill>
                  <a:schemeClr val="bg1"/>
                </a:solidFill>
              </a:rPr>
              <a:t>was that enough</a:t>
            </a:r>
            <a:r>
              <a:rPr lang="en-US" dirty="0" smtClean="0"/>
              <a:t>?</a:t>
            </a:r>
          </a:p>
          <a:p>
            <a:r>
              <a:rPr lang="en-US" dirty="0" smtClean="0"/>
              <a:t>Actually more of the operations we want to do like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dirty="0" smtClean="0"/>
              <a:t> or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 smtClean="0"/>
              <a:t> are </a:t>
            </a:r>
            <a:r>
              <a:rPr lang="en-US" b="1" dirty="0">
                <a:solidFill>
                  <a:schemeClr val="bg1"/>
                </a:solidFill>
              </a:rPr>
              <a:t>linear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chemeClr val="bg1"/>
                </a:solidFill>
              </a:rPr>
              <a:t>unordered</a:t>
            </a:r>
            <a:r>
              <a:rPr lang="en-US" dirty="0" smtClean="0"/>
              <a:t> structures (sometimes we can do O(1)) but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Trees?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8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17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19313" y="1291472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75048" y="1291472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97431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6834" y="1297214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801282" y="6243218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0587" y="5438500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51267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009389" y="12954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6967" y="5437484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631439" y="12954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6589" y="5438499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315585" y="1295400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647484" y="5423985"/>
            <a:ext cx="641204" cy="609600"/>
            <a:chOff x="1066800" y="2819400"/>
            <a:chExt cx="2286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  <p:sp>
        <p:nvSpPr>
          <p:cNvPr id="80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402774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18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1997" y="1293333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61598" y="1296476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7722" y="1293333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1694" y="1293332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7824540" y="6243218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0587" y="5438500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45000" y="1293333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003603" y="1293332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6967" y="5437484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645269" y="1302472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6589" y="5438499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262952" y="1293901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647484" y="5423985"/>
            <a:ext cx="641204" cy="609600"/>
            <a:chOff x="1066800" y="2819400"/>
            <a:chExt cx="2286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813712" y="1293901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698772" y="5422970"/>
            <a:ext cx="641204" cy="609600"/>
            <a:chOff x="1066800" y="2819400"/>
            <a:chExt cx="228600" cy="304800"/>
          </a:xfrm>
        </p:grpSpPr>
        <p:cxnSp>
          <p:nvCxnSpPr>
            <p:cNvPr id="83" name="Straight Connector 8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  <p:sp>
        <p:nvSpPr>
          <p:cNvPr id="107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342054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10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19</a:t>
            </a:r>
            <a:r>
              <a:rPr lang="en-US" dirty="0"/>
              <a:t>)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134522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58188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6653" y="130497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1192" y="1304972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51447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015562" y="1304971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626242" y="1304971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281338" y="1304971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815725" y="1304971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344181" y="1580103"/>
            <a:ext cx="2628620" cy="987504"/>
          </a:xfrm>
          <a:prstGeom prst="wedgeRoundRectCallout">
            <a:avLst>
              <a:gd name="adj1" fmla="val -75137"/>
              <a:gd name="adj2" fmla="val 534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queue is empty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stop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7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158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60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61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62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6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6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7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74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176" name="Straight Connector 17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79" name="Straight Connector 17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182" name="Straight Connector 1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>
            <a:off x="7168153" y="3804657"/>
            <a:ext cx="641204" cy="609600"/>
            <a:chOff x="1066800" y="2819400"/>
            <a:chExt cx="228600" cy="304800"/>
          </a:xfrm>
        </p:grpSpPr>
        <p:cxnSp>
          <p:nvCxnSpPr>
            <p:cNvPr id="185" name="Straight Connector 18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520587" y="5438500"/>
            <a:ext cx="641204" cy="609600"/>
            <a:chOff x="1066800" y="2819400"/>
            <a:chExt cx="228600" cy="304800"/>
          </a:xfrm>
        </p:grpSpPr>
        <p:cxnSp>
          <p:nvCxnSpPr>
            <p:cNvPr id="188" name="Straight Connector 18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4536967" y="5437484"/>
            <a:ext cx="641204" cy="609600"/>
            <a:chOff x="1066800" y="2819400"/>
            <a:chExt cx="228600" cy="304800"/>
          </a:xfrm>
        </p:grpSpPr>
        <p:cxnSp>
          <p:nvCxnSpPr>
            <p:cNvPr id="191" name="Straight Connector 19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5556589" y="5438499"/>
            <a:ext cx="641204" cy="609600"/>
            <a:chOff x="1066800" y="2819400"/>
            <a:chExt cx="228600" cy="304800"/>
          </a:xfrm>
        </p:grpSpPr>
        <p:cxnSp>
          <p:nvCxnSpPr>
            <p:cNvPr id="194" name="Straight Connector 19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/>
          <p:cNvGrpSpPr/>
          <p:nvPr/>
        </p:nvGrpSpPr>
        <p:grpSpPr>
          <a:xfrm>
            <a:off x="6647484" y="5423985"/>
            <a:ext cx="641204" cy="609600"/>
            <a:chOff x="1066800" y="2819400"/>
            <a:chExt cx="228600" cy="304800"/>
          </a:xfrm>
        </p:grpSpPr>
        <p:cxnSp>
          <p:nvCxnSpPr>
            <p:cNvPr id="197" name="Straight Connector 19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7698772" y="5422970"/>
            <a:ext cx="641204" cy="609600"/>
            <a:chOff x="1066800" y="2819400"/>
            <a:chExt cx="228600" cy="304800"/>
          </a:xfrm>
        </p:grpSpPr>
        <p:cxnSp>
          <p:nvCxnSpPr>
            <p:cNvPr id="200" name="Straight Connector 19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Given the </a:t>
            </a:r>
            <a:r>
              <a:rPr lang="en-US" altLang="ko-KR" b="1" dirty="0" smtClean="0">
                <a:solidFill>
                  <a:schemeClr val="bg1"/>
                </a:solidFill>
              </a:rPr>
              <a:t>Tree&lt;E&gt;</a:t>
            </a:r>
            <a:r>
              <a:rPr lang="en-US" altLang="ko-KR" dirty="0" smtClean="0"/>
              <a:t> structure, define a method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 smtClean="0">
                <a:solidFill>
                  <a:schemeClr val="bg1"/>
                </a:solidFill>
              </a:rPr>
              <a:t>List&lt;E&gt; orderBfs()</a:t>
            </a:r>
          </a:p>
          <a:p>
            <a:r>
              <a:rPr lang="en-US" altLang="ko-KR" dirty="0" smtClean="0"/>
              <a:t>That returns elements in order of BFS algorithm visiting them</a:t>
            </a:r>
            <a:endParaRPr lang="en-US" altLang="ko-KR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Problem: Order BFS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71601" y="3657600"/>
            <a:ext cx="3151561" cy="2510572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" name="Arrow: Right 2"/>
          <p:cNvSpPr/>
          <p:nvPr/>
        </p:nvSpPr>
        <p:spPr>
          <a:xfrm>
            <a:off x="5043288" y="4572000"/>
            <a:ext cx="457200" cy="4572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230632" y="4562073"/>
            <a:ext cx="4869759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7 19 21 14 1 12 31 23 6</a:t>
            </a:r>
          </a:p>
        </p:txBody>
      </p:sp>
    </p:spTree>
    <p:extLst>
      <p:ext uri="{BB962C8B-B14F-4D97-AF65-F5344CB8AC3E}">
        <p14:creationId xmlns:p14="http://schemas.microsoft.com/office/powerpoint/2010/main" val="93881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2412" y="1311428"/>
            <a:ext cx="10944000" cy="52401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public </a:t>
            </a:r>
            <a:r>
              <a:rPr lang="en-GB" sz="2600" b="1" noProof="1" smtClean="0">
                <a:latin typeface="Consolas" pitchFamily="49" charset="0"/>
              </a:rPr>
              <a:t>List&lt;E&gt; orderBfs() {</a:t>
            </a:r>
            <a:endParaRPr lang="en-GB" sz="26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</a:t>
            </a:r>
            <a:r>
              <a:rPr lang="en-GB" sz="2600" b="1" noProof="1" smtClean="0">
                <a:latin typeface="Consolas" pitchFamily="49" charset="0"/>
              </a:rPr>
              <a:t>List&lt;E&gt; </a:t>
            </a:r>
            <a:r>
              <a:rPr lang="en-GB" sz="2600" b="1" noProof="1">
                <a:latin typeface="Consolas" pitchFamily="49" charset="0"/>
              </a:rPr>
              <a:t>result = new </a:t>
            </a:r>
            <a:r>
              <a:rPr lang="en-GB" sz="2600" b="1" noProof="1" smtClean="0">
                <a:latin typeface="Consolas" pitchFamily="49" charset="0"/>
              </a:rPr>
              <a:t>ArrayList&lt;&gt;();</a:t>
            </a:r>
            <a:endParaRPr lang="en-GB" sz="2600" b="1" noProof="1">
              <a:latin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600" b="1" noProof="1">
                <a:latin typeface="Consolas" pitchFamily="49" charset="0"/>
              </a:rPr>
              <a:t>  </a:t>
            </a:r>
            <a:r>
              <a:rPr lang="en-US" altLang="en-US" sz="2600" b="1" dirty="0">
                <a:latin typeface="Consolas" pitchFamily="49" charset="0"/>
              </a:rPr>
              <a:t>Deque&lt;Tree&lt;E&gt;&gt; queue = new ArrayDeque&lt;&gt;();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 smtClean="0">
                <a:latin typeface="Consolas" pitchFamily="49" charset="0"/>
              </a:rPr>
              <a:t>  queue.</a:t>
            </a:r>
            <a:r>
              <a:rPr lang="en-GB" sz="2600" b="1" noProof="1" smtClean="0">
                <a:solidFill>
                  <a:schemeClr val="bg1"/>
                </a:solidFill>
                <a:latin typeface="Consolas" pitchFamily="49" charset="0"/>
              </a:rPr>
              <a:t>offer(</a:t>
            </a:r>
            <a:r>
              <a:rPr lang="en-GB" sz="2600" b="1" noProof="1" smtClean="0">
                <a:latin typeface="Consolas" pitchFamily="49" charset="0"/>
              </a:rPr>
              <a:t>this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GB" sz="26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while (</a:t>
            </a:r>
            <a:r>
              <a:rPr lang="en-GB" sz="2600" b="1" noProof="1" smtClean="0">
                <a:latin typeface="Consolas" pitchFamily="49" charset="0"/>
              </a:rPr>
              <a:t>queue.size() </a:t>
            </a:r>
            <a:r>
              <a:rPr lang="en-GB" sz="2600" b="1" noProof="1">
                <a:latin typeface="Consolas" pitchFamily="49" charset="0"/>
              </a:rPr>
              <a:t>&gt; 0</a:t>
            </a:r>
            <a:r>
              <a:rPr lang="en-GB" sz="2600" b="1" noProof="1" smtClean="0">
                <a:latin typeface="Consolas" pitchFamily="49" charset="0"/>
              </a:rPr>
              <a:t>) {</a:t>
            </a:r>
            <a:endParaRPr lang="en-GB" sz="26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</a:t>
            </a:r>
            <a:r>
              <a:rPr lang="en-GB" sz="2600" b="1" noProof="1" smtClean="0">
                <a:latin typeface="Consolas" pitchFamily="49" charset="0"/>
              </a:rPr>
              <a:t>Tree&lt;E&gt; </a:t>
            </a:r>
            <a:r>
              <a:rPr lang="en-GB" sz="2600" b="1" noProof="1">
                <a:latin typeface="Consolas" pitchFamily="49" charset="0"/>
              </a:rPr>
              <a:t>current = </a:t>
            </a:r>
            <a:r>
              <a:rPr lang="en-GB" sz="2600" b="1" noProof="1" smtClean="0">
                <a:latin typeface="Consolas" pitchFamily="49" charset="0"/>
              </a:rPr>
              <a:t>queue.</a:t>
            </a:r>
            <a:r>
              <a:rPr lang="en-GB" sz="2600" b="1" noProof="1" smtClean="0">
                <a:solidFill>
                  <a:schemeClr val="bg1"/>
                </a:solidFill>
                <a:latin typeface="Consolas" pitchFamily="49" charset="0"/>
              </a:rPr>
              <a:t>poll()</a:t>
            </a:r>
            <a:r>
              <a:rPr lang="en-GB" sz="2600" b="1" noProof="1" smtClean="0">
                <a:latin typeface="Consolas" pitchFamily="49" charset="0"/>
              </a:rPr>
              <a:t>;</a:t>
            </a:r>
            <a:endParaRPr lang="en-GB" sz="26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</a:t>
            </a:r>
            <a:r>
              <a:rPr lang="en-GB" sz="2600" b="1" noProof="1" smtClean="0">
                <a:latin typeface="Consolas" pitchFamily="49" charset="0"/>
              </a:rPr>
              <a:t>result.add(current.key);</a:t>
            </a:r>
            <a:endParaRPr lang="en-GB" sz="26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</a:t>
            </a:r>
            <a:r>
              <a:rPr lang="en-GB" sz="2600" b="1" noProof="1" smtClean="0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GB" sz="2600" b="1" noProof="1" smtClean="0">
                <a:latin typeface="Consolas" pitchFamily="49" charset="0"/>
              </a:rPr>
              <a:t> </a:t>
            </a:r>
            <a:r>
              <a:rPr lang="en-GB" sz="2600" b="1" noProof="1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GB" sz="2600" b="1" noProof="1" smtClean="0">
                <a:latin typeface="Consolas" pitchFamily="49" charset="0"/>
              </a:rPr>
              <a:t>Tree&lt;E&gt; </a:t>
            </a:r>
            <a:r>
              <a:rPr lang="en-GB" sz="2600" b="1" noProof="1">
                <a:latin typeface="Consolas" pitchFamily="49" charset="0"/>
              </a:rPr>
              <a:t>child :</a:t>
            </a:r>
            <a:r>
              <a:rPr lang="en-GB" sz="2600" b="1" noProof="1" smtClean="0">
                <a:latin typeface="Consolas" pitchFamily="49" charset="0"/>
              </a:rPr>
              <a:t> current.children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GB" sz="2600" b="1" noProof="1">
                <a:latin typeface="Consolas" pitchFamily="49" charset="0"/>
              </a:rPr>
              <a:t> 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  </a:t>
            </a:r>
            <a:r>
              <a:rPr lang="en-GB" sz="2600" b="1" noProof="1" smtClean="0">
                <a:latin typeface="Consolas" pitchFamily="49" charset="0"/>
              </a:rPr>
              <a:t>queue.offer</a:t>
            </a:r>
            <a:r>
              <a:rPr lang="en-GB" sz="2600" b="1" noProof="1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GB" sz="2600" b="1" noProof="1" smtClean="0">
                <a:latin typeface="Consolas" pitchFamily="49" charset="0"/>
              </a:rPr>
              <a:t>child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GB" sz="26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return result;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39" y="0"/>
            <a:ext cx="9506047" cy="882654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Order </a:t>
            </a:r>
            <a:r>
              <a:rPr lang="en-US" altLang="ko-KR" dirty="0" smtClean="0">
                <a:ea typeface="굴림" pitchFamily="50" charset="-127"/>
              </a:rPr>
              <a:t>BFS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30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Depth-First Search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bg1"/>
                </a:solidFill>
              </a:rPr>
              <a:t>DFS</a:t>
            </a:r>
            <a:r>
              <a:rPr lang="en-US" dirty="0" smtClean="0"/>
              <a:t>) first visits all descendants of given node recursively, finally visits the node itself</a:t>
            </a:r>
          </a:p>
          <a:p>
            <a:r>
              <a:rPr lang="en-US" dirty="0" smtClean="0"/>
              <a:t>DFS algorithm pseudo code: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 Search (DFS)</a:t>
            </a:r>
            <a:endParaRPr lang="en-US" dirty="0"/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9835" y="3824455"/>
            <a:ext cx="5621634" cy="24802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DFS (node</a:t>
            </a:r>
            <a:r>
              <a:rPr lang="en-US" sz="2800" b="1" noProof="1" smtClean="0">
                <a:latin typeface="Consolas" pitchFamily="49" charset="0"/>
              </a:rPr>
              <a:t>) {</a:t>
            </a: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 smtClean="0">
                <a:latin typeface="Consolas" pitchFamily="49" charset="0"/>
              </a:rPr>
              <a:t>  for each child c of node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 smtClean="0">
                <a:latin typeface="Consolas" pitchFamily="49" charset="0"/>
              </a:rPr>
              <a:t>    DFS(c);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 smtClean="0">
                <a:latin typeface="Consolas" pitchFamily="49" charset="0"/>
              </a:rPr>
              <a:t>  print node;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 smtClean="0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464312" y="2261902"/>
            <a:ext cx="4889489" cy="3910299"/>
            <a:chOff x="6462723" y="2389496"/>
            <a:chExt cx="4889489" cy="3782704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8890142" y="2590800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0148142" y="406797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668073" y="4063883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9659754" y="547840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0620595" y="5479533"/>
              <a:ext cx="731617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8219692" y="3203770"/>
              <a:ext cx="819666" cy="9130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0119537" y="4718976"/>
              <a:ext cx="260512" cy="763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0646918" y="4730783"/>
              <a:ext cx="285930" cy="7398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9471430" y="3203770"/>
              <a:ext cx="832374" cy="9130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8892159" y="4063695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9244800" y="3250998"/>
              <a:ext cx="10593" cy="7890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8627044" y="550742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701090" y="5503334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7209408" y="4655021"/>
              <a:ext cx="575425" cy="8628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8251463" y="4667816"/>
              <a:ext cx="597276" cy="826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7666711" y="550314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8016179" y="4742588"/>
              <a:ext cx="6541" cy="7398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62723" y="53388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4442" y="533400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22537" y="5338244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89812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51137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877116" y="3974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46339" y="53382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37812" y="533202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14114" y="23894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801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7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1)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5093659" y="2162628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8232044" y="1585525"/>
            <a:ext cx="2664556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DFS from the tree root</a:t>
            </a:r>
          </a:p>
        </p:txBody>
      </p:sp>
    </p:spTree>
    <p:extLst>
      <p:ext uri="{BB962C8B-B14F-4D97-AF65-F5344CB8AC3E}">
        <p14:creationId xmlns:p14="http://schemas.microsoft.com/office/powerpoint/2010/main" val="379501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Stack: 7, 19</a:t>
            </a:r>
          </a:p>
          <a:p>
            <a:r>
              <a:rPr lang="en-US" dirty="0" smtClean="0"/>
              <a:t>Output: (empty)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5" y="2540560"/>
              <a:ext cx="637549" cy="765348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3807589" y="3805054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294801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Stack: 7, 19, 1</a:t>
            </a:r>
          </a:p>
          <a:p>
            <a:r>
              <a:rPr lang="en-US"/>
              <a:t>Output: (empty)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3)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2725533" y="5437956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356801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19</a:t>
            </a:r>
          </a:p>
          <a:p>
            <a:r>
              <a:rPr lang="en-US" smtClean="0"/>
              <a:t>Output: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96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9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0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0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04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10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1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5" name="Right Arrow 114"/>
          <p:cNvSpPr/>
          <p:nvPr/>
        </p:nvSpPr>
        <p:spPr>
          <a:xfrm>
            <a:off x="3807589" y="3805054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420782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used two types of implementation approaches:</a:t>
            </a:r>
          </a:p>
          <a:p>
            <a:pPr lvl="1"/>
            <a:r>
              <a:rPr lang="en-US" dirty="0" smtClean="0"/>
              <a:t>Atop an </a:t>
            </a:r>
            <a:r>
              <a:rPr lang="en-US" b="1" dirty="0" smtClean="0">
                <a:solidFill>
                  <a:schemeClr val="bg1"/>
                </a:solidFill>
              </a:rPr>
              <a:t>array</a:t>
            </a:r>
            <a:r>
              <a:rPr lang="en-US" dirty="0" smtClean="0"/>
              <a:t> – this gave us the ability to </a:t>
            </a:r>
            <a:r>
              <a:rPr lang="en-US" b="1" dirty="0">
                <a:solidFill>
                  <a:schemeClr val="bg1"/>
                </a:solidFill>
              </a:rPr>
              <a:t>add elements with O(1)</a:t>
            </a:r>
            <a:r>
              <a:rPr lang="en-US" dirty="0" smtClean="0"/>
              <a:t>, removing and searching        were with </a:t>
            </a:r>
            <a:r>
              <a:rPr lang="en-US" b="1" dirty="0">
                <a:solidFill>
                  <a:schemeClr val="bg1"/>
                </a:solidFill>
              </a:rPr>
              <a:t>O(n)</a:t>
            </a:r>
            <a:r>
              <a:rPr lang="en-US" dirty="0" smtClean="0"/>
              <a:t>. For sorted array we can search with </a:t>
            </a:r>
            <a:r>
              <a:rPr lang="en-US" b="1" dirty="0">
                <a:solidFill>
                  <a:schemeClr val="bg1"/>
                </a:solidFill>
              </a:rPr>
              <a:t>O(log(n)) </a:t>
            </a:r>
            <a:r>
              <a:rPr lang="en-US" dirty="0" smtClean="0"/>
              <a:t>but we need to </a:t>
            </a:r>
            <a:r>
              <a:rPr lang="en-US" b="1" dirty="0">
                <a:solidFill>
                  <a:schemeClr val="bg1"/>
                </a:solidFill>
              </a:rPr>
              <a:t>sort each time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we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By using </a:t>
            </a:r>
            <a:r>
              <a:rPr lang="en-US" b="1" dirty="0" smtClean="0">
                <a:solidFill>
                  <a:schemeClr val="bg1"/>
                </a:solidFill>
              </a:rPr>
              <a:t>Node</a:t>
            </a:r>
            <a:r>
              <a:rPr lang="en-US" dirty="0" smtClean="0"/>
              <a:t> implementation – we could </a:t>
            </a:r>
            <a:r>
              <a:rPr lang="en-US" b="1" dirty="0">
                <a:solidFill>
                  <a:schemeClr val="bg1"/>
                </a:solidFill>
              </a:rPr>
              <a:t>add and remove</a:t>
            </a:r>
            <a:r>
              <a:rPr lang="en-US" dirty="0" smtClean="0"/>
              <a:t> elements </a:t>
            </a:r>
            <a:r>
              <a:rPr lang="en-US" b="1" dirty="0">
                <a:solidFill>
                  <a:schemeClr val="bg1"/>
                </a:solidFill>
              </a:rPr>
              <a:t>we have pointer </a:t>
            </a:r>
            <a:r>
              <a:rPr lang="en-US" dirty="0" smtClean="0"/>
              <a:t>to with </a:t>
            </a:r>
            <a:r>
              <a:rPr lang="en-US" b="1" dirty="0">
                <a:solidFill>
                  <a:schemeClr val="bg1"/>
                </a:solidFill>
              </a:rPr>
              <a:t>O(1)</a:t>
            </a:r>
            <a:r>
              <a:rPr lang="en-US" dirty="0" smtClean="0"/>
              <a:t>, however every other </a:t>
            </a:r>
            <a:r>
              <a:rPr lang="en-US" b="1" dirty="0">
                <a:solidFill>
                  <a:schemeClr val="bg1"/>
                </a:solidFill>
              </a:rPr>
              <a:t>operation is O(n)</a:t>
            </a:r>
            <a:r>
              <a:rPr lang="en-US" dirty="0" smtClean="0"/>
              <a:t>. This time even if we keep the elements </a:t>
            </a:r>
            <a:r>
              <a:rPr lang="en-US" b="1" dirty="0">
                <a:solidFill>
                  <a:schemeClr val="bg1"/>
                </a:solidFill>
              </a:rPr>
              <a:t>sorted</a:t>
            </a:r>
            <a:r>
              <a:rPr lang="en-US" dirty="0" smtClean="0"/>
              <a:t> we </a:t>
            </a:r>
            <a:r>
              <a:rPr lang="en-US" b="1" dirty="0">
                <a:solidFill>
                  <a:schemeClr val="bg1"/>
                </a:solidFill>
              </a:rPr>
              <a:t>can't get </a:t>
            </a:r>
            <a:r>
              <a:rPr lang="en-US" dirty="0" smtClean="0"/>
              <a:t>search in </a:t>
            </a:r>
            <a:r>
              <a:rPr lang="en-US" b="1" dirty="0">
                <a:solidFill>
                  <a:schemeClr val="bg1"/>
                </a:solidFill>
              </a:rPr>
              <a:t>O(log(n)) but why</a:t>
            </a:r>
            <a:r>
              <a:rPr lang="en-US" dirty="0" smtClean="0"/>
              <a:t>?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Trees?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19, 12</a:t>
            </a:r>
          </a:p>
          <a:p>
            <a:r>
              <a:rPr lang="en-US" smtClean="0"/>
              <a:t>Output: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  <p:sp>
        <p:nvSpPr>
          <p:cNvPr id="59" name="Right Arrow 58"/>
          <p:cNvSpPr/>
          <p:nvPr/>
        </p:nvSpPr>
        <p:spPr>
          <a:xfrm rot="16200000">
            <a:off x="4676626" y="6106730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333290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19</a:t>
            </a:r>
          </a:p>
          <a:p>
            <a:r>
              <a:rPr lang="en-US" smtClean="0"/>
              <a:t>Output: 1, 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3807589" y="3805054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40777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19, 31</a:t>
            </a:r>
          </a:p>
          <a:p>
            <a:r>
              <a:rPr lang="en-US" smtClean="0"/>
              <a:t>Output: 1, 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5471" cy="710916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5681202" y="6106730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79311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19</a:t>
            </a:r>
          </a:p>
          <a:p>
            <a:r>
              <a:rPr lang="en-US" smtClean="0"/>
              <a:t>Output: 1, 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53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3807589" y="3805054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37027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</a:t>
            </a:r>
          </a:p>
          <a:p>
            <a:r>
              <a:rPr lang="en-US" smtClean="0"/>
              <a:t>Output: 1, 12, 31, 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5029200" y="21538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184982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21</a:t>
            </a:r>
          </a:p>
          <a:p>
            <a:r>
              <a:rPr lang="en-US" smtClean="0"/>
              <a:t>Output: 1, 12, 31, 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10)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5970294" y="4470522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39708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</a:t>
            </a:r>
          </a:p>
          <a:p>
            <a:r>
              <a:rPr lang="en-US" smtClean="0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11)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6733004" y="21538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413718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14</a:t>
            </a:r>
          </a:p>
          <a:p>
            <a:r>
              <a:rPr lang="en-US" smtClean="0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12)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57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292850" y="2515160"/>
              <a:ext cx="670658" cy="790749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094946" y="3819568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260383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14, 23</a:t>
            </a:r>
          </a:p>
          <a:p>
            <a:r>
              <a:rPr lang="en-US" smtClean="0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6200000">
            <a:off x="6784003" y="6090818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61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6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17773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14</a:t>
            </a:r>
          </a:p>
          <a:p>
            <a:r>
              <a:rPr lang="en-US" smtClean="0"/>
              <a:t>Output: 1, 12, 31, 19, 21,</a:t>
            </a:r>
            <a:br>
              <a:rPr lang="en-US" smtClean="0"/>
            </a:br>
            <a:r>
              <a:rPr lang="en-US" smtClean="0"/>
              <a:t>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14)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59</a:t>
            </a:fld>
            <a:endParaRPr lang="en-US" dirty="0"/>
          </a:p>
        </p:txBody>
      </p:sp>
      <p:grpSp>
        <p:nvGrpSpPr>
          <p:cNvPr id="26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8" name="Right Arrow 77"/>
          <p:cNvSpPr/>
          <p:nvPr/>
        </p:nvSpPr>
        <p:spPr>
          <a:xfrm flipH="1">
            <a:off x="8094946" y="3819568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  <p:sp>
        <p:nvSpPr>
          <p:cNvPr id="44" name="Line 13"/>
          <p:cNvSpPr>
            <a:spLocks noChangeShapeType="1"/>
          </p:cNvSpPr>
          <p:nvPr/>
        </p:nvSpPr>
        <p:spPr bwMode="auto">
          <a:xfrm>
            <a:off x="6375048" y="2596222"/>
            <a:ext cx="877329" cy="1029620"/>
          </a:xfrm>
          <a:prstGeom prst="line">
            <a:avLst/>
          </a:prstGeom>
          <a:noFill/>
          <a:ln w="76200">
            <a:solidFill>
              <a:schemeClr val="tx2">
                <a:lumMod val="40000"/>
                <a:lumOff val="60000"/>
              </a:schemeClr>
            </a:solidFill>
            <a:round/>
            <a:headEnd/>
            <a:tailEnd type="triangle" w="med" len="me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/>
          <a:lstStyle/>
          <a:p>
            <a:endParaRPr lang="en-US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00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We want not only to store data </a:t>
            </a:r>
            <a:r>
              <a:rPr lang="en-US" sz="3400" b="1" dirty="0" smtClean="0">
                <a:solidFill>
                  <a:schemeClr val="bg1"/>
                </a:solidFill>
              </a:rPr>
              <a:t>add</a:t>
            </a:r>
            <a:r>
              <a:rPr lang="en-US" sz="3400" dirty="0" smtClean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dirty="0" smtClean="0"/>
              <a:t> elements in efficient manner but also to </a:t>
            </a:r>
            <a:r>
              <a:rPr lang="en-US" sz="3400" b="1" dirty="0">
                <a:solidFill>
                  <a:schemeClr val="bg1"/>
                </a:solidFill>
              </a:rPr>
              <a:t>search</a:t>
            </a:r>
            <a:r>
              <a:rPr lang="en-US" sz="3400" dirty="0" smtClean="0"/>
              <a:t> for elements but </a:t>
            </a:r>
            <a:r>
              <a:rPr lang="en-US" sz="3400" b="1" dirty="0">
                <a:solidFill>
                  <a:schemeClr val="bg1"/>
                </a:solidFill>
              </a:rPr>
              <a:t>can</a:t>
            </a:r>
            <a:r>
              <a:rPr lang="en-US" sz="3400" dirty="0" smtClean="0"/>
              <a:t> we do better than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r>
              <a:rPr lang="en-US" sz="3400" dirty="0" smtClean="0"/>
              <a:t>?</a:t>
            </a:r>
          </a:p>
          <a:p>
            <a:r>
              <a:rPr lang="en-US" sz="3400" dirty="0" smtClean="0"/>
              <a:t>Lets try to get </a:t>
            </a:r>
            <a:r>
              <a:rPr lang="en-US" sz="3400" b="1" dirty="0">
                <a:solidFill>
                  <a:schemeClr val="bg1"/>
                </a:solidFill>
              </a:rPr>
              <a:t>down</a:t>
            </a:r>
            <a:r>
              <a:rPr lang="en-US" sz="3400" dirty="0" smtClean="0"/>
              <a:t> to </a:t>
            </a:r>
            <a:r>
              <a:rPr lang="en-US" sz="3400" b="1" dirty="0">
                <a:solidFill>
                  <a:schemeClr val="bg1"/>
                </a:solidFill>
              </a:rPr>
              <a:t>O(log(n)) </a:t>
            </a:r>
            <a:r>
              <a:rPr lang="en-US" sz="3400" dirty="0" smtClean="0"/>
              <a:t>by using </a:t>
            </a:r>
            <a:r>
              <a:rPr lang="en-US" sz="3400" b="1" dirty="0">
                <a:solidFill>
                  <a:schemeClr val="bg1"/>
                </a:solidFill>
              </a:rPr>
              <a:t>trees</a:t>
            </a:r>
            <a:r>
              <a:rPr lang="en-US" sz="3400" dirty="0" smtClean="0"/>
              <a:t> and see if we can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Trees?</a:t>
            </a:r>
          </a:p>
        </p:txBody>
      </p:sp>
    </p:spTree>
    <p:extLst>
      <p:ext uri="{BB962C8B-B14F-4D97-AF65-F5344CB8AC3E}">
        <p14:creationId xmlns:p14="http://schemas.microsoft.com/office/powerpoint/2010/main" val="36331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14, 6</a:t>
            </a:r>
          </a:p>
          <a:p>
            <a:r>
              <a:rPr lang="en-US" smtClean="0"/>
              <a:t>Output: 1, 12, 31, 19, 21,</a:t>
            </a:r>
            <a:br>
              <a:rPr lang="en-US" smtClean="0"/>
            </a:br>
            <a:r>
              <a:rPr lang="en-US" smtClean="0"/>
              <a:t>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15)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60</a:t>
            </a:fld>
            <a:endParaRPr lang="en-US" dirty="0"/>
          </a:p>
        </p:txBody>
      </p:sp>
      <p:grpSp>
        <p:nvGrpSpPr>
          <p:cNvPr id="26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573127" y="5410059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49927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14</a:t>
            </a:r>
          </a:p>
          <a:p>
            <a:r>
              <a:rPr lang="en-US" smtClean="0"/>
              <a:t>Output: 1, 12, 31, 19, 21,</a:t>
            </a:r>
            <a:br>
              <a:rPr lang="en-US" smtClean="0"/>
            </a:br>
            <a:r>
              <a:rPr lang="en-US" smtClean="0"/>
              <a:t>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61</a:t>
            </a:fld>
            <a:endParaRPr lang="en-US" dirty="0"/>
          </a:p>
        </p:txBody>
      </p:sp>
      <p:grpSp>
        <p:nvGrpSpPr>
          <p:cNvPr id="24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094946" y="3819568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23152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</a:t>
            </a:r>
          </a:p>
          <a:p>
            <a:r>
              <a:rPr lang="en-US" smtClean="0"/>
              <a:t>Output: 1, 12, 31, 19, 21,</a:t>
            </a:r>
            <a:br>
              <a:rPr lang="en-US" smtClean="0"/>
            </a:br>
            <a:r>
              <a:rPr lang="en-US" smtClean="0"/>
              <a:t>23, 6, 14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17)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62</a:t>
            </a:fld>
            <a:endParaRPr lang="en-US" dirty="0"/>
          </a:p>
        </p:txBody>
      </p:sp>
      <p:grpSp>
        <p:nvGrpSpPr>
          <p:cNvPr id="24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6733004" y="21538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283810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(empty)</a:t>
            </a:r>
          </a:p>
          <a:p>
            <a:r>
              <a:rPr lang="en-US" smtClean="0"/>
              <a:t>Output: 1, 12, 31, 19, 21,</a:t>
            </a:r>
            <a:br>
              <a:rPr lang="en-US" smtClean="0"/>
            </a:br>
            <a:r>
              <a:rPr lang="en-US" smtClean="0"/>
              <a:t>23, 6, 14, 7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18)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109850" y="1499486"/>
            <a:ext cx="2405751" cy="987504"/>
          </a:xfrm>
          <a:prstGeom prst="wedgeRoundRectCallout">
            <a:avLst>
              <a:gd name="adj1" fmla="val -75727"/>
              <a:gd name="adj2" fmla="val 5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DFS traversal finished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96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Given the </a:t>
            </a:r>
            <a:r>
              <a:rPr lang="en-US" altLang="ko-KR" b="1" dirty="0" smtClean="0">
                <a:solidFill>
                  <a:schemeClr val="bg1"/>
                </a:solidFill>
              </a:rPr>
              <a:t>Tree&lt;E&gt;</a:t>
            </a:r>
            <a:r>
              <a:rPr lang="en-US" altLang="ko-KR" dirty="0" smtClean="0"/>
              <a:t> structure, define a method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 smtClean="0">
                <a:solidFill>
                  <a:schemeClr val="bg1"/>
                </a:solidFill>
              </a:rPr>
              <a:t>List&lt;E&gt; orderDfs()</a:t>
            </a:r>
          </a:p>
          <a:p>
            <a:r>
              <a:rPr lang="en-US" altLang="ko-KR" dirty="0" smtClean="0"/>
              <a:t>That returns elements in order of DFS algorithm visiting them</a:t>
            </a:r>
            <a:endParaRPr lang="en-US" altLang="ko-KR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Problem: Order DFS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64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48317" y="3519377"/>
            <a:ext cx="3374846" cy="2648795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  <p:sp>
        <p:nvSpPr>
          <p:cNvPr id="3" name="Arrow: Right 2"/>
          <p:cNvSpPr/>
          <p:nvPr/>
        </p:nvSpPr>
        <p:spPr>
          <a:xfrm>
            <a:off x="5043288" y="4572000"/>
            <a:ext cx="457200" cy="4572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230631" y="4562073"/>
            <a:ext cx="4816597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1 12 31 19 21 23 6 14 7</a:t>
            </a:r>
          </a:p>
        </p:txBody>
      </p:sp>
      <p:sp>
        <p:nvSpPr>
          <p:cNvPr id="35" name="Line 13"/>
          <p:cNvSpPr>
            <a:spLocks noChangeShapeType="1"/>
          </p:cNvSpPr>
          <p:nvPr/>
        </p:nvSpPr>
        <p:spPr bwMode="auto">
          <a:xfrm>
            <a:off x="2098725" y="5102202"/>
            <a:ext cx="23445" cy="5845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4" grpId="0" animBg="1"/>
      <p:bldP spid="3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2412" y="1317285"/>
            <a:ext cx="10944000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 dirty="0">
                <a:latin typeface="Consolas" pitchFamily="49" charset="0"/>
              </a:rPr>
              <a:t>public List&lt;E&gt; orderDfs() {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List&lt;E&gt; order = new ArrayList&lt;&gt;();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this.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dfs</a:t>
            </a:r>
            <a:r>
              <a:rPr lang="en-US" altLang="en-US" sz="2700" b="1" dirty="0">
                <a:latin typeface="Consolas" pitchFamily="49" charset="0"/>
              </a:rPr>
              <a:t>(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altLang="en-US" sz="2700" b="1" dirty="0">
                <a:latin typeface="Consolas" pitchFamily="49" charset="0"/>
              </a:rPr>
              <a:t>, 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altLang="en-US" sz="2700" b="1" dirty="0">
                <a:latin typeface="Consolas" pitchFamily="49" charset="0"/>
              </a:rPr>
              <a:t>);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return order;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}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/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private void 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dfs</a:t>
            </a:r>
            <a:r>
              <a:rPr lang="en-US" altLang="en-US" sz="2700" b="1" dirty="0">
                <a:latin typeface="Consolas" pitchFamily="49" charset="0"/>
              </a:rPr>
              <a:t>(Tree&lt;E&gt; tree, List&lt;E&gt; order) {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for (Tree&lt;E&gt; child : tree.children) {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    this.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dfs</a:t>
            </a:r>
            <a:r>
              <a:rPr lang="en-US" altLang="en-US" sz="2700" b="1" dirty="0">
                <a:latin typeface="Consolas" pitchFamily="49" charset="0"/>
              </a:rPr>
              <a:t>(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child</a:t>
            </a:r>
            <a:r>
              <a:rPr lang="en-US" altLang="en-US" sz="2700" b="1" dirty="0">
                <a:latin typeface="Consolas" pitchFamily="49" charset="0"/>
              </a:rPr>
              <a:t>, 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altLang="en-US" sz="2700" b="1" dirty="0">
                <a:latin typeface="Consolas" pitchFamily="49" charset="0"/>
              </a:rPr>
              <a:t>);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}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</a:t>
            </a:r>
            <a:r>
              <a:rPr lang="en-US" altLang="en-US" sz="2700" b="1" dirty="0" smtClean="0">
                <a:latin typeface="Consolas" pitchFamily="49" charset="0"/>
              </a:rPr>
              <a:t>order.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altLang="en-US" sz="2700" b="1" dirty="0" smtClean="0">
                <a:latin typeface="Consolas" pitchFamily="49" charset="0"/>
              </a:rPr>
              <a:t>(</a:t>
            </a:r>
            <a:r>
              <a:rPr lang="en-US" altLang="en-US" sz="2700" b="1" dirty="0" err="1">
                <a:solidFill>
                  <a:schemeClr val="bg1"/>
                </a:solidFill>
                <a:latin typeface="Consolas" pitchFamily="49" charset="0"/>
              </a:rPr>
              <a:t>tree</a:t>
            </a:r>
            <a:r>
              <a:rPr lang="en-US" altLang="en-US" sz="2700" b="1" dirty="0" err="1">
                <a:latin typeface="Consolas" pitchFamily="49" charset="0"/>
              </a:rPr>
              <a:t>.</a:t>
            </a:r>
            <a:r>
              <a:rPr lang="en-US" altLang="en-US" sz="2700" b="1" dirty="0" err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altLang="en-US" sz="2700" b="1" dirty="0">
                <a:latin typeface="Consolas" pitchFamily="49" charset="0"/>
              </a:rPr>
              <a:t>);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Solution: Order DFS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did we got so far?</a:t>
            </a:r>
          </a:p>
          <a:p>
            <a:pPr lvl="1"/>
            <a:r>
              <a:rPr lang="en-US" dirty="0" smtClean="0"/>
              <a:t>Had we achieved any </a:t>
            </a:r>
            <a:r>
              <a:rPr lang="en-US" b="1" dirty="0">
                <a:solidFill>
                  <a:schemeClr val="bg1"/>
                </a:solidFill>
              </a:rPr>
              <a:t>better complexity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Are we working </a:t>
            </a:r>
            <a:r>
              <a:rPr lang="en-US" b="1" dirty="0" smtClean="0">
                <a:solidFill>
                  <a:schemeClr val="bg1"/>
                </a:solidFill>
              </a:rPr>
              <a:t>with O(log(n))</a:t>
            </a:r>
            <a:r>
              <a:rPr lang="en-US" dirty="0" smtClean="0"/>
              <a:t>?</a:t>
            </a:r>
          </a:p>
          <a:p>
            <a:r>
              <a:rPr lang="en-US" dirty="0" smtClean="0"/>
              <a:t>Well the answer is…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No!</a:t>
            </a:r>
          </a:p>
          <a:p>
            <a:pPr lvl="1"/>
            <a:r>
              <a:rPr lang="en-US" dirty="0" smtClean="0"/>
              <a:t>We </a:t>
            </a:r>
            <a:r>
              <a:rPr lang="en-US" b="1" dirty="0">
                <a:solidFill>
                  <a:schemeClr val="bg1"/>
                </a:solidFill>
              </a:rPr>
              <a:t>had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 smtClean="0"/>
              <a:t>, why? Still we are stuck at </a:t>
            </a:r>
            <a:r>
              <a:rPr lang="en-US" b="1" dirty="0">
                <a:solidFill>
                  <a:schemeClr val="bg1"/>
                </a:solidFill>
              </a:rPr>
              <a:t>linear complexity</a:t>
            </a:r>
            <a:r>
              <a:rPr lang="en-US" dirty="0" smtClean="0"/>
              <a:t> for searching operations</a:t>
            </a:r>
          </a:p>
          <a:p>
            <a:r>
              <a:rPr lang="en-US" dirty="0" smtClean="0"/>
              <a:t>We will try to solve that with </a:t>
            </a:r>
            <a:r>
              <a:rPr lang="en-US" sz="3198" b="1" dirty="0">
                <a:solidFill>
                  <a:schemeClr val="bg1"/>
                </a:solidFill>
              </a:rPr>
              <a:t>BST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9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…</a:t>
            </a:r>
          </a:p>
          <a:p>
            <a:pPr lvl="0"/>
            <a:r>
              <a:rPr lang="en-GB" dirty="0" smtClean="0"/>
              <a:t>…</a:t>
            </a:r>
            <a:endParaRPr lang="en-US" dirty="0" smtClean="0"/>
          </a:p>
          <a:p>
            <a:pPr lvl="0"/>
            <a:r>
              <a:rPr lang="en-GB" dirty="0" smtClean="0"/>
              <a:t>…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Trees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are recursive data structures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A tree is a node holding a set of children </a:t>
            </a:r>
            <a:r>
              <a:rPr lang="en-US" sz="2800" dirty="0" smtClean="0">
                <a:solidFill>
                  <a:schemeClr val="bg2"/>
                </a:solidFill>
              </a:rPr>
              <a:t>          (which are </a:t>
            </a:r>
            <a:r>
              <a:rPr lang="en-US" sz="2800" dirty="0">
                <a:solidFill>
                  <a:schemeClr val="bg2"/>
                </a:solidFill>
              </a:rPr>
              <a:t>also nodes)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 Edges connect Nodes</a:t>
            </a:r>
          </a:p>
          <a:p>
            <a:pPr lvl="0"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DFS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bg2"/>
                </a:solidFill>
              </a:rPr>
              <a:t> children first, </a:t>
            </a:r>
            <a:r>
              <a:rPr lang="en-US" sz="2800" b="1" dirty="0">
                <a:solidFill>
                  <a:schemeClr val="bg1"/>
                </a:solidFill>
              </a:rPr>
              <a:t>BFS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bg2"/>
                </a:solidFill>
              </a:rPr>
              <a:t> root </a:t>
            </a:r>
            <a:r>
              <a:rPr lang="en-US" sz="2800" dirty="0" smtClean="0">
                <a:solidFill>
                  <a:schemeClr val="bg2"/>
                </a:solidFill>
              </a:rPr>
              <a:t>first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By learning how to work with trees you </a:t>
            </a:r>
            <a:r>
              <a:rPr lang="en-US" b="1" dirty="0" smtClean="0">
                <a:solidFill>
                  <a:schemeClr val="bg1"/>
                </a:solidFill>
              </a:rPr>
              <a:t>actually</a:t>
            </a:r>
            <a:r>
              <a:rPr lang="en-US" dirty="0" smtClean="0"/>
              <a:t> learn how to </a:t>
            </a:r>
            <a:r>
              <a:rPr lang="en-US" b="1" dirty="0">
                <a:solidFill>
                  <a:schemeClr val="bg1"/>
                </a:solidFill>
              </a:rPr>
              <a:t>work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with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Hierarchical</a:t>
            </a:r>
            <a:r>
              <a:rPr lang="en-US" dirty="0" smtClean="0"/>
              <a:t> structures like: file system,                    project structures and code branching,                                            NoSQL data storage etc…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Markup</a:t>
            </a:r>
            <a:r>
              <a:rPr lang="en-US" dirty="0" smtClean="0"/>
              <a:t> languages:</a:t>
            </a:r>
          </a:p>
          <a:p>
            <a:pPr lvl="2"/>
            <a:r>
              <a:rPr lang="en-US" sz="3200" dirty="0"/>
              <a:t>HTML</a:t>
            </a:r>
          </a:p>
          <a:p>
            <a:pPr lvl="2"/>
            <a:r>
              <a:rPr lang="en-US" sz="3200" dirty="0"/>
              <a:t>XML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 smtClean="0"/>
              <a:t> and  </a:t>
            </a:r>
            <a:r>
              <a:rPr lang="en-US" b="1" dirty="0">
                <a:solidFill>
                  <a:schemeClr val="bg1"/>
                </a:solidFill>
              </a:rPr>
              <a:t>BFS</a:t>
            </a:r>
            <a:r>
              <a:rPr lang="en-US" dirty="0" smtClean="0"/>
              <a:t> algorithms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Tree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5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2"/>
              </a:rPr>
              <a:t>Creative Commons Attribution-NonCommercial-ShareAlike 4.0 International</a:t>
            </a:r>
            <a:r>
              <a:rPr lang="en-US" dirty="0"/>
              <a:t>" license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9FF54-7951-48CE-B2B9-34AA7FDF81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5" name="Picture 4">
            <a:hlinkClick r:id="rId2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A62E4FF4-A8B2-440A-88B4-5BF53CB35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9921161" cy="54385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2" name="Picture 4" descr="http://www.facebook.com/SoftwareUniversity" title="Software University @ Facebook">
            <a:hlinkClick r:id="rId8" tooltip="Software University @ Facebook"/>
            <a:extLst>
              <a:ext uri="{FF2B5EF4-FFF2-40B4-BE49-F238E27FC236}">
                <a16:creationId xmlns:a16="http://schemas.microsoft.com/office/drawing/2014/main" id="{A7542D21-3752-49F5-A4EB-8EBC5DE98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98738" y="3674026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forum.softuni.bg" title="Software University - Forum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6C9532A8-EB2B-4425-A3E9-6ABF803CCED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5637" y="5541796"/>
            <a:ext cx="970156" cy="9657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E7F8F1-6CC2-4DC7-A73E-09C6E63361B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38" y="1349938"/>
            <a:ext cx="1192055" cy="1473880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31" y="2784370"/>
            <a:ext cx="3051512" cy="40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96" y="1456496"/>
            <a:ext cx="2843787" cy="2312272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Trees and Related Terminology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Node, Edge, Root, 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ree</a:t>
            </a:r>
            <a:r>
              <a:rPr lang="en-US" dirty="0"/>
              <a:t> is a widely used 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 (ADT) that simulates a hierarchical </a:t>
            </a:r>
            <a:r>
              <a:rPr lang="en-US" b="1" dirty="0">
                <a:solidFill>
                  <a:schemeClr val="bg1"/>
                </a:solidFill>
              </a:rPr>
              <a:t>tree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, with a root value and subtrees of children with a 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, represented as a set of linked 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 definition </a:t>
            </a:r>
            <a:r>
              <a:rPr lang="en-US" dirty="0" smtClean="0"/>
              <a:t>– a </a:t>
            </a:r>
            <a:r>
              <a:rPr lang="en-US" dirty="0"/>
              <a:t>tree consists of a value </a:t>
            </a:r>
            <a:r>
              <a:rPr lang="en-US" dirty="0" smtClean="0"/>
              <a:t>and </a:t>
            </a:r>
            <a:r>
              <a:rPr lang="en-US" dirty="0"/>
              <a:t>a forest (the subtrees of its children</a:t>
            </a:r>
            <a:r>
              <a:rPr lang="en-US" dirty="0" smtClean="0"/>
              <a:t>)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One </a:t>
            </a:r>
            <a:r>
              <a:rPr lang="en-US" sz="3400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can point to </a:t>
            </a:r>
            <a:r>
              <a:rPr lang="en-US" sz="3400" b="1" dirty="0">
                <a:solidFill>
                  <a:schemeClr val="bg1"/>
                </a:solidFill>
              </a:rPr>
              <a:t>any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given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node</a:t>
            </a:r>
            <a:r>
              <a:rPr lang="en-US" dirty="0"/>
              <a:t> (a node has </a:t>
            </a:r>
            <a:r>
              <a:rPr lang="en-US" dirty="0" smtClean="0"/>
              <a:t>   at </a:t>
            </a:r>
            <a:r>
              <a:rPr lang="en-US" sz="3400" b="1" dirty="0">
                <a:solidFill>
                  <a:schemeClr val="bg1"/>
                </a:solidFill>
              </a:rPr>
              <a:t>most</a:t>
            </a:r>
            <a:r>
              <a:rPr lang="en-US" dirty="0"/>
              <a:t>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parent), and </a:t>
            </a: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node</a:t>
            </a:r>
            <a:r>
              <a:rPr lang="en-US" dirty="0"/>
              <a:t> in the </a:t>
            </a:r>
            <a:r>
              <a:rPr lang="en-US" sz="3400" b="1" dirty="0">
                <a:solidFill>
                  <a:schemeClr val="bg1"/>
                </a:solidFill>
              </a:rPr>
              <a:t>tree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point to the root</a:t>
            </a:r>
            <a:r>
              <a:rPr lang="en-US" dirty="0"/>
              <a:t>. </a:t>
            </a:r>
            <a:r>
              <a:rPr lang="en-US" dirty="0" smtClean="0"/>
              <a:t>Every </a:t>
            </a:r>
            <a:r>
              <a:rPr lang="en-US" dirty="0"/>
              <a:t>node (other than the root) </a:t>
            </a:r>
            <a:r>
              <a:rPr lang="en-US" sz="3400" b="1" dirty="0">
                <a:solidFill>
                  <a:schemeClr val="bg1"/>
                </a:solidFill>
              </a:rPr>
              <a:t>must</a:t>
            </a:r>
            <a:r>
              <a:rPr lang="en-US" dirty="0"/>
              <a:t> have exactly </a:t>
            </a:r>
            <a:r>
              <a:rPr lang="en-US" sz="3400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, and the </a:t>
            </a:r>
            <a:r>
              <a:rPr lang="en-US" sz="3400" b="1" dirty="0">
                <a:solidFill>
                  <a:schemeClr val="bg1"/>
                </a:solidFill>
              </a:rPr>
              <a:t>root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must</a:t>
            </a:r>
            <a:r>
              <a:rPr lang="en-US" dirty="0"/>
              <a:t> have </a:t>
            </a: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parents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15772</TotalTime>
  <Words>3213</Words>
  <Application>Microsoft Office PowerPoint</Application>
  <PresentationFormat>Широк екран</PresentationFormat>
  <Paragraphs>901</Paragraphs>
  <Slides>72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72</vt:i4>
      </vt:variant>
    </vt:vector>
  </HeadingPairs>
  <TitlesOfParts>
    <vt:vector size="81" baseType="lpstr">
      <vt:lpstr>맑은 고딕</vt:lpstr>
      <vt:lpstr>Arial</vt:lpstr>
      <vt:lpstr>Calibri</vt:lpstr>
      <vt:lpstr>Consolas</vt:lpstr>
      <vt:lpstr>굴림</vt:lpstr>
      <vt:lpstr>Symbol</vt:lpstr>
      <vt:lpstr>Wingdings</vt:lpstr>
      <vt:lpstr>Wingdings 2</vt:lpstr>
      <vt:lpstr>1_SoftUni3_1</vt:lpstr>
      <vt:lpstr>Trees Representation and Traversal (BFS, DFS)</vt:lpstr>
      <vt:lpstr>Table of Contents</vt:lpstr>
      <vt:lpstr>Презентация на PowerPoint</vt:lpstr>
      <vt:lpstr>Why Trees?</vt:lpstr>
      <vt:lpstr>Why Trees?</vt:lpstr>
      <vt:lpstr>Why Trees?</vt:lpstr>
      <vt:lpstr>Other Tree Benefits</vt:lpstr>
      <vt:lpstr>Презентация на PowerPoint</vt:lpstr>
      <vt:lpstr>Tree Definition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Презентация на PowerPoint</vt:lpstr>
      <vt:lpstr>Recursive Tree Definition</vt:lpstr>
      <vt:lpstr>Tree&lt;Integer&gt; Structure – Example</vt:lpstr>
      <vt:lpstr>Problem: Implement Tree Node</vt:lpstr>
      <vt:lpstr>Solution: Implement Tree</vt:lpstr>
      <vt:lpstr>Презентация на PowerPoint</vt:lpstr>
      <vt:lpstr>Tree Traversal Algorithms</vt:lpstr>
      <vt:lpstr>Breadth-First  Search (BFS)</vt:lpstr>
      <vt:lpstr>BFS in Action (Step 1)</vt:lpstr>
      <vt:lpstr>BFS in Action (Step 2)</vt:lpstr>
      <vt:lpstr>BFS in Action (Step 3)</vt:lpstr>
      <vt:lpstr>BFS in Action (Step 4)</vt:lpstr>
      <vt:lpstr>BFS in Action (Step 5)</vt:lpstr>
      <vt:lpstr>BFS in Action (Step 6)</vt:lpstr>
      <vt:lpstr>BFS in Action (Step 7)</vt:lpstr>
      <vt:lpstr>BFS in Action (Step 8)</vt:lpstr>
      <vt:lpstr>BFS in Action (Step 9)</vt:lpstr>
      <vt:lpstr>BFS in Action (Step 10)</vt:lpstr>
      <vt:lpstr>BFS in Action (Step 11)</vt:lpstr>
      <vt:lpstr>BFS in Action (Step 12)</vt:lpstr>
      <vt:lpstr>BFS in Action (Step 13)</vt:lpstr>
      <vt:lpstr>BFS in Action (Step 14)</vt:lpstr>
      <vt:lpstr>BFS in Action (Step 15)</vt:lpstr>
      <vt:lpstr>BFS in Action (Step 16)</vt:lpstr>
      <vt:lpstr>BFS in Action (Step 17)</vt:lpstr>
      <vt:lpstr>BFS in Action (Step 18)</vt:lpstr>
      <vt:lpstr>BFS in Action (Step 19)</vt:lpstr>
      <vt:lpstr>Problem: Order BFS</vt:lpstr>
      <vt:lpstr>Solution: Order BFS</vt:lpstr>
      <vt:lpstr>Depth-First  Search (DFS)</vt:lpstr>
      <vt:lpstr>DFS in Action (Step 1)</vt:lpstr>
      <vt:lpstr>DFS in Action (Step 2)</vt:lpstr>
      <vt:lpstr>DFS in Action (Step 3)</vt:lpstr>
      <vt:lpstr>DFS in Action (Step 4)</vt:lpstr>
      <vt:lpstr>DFS in Action (Step 5)</vt:lpstr>
      <vt:lpstr>DFS in Action (Step 6)</vt:lpstr>
      <vt:lpstr>DFS in Action (Step 7)</vt:lpstr>
      <vt:lpstr>DFS in Action (Step 8)</vt:lpstr>
      <vt:lpstr>DFS in Action (Step 9)</vt:lpstr>
      <vt:lpstr>DFS in Action (Step 10)</vt:lpstr>
      <vt:lpstr>DFS in Action (Step 11)</vt:lpstr>
      <vt:lpstr>DFS in Action (Step 12)</vt:lpstr>
      <vt:lpstr>DFS in Action (Step 13)</vt:lpstr>
      <vt:lpstr>DFS in Action (Step 14)</vt:lpstr>
      <vt:lpstr>DFS in Action (Step 15)</vt:lpstr>
      <vt:lpstr>DFS in Action (Step 16)</vt:lpstr>
      <vt:lpstr>DFS in Action (Step 17)</vt:lpstr>
      <vt:lpstr>DFS in Action (Step 18)</vt:lpstr>
      <vt:lpstr>Problem: Order DFS</vt:lpstr>
      <vt:lpstr>Solution: Order DFS</vt:lpstr>
      <vt:lpstr>Conclusion</vt:lpstr>
      <vt:lpstr>Summary</vt:lpstr>
      <vt:lpstr>Презентация на PowerPoint</vt:lpstr>
      <vt:lpstr>SoftUni Diamond Partners</vt:lpstr>
      <vt:lpstr>SoftUni Organizational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creator>Software University Foundation</dc:creator>
  <cp:keywords>Software University, SoftUni, programming, coding, software development, education, training, course</cp:keywords>
  <cp:lastModifiedBy>Ch</cp:lastModifiedBy>
  <cp:revision>418</cp:revision>
  <dcterms:created xsi:type="dcterms:W3CDTF">2018-05-23T13:08:44Z</dcterms:created>
  <dcterms:modified xsi:type="dcterms:W3CDTF">2021-03-11T12:18:52Z</dcterms:modified>
  <cp:category>computer programming, programming, data structures</cp:category>
</cp:coreProperties>
</file>