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10"/>
  </p:notesMasterIdLst>
  <p:handoutMasterIdLst>
    <p:handoutMasterId r:id="rId1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401" r:id="rId105"/>
    <p:sldId id="494" r:id="rId106"/>
    <p:sldId id="495" r:id="rId107"/>
    <p:sldId id="405" r:id="rId108"/>
    <p:sldId id="493" r:id="rId10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EBA46D-4CC4-449C-B5CB-7426A3956998}">
          <p14:sldIdLst>
            <p14:sldId id="256"/>
            <p14:sldId id="257"/>
            <p14:sldId id="258"/>
          </p14:sldIdLst>
        </p14:section>
        <p14:section name="Recusion" id="{5C58F0D8-DA39-434D-B4BD-85CCE8547EA7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Brute-Force Algorithm" id="{6E925C60-6067-4C48-BEA7-4ECA648B1F3D}">
          <p14:sldIdLst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Greedy Algorithms" id="{7445AD6A-BC02-4EEB-B72E-D9C0E836C3A5}">
          <p14:sldIdLst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Greedy Failure Cases" id="{1788F0F8-7FE8-4DDD-83A2-164AC0A235FB}">
          <p14:sldIdLst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</p14:sldIdLst>
        </p14:section>
        <p14:section name="Optimal Greedy Algorithms" id="{3B5C01C2-9002-40B6-B620-24DFE415F4F5}">
          <p14:sldIdLst>
            <p14:sldId id="303"/>
            <p14:sldId id="304"/>
            <p14:sldId id="305"/>
            <p14:sldId id="306"/>
            <p14:sldId id="307"/>
            <p14:sldId id="308"/>
          </p14:sldIdLst>
        </p14:section>
        <p14:section name="Sorting" id="{681FC194-E95A-401B-A296-B70B27F6E4B5}">
          <p14:sldIdLst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</p14:sldIdLst>
        </p14:section>
        <p14:section name="Searching" id="{55FF22FA-0EAA-47A5-856B-C52BB894FB16}">
          <p14:sldIdLst>
            <p14:sldId id="353"/>
            <p14:sldId id="354"/>
            <p14:sldId id="355"/>
            <p14:sldId id="356"/>
            <p14:sldId id="357"/>
          </p14:sldIdLst>
        </p14:section>
        <p14:section name="Conclusion" id="{D4AD2C1B-C777-4C2A-B0A5-1644C6F5B7E1}">
          <p14:sldIdLst>
            <p14:sldId id="358"/>
            <p14:sldId id="401"/>
            <p14:sldId id="494"/>
            <p14:sldId id="495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738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notesMaster" Target="notesMasters/notesMaster1.xml"/><Relationship Id="rId115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30.8.2021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oftuni.org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47" y="4404345"/>
            <a:ext cx="6486706" cy="335309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4322FA-F8EB-4634-9F7D-110A95B395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4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82995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E44F65F-71A2-44B0-86DA-F0B2FA1D19E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85865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E671543-5603-4CFA-9214-E2C5FA5FA0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28916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1B86933-C2DC-4277-BB47-69D5883819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161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DAD2A60-1F68-48C5-BDDC-5E96A97828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03754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78FC9C4-DE1A-4456-AC2C-6CB2BCACE7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32037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570C2C2-32ED-4F5E-B726-9247F76BCC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3667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20611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178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A886DC0-161E-4982-AC49-37C4CE7878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39486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sfca.edu/~galles/visualization/Search.html" TargetMode="External"/><Relationship Id="rId2" Type="http://schemas.openxmlformats.org/officeDocument/2006/relationships/hyperlink" Target="https://en.wikipedia.org/wiki/Linear_search" TargetMode="Externa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armstrong.edu/liang/animation/web/BinarySearch.html" TargetMode="External"/><Relationship Id="rId2" Type="http://schemas.openxmlformats.org/officeDocument/2006/relationships/hyperlink" Target="https://en.wikipedia.org/wiki/Binary_search_algorithm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0.gif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28.svg"/><Relationship Id="rId18" Type="http://schemas.openxmlformats.org/officeDocument/2006/relationships/hyperlink" Target="https://www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70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66.png"/><Relationship Id="rId17" Type="http://schemas.openxmlformats.org/officeDocument/2006/relationships/image" Target="../media/image68.png"/><Relationship Id="rId2" Type="http://schemas.openxmlformats.org/officeDocument/2006/relationships/notesSlide" Target="../notesSlides/notesSlide7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3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67.png"/><Relationship Id="rId23" Type="http://schemas.openxmlformats.org/officeDocument/2006/relationships/image" Target="../media/image71.png"/><Relationship Id="rId10" Type="http://schemas.openxmlformats.org/officeDocument/2006/relationships/image" Target="../media/image65.jpg"/><Relationship Id="rId19" Type="http://schemas.openxmlformats.org/officeDocument/2006/relationships/image" Target="../media/image69.png"/><Relationship Id="rId4" Type="http://schemas.openxmlformats.org/officeDocument/2006/relationships/image" Target="../media/image62.png"/><Relationship Id="rId9" Type="http://schemas.openxmlformats.org/officeDocument/2006/relationships/hyperlink" Target="http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hyperlink" Target="https://virtualracingschool.com/" TargetMode="External"/><Relationship Id="rId7" Type="http://schemas.openxmlformats.org/officeDocument/2006/relationships/hyperlink" Target="https://www.youtube.com/c/CodeItUpwithIvo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3.png"/><Relationship Id="rId5" Type="http://schemas.openxmlformats.org/officeDocument/2006/relationships/hyperlink" Target="https://eee.bg/" TargetMode="External"/><Relationship Id="rId4" Type="http://schemas.openxmlformats.org/officeDocument/2006/relationships/image" Target="../media/image72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5.png"/><Relationship Id="rId4" Type="http://schemas.openxmlformats.org/officeDocument/2006/relationships/hyperlink" Target="https://softuni.bg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701/Basic-Algorithms-Lab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701/Basic-Algorithms-Lab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701/Basic-Algorithms-Lab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701/Basic-Algorithms-Lab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701/Basic-Algorithms-Lab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701/Basic-Algorithms-Lab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701/Basic-Algorithms-Lab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701/Basic-Algorithms-Lab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701/Basic-Algorithms-Lab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701/Basic-Algorithms-Lab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701/Basic-Algorithms-Lab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sv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ubble_sor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visualgo.net/en/sorting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5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5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5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5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5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5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5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5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5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5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image" Target="../media/image5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5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image" Target="../media/image5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5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image" Target="../media/image5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5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image" Target="../media/image54.png"/><Relationship Id="rId10" Type="http://schemas.openxmlformats.org/officeDocument/2006/relationships/image" Target="../media/image49.png"/><Relationship Id="rId4" Type="http://schemas.openxmlformats.org/officeDocument/2006/relationships/image" Target="../media/image55.png"/><Relationship Id="rId9" Type="http://schemas.openxmlformats.org/officeDocument/2006/relationships/image" Target="../media/image50.pn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5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image" Target="../media/image54.png"/><Relationship Id="rId10" Type="http://schemas.openxmlformats.org/officeDocument/2006/relationships/image" Target="../media/image49.png"/><Relationship Id="rId4" Type="http://schemas.openxmlformats.org/officeDocument/2006/relationships/image" Target="../media/image55.png"/><Relationship Id="rId9" Type="http://schemas.openxmlformats.org/officeDocument/2006/relationships/image" Target="../media/image50.pn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svg"/><Relationship Id="rId4" Type="http://schemas.openxmlformats.org/officeDocument/2006/relationships/image" Target="../media/image57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Recursion, Greedy, Sorting and Searching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Algorithms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876800"/>
            <a:ext cx="2950749" cy="506796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368740"/>
            <a:ext cx="2950749" cy="44479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7AC4AD-E666-47C4-863B-5BE7259C50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61" y="2468695"/>
            <a:ext cx="2162135" cy="216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8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Direct recursion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dirty="0"/>
              <a:t> method directly calls itself</a:t>
            </a:r>
          </a:p>
          <a:p>
            <a:r>
              <a:rPr lang="en-US" dirty="0"/>
              <a:t>Indirect recursion</a:t>
            </a:r>
          </a:p>
          <a:p>
            <a:pPr lvl="1"/>
            <a:r>
              <a:rPr lang="en-US" dirty="0"/>
              <a:t>Method a calls </a:t>
            </a:r>
            <a:r>
              <a:rPr lang="en-US" b="1" dirty="0">
                <a:solidFill>
                  <a:schemeClr val="bg1"/>
                </a:solidFill>
              </a:rPr>
              <a:t>b</a:t>
            </a:r>
            <a:r>
              <a:rPr lang="en-US" dirty="0"/>
              <a:t>, method </a:t>
            </a:r>
            <a:r>
              <a:rPr lang="en-US" b="1" dirty="0">
                <a:solidFill>
                  <a:schemeClr val="bg1"/>
                </a:solidFill>
              </a:rPr>
              <a:t>b</a:t>
            </a:r>
            <a:r>
              <a:rPr lang="en-US" dirty="0"/>
              <a:t> calls </a:t>
            </a:r>
            <a:r>
              <a:rPr lang="en-US" b="1" dirty="0">
                <a:solidFill>
                  <a:schemeClr val="bg1"/>
                </a:solidFill>
              </a:rPr>
              <a:t>a</a:t>
            </a:r>
          </a:p>
          <a:p>
            <a:pPr lvl="1"/>
            <a:r>
              <a:rPr lang="en-US" dirty="0"/>
              <a:t>Or even 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b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c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and Indirect Recursion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467601" y="1800615"/>
            <a:ext cx="2147441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void a()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a();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239001" y="4267201"/>
            <a:ext cx="2147441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void a()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b();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386442" y="4267201"/>
            <a:ext cx="2147441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void b()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a();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8" name="Straight Connector 11"/>
          <p:cNvCxnSpPr>
            <a:stCxn id="5" idx="3"/>
            <a:endCxn id="5" idx="0"/>
          </p:cNvCxnSpPr>
          <p:nvPr/>
        </p:nvCxnSpPr>
        <p:spPr>
          <a:xfrm flipH="1" flipV="1">
            <a:off x="8541320" y="1800614"/>
            <a:ext cx="1073720" cy="784626"/>
          </a:xfrm>
          <a:prstGeom prst="curvedConnector4">
            <a:avLst>
              <a:gd name="adj1" fmla="val -40719"/>
              <a:gd name="adj2" fmla="val 178517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1"/>
          <p:cNvCxnSpPr>
            <a:stCxn id="6" idx="0"/>
            <a:endCxn id="7" idx="0"/>
          </p:cNvCxnSpPr>
          <p:nvPr/>
        </p:nvCxnSpPr>
        <p:spPr>
          <a:xfrm rot="5400000" flipH="1" flipV="1">
            <a:off x="9386442" y="3193480"/>
            <a:ext cx="12697" cy="2147441"/>
          </a:xfrm>
          <a:prstGeom prst="curvedConnector3">
            <a:avLst>
              <a:gd name="adj1" fmla="val 5791291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1"/>
          <p:cNvCxnSpPr>
            <a:cxnSpLocks/>
            <a:stCxn id="7" idx="2"/>
            <a:endCxn id="6" idx="2"/>
          </p:cNvCxnSpPr>
          <p:nvPr/>
        </p:nvCxnSpPr>
        <p:spPr>
          <a:xfrm rot="5400000">
            <a:off x="9386442" y="4762731"/>
            <a:ext cx="12697" cy="2147441"/>
          </a:xfrm>
          <a:prstGeom prst="curvedConnector3">
            <a:avLst>
              <a:gd name="adj1" fmla="val 6697039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">
            <a:extLst>
              <a:ext uri="{FF2B5EF4-FFF2-40B4-BE49-F238E27FC236}">
                <a16:creationId xmlns:a16="http://schemas.microsoft.com/office/drawing/2014/main" id="{49D980DF-2E81-4CE4-9948-3E790B419F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17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en-US" b="1" dirty="0">
                <a:hlinkClick r:id="rId2"/>
              </a:rPr>
              <a:t>Linear search</a:t>
            </a:r>
            <a:r>
              <a:rPr lang="en-US" b="1" dirty="0"/>
              <a:t> </a:t>
            </a:r>
            <a:r>
              <a:rPr lang="en-US" dirty="0"/>
              <a:t>finds a particular value in a list (</a:t>
            </a:r>
            <a:r>
              <a:rPr lang="en-US" b="1" dirty="0">
                <a:hlinkClick r:id="rId3"/>
              </a:rPr>
              <a:t>visualize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Checking every one of the elements</a:t>
            </a:r>
          </a:p>
          <a:p>
            <a:pPr lvl="1"/>
            <a:r>
              <a:rPr lang="en-US" dirty="0"/>
              <a:t>One at a time, in sequence</a:t>
            </a:r>
          </a:p>
          <a:p>
            <a:pPr lvl="1"/>
            <a:r>
              <a:rPr lang="en-US" dirty="0"/>
              <a:t>Until the desired one is found</a:t>
            </a:r>
          </a:p>
          <a:p>
            <a:r>
              <a:rPr lang="en-US" dirty="0"/>
              <a:t>Worst &amp; average performance: O(n)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1000" y="4765975"/>
            <a:ext cx="67500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for each item in the list: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if that item has the desired value,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return the item's location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return nothing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04D5377-D3E0-45F0-ABB3-1C249B1FF0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631000" y="6609912"/>
            <a:ext cx="489444" cy="1940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738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3284993"/>
          </a:xfrm>
        </p:spPr>
        <p:txBody>
          <a:bodyPr>
            <a:spAutoFit/>
          </a:bodyPr>
          <a:lstStyle/>
          <a:p>
            <a:r>
              <a:rPr lang="en-US" sz="3200" b="1" dirty="0">
                <a:hlinkClick r:id="rId2"/>
              </a:rPr>
              <a:t>Binary search</a:t>
            </a:r>
            <a:r>
              <a:rPr lang="en-US" sz="3200" dirty="0"/>
              <a:t> finds an item within a ordered data structure</a:t>
            </a:r>
          </a:p>
          <a:p>
            <a:r>
              <a:rPr lang="en-US" sz="3200" dirty="0"/>
              <a:t>At each step, compare the input with the middle element</a:t>
            </a:r>
          </a:p>
          <a:p>
            <a:pPr lvl="1"/>
            <a:r>
              <a:rPr lang="en-US" sz="3000" dirty="0"/>
              <a:t>The algorithm repeats its action to the left or right sub-structure</a:t>
            </a:r>
          </a:p>
          <a:p>
            <a:r>
              <a:rPr lang="en-US" sz="3200" dirty="0"/>
              <a:t>Average performance: </a:t>
            </a:r>
            <a:r>
              <a:rPr lang="en-US" sz="3200" b="1" dirty="0">
                <a:solidFill>
                  <a:schemeClr val="bg1"/>
                </a:solidFill>
              </a:rPr>
              <a:t>O(log(n))</a:t>
            </a:r>
          </a:p>
          <a:p>
            <a:r>
              <a:rPr lang="en-US" sz="3200" dirty="0"/>
              <a:t>See the </a:t>
            </a:r>
            <a:r>
              <a:rPr lang="en-US" sz="3200" b="1" dirty="0">
                <a:solidFill>
                  <a:prstClr val="white"/>
                </a:solidFill>
                <a:hlinkClick r:id="rId3"/>
              </a:rPr>
              <a:t>visualization</a:t>
            </a:r>
            <a:endParaRPr lang="en-US" sz="3200" b="1" dirty="0">
              <a:solidFill>
                <a:srgbClr val="FBEEC9">
                  <a:lumMod val="75000"/>
                </a:srgb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pic>
        <p:nvPicPr>
          <p:cNvPr id="6" name="Picture 2" descr="http://railspikes.com/assets/2008/10/3/binary_searc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10" y="4506425"/>
            <a:ext cx="3169470" cy="21996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6490" y="4506426"/>
            <a:ext cx="2590125" cy="21996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6" descr="http://darcy.rsgc.on.ca/ACES/ICS3U/images/BinarySearchAnimation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535" y="4506426"/>
            <a:ext cx="3769100" cy="219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F3D13476-DCA2-4DC0-9C3B-6A1BAB9DBA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606615" y="6534000"/>
            <a:ext cx="513829" cy="270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285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(Iterative)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86917E-CCF1-498F-AC5E-EBFB9046E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440752"/>
            <a:ext cx="10512862" cy="49200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int binarySearch(int arr[], int key, int start, int end)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while (end &gt;= start)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int mid = (start + end) / 2;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if (arr[mid] &lt; key)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  start = mid + 1;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else if (arr[mid] &gt; key)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  end = mid - 1;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  return mid;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return KEY_NOT_FOUND;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435F041-3BC2-4065-9C0A-C464AFA6F0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586000" y="6534000"/>
            <a:ext cx="534444" cy="270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007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797" indent="-342797" algn="ctr" defTabSz="914126">
                <a:buFont typeface="Wingdings" panose="05000000000000000000" pitchFamily="2" charset="2"/>
                <a:buChar char="§"/>
                <a:defRPr/>
              </a:pPr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797" indent="-342797" algn="ctr" defTabSz="914126">
                <a:buFont typeface="Wingdings" panose="05000000000000000000" pitchFamily="2" charset="2"/>
                <a:buChar char="§"/>
                <a:defRPr/>
              </a:pPr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797" indent="-342797" algn="ctr" defTabSz="914126">
                <a:buFont typeface="Wingdings" panose="05000000000000000000" pitchFamily="2" charset="2"/>
                <a:buChar char="§"/>
                <a:defRPr/>
              </a:pPr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7086" y="1607188"/>
            <a:ext cx="11811941" cy="519971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  <a:defRPr/>
            </a:pPr>
            <a:endParaRPr lang="en-US" sz="2799" dirty="0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2591" y="1593864"/>
            <a:ext cx="8161637" cy="482863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Recursion</a:t>
            </a:r>
            <a:r>
              <a:rPr lang="bg-BG" sz="3400" b="1" dirty="0">
                <a:solidFill>
                  <a:schemeClr val="bg2"/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– </a:t>
            </a:r>
            <a:r>
              <a:rPr lang="en-US" sz="3400" dirty="0">
                <a:solidFill>
                  <a:schemeClr val="bg2"/>
                </a:solidFill>
              </a:rPr>
              <a:t>a</a:t>
            </a:r>
            <a:r>
              <a:rPr lang="en-US" sz="3400" b="1" dirty="0">
                <a:solidFill>
                  <a:schemeClr val="bg2"/>
                </a:solidFill>
              </a:rPr>
              <a:t> </a:t>
            </a:r>
            <a:r>
              <a:rPr lang="en-US" sz="3400" dirty="0">
                <a:solidFill>
                  <a:schemeClr val="bg2"/>
                </a:solidFill>
              </a:rPr>
              <a:t>method or a function </a:t>
            </a:r>
            <a:r>
              <a:rPr lang="en-US" sz="3400" dirty="0" smtClean="0">
                <a:solidFill>
                  <a:schemeClr val="bg2"/>
                </a:solidFill>
              </a:rPr>
              <a:t>that </a:t>
            </a:r>
            <a:r>
              <a:rPr lang="en-US" sz="3400" dirty="0">
                <a:solidFill>
                  <a:schemeClr val="bg2"/>
                </a:solidFill>
              </a:rPr>
              <a:t/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calls itself</a:t>
            </a:r>
            <a:endParaRPr lang="bg-BG" sz="3400" dirty="0">
              <a:solidFill>
                <a:schemeClr val="bg2"/>
              </a:solidFill>
            </a:endParaRP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Brute-Force </a:t>
            </a:r>
            <a:r>
              <a:rPr lang="bg-BG" sz="3400" b="1" dirty="0">
                <a:solidFill>
                  <a:schemeClr val="bg2"/>
                </a:solidFill>
              </a:rPr>
              <a:t>-</a:t>
            </a:r>
            <a:r>
              <a:rPr lang="en-US" sz="3400" b="1" dirty="0">
                <a:solidFill>
                  <a:schemeClr val="bg2"/>
                </a:solidFill>
              </a:rPr>
              <a:t> </a:t>
            </a:r>
            <a:r>
              <a:rPr lang="en-US" sz="3400" dirty="0">
                <a:solidFill>
                  <a:schemeClr val="bg2"/>
                </a:solidFill>
              </a:rPr>
              <a:t>trying all the possible solutions</a:t>
            </a:r>
            <a:endParaRPr lang="en-US" sz="3400" b="1" dirty="0">
              <a:solidFill>
                <a:schemeClr val="bg2"/>
              </a:solidFill>
            </a:endParaRP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Greedy</a:t>
            </a:r>
            <a:r>
              <a:rPr lang="en-US" sz="3400" b="1" dirty="0">
                <a:solidFill>
                  <a:schemeClr val="bg2"/>
                </a:solidFill>
              </a:rPr>
              <a:t> - </a:t>
            </a:r>
            <a:r>
              <a:rPr lang="en-US" sz="3400" dirty="0">
                <a:solidFill>
                  <a:schemeClr val="bg2"/>
                </a:solidFill>
              </a:rPr>
              <a:t>picking a locally optimal solution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Sorting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Bubble Sort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Searching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Linear and </a:t>
            </a:r>
            <a:r>
              <a:rPr lang="en-US" sz="3200" dirty="0" smtClean="0">
                <a:solidFill>
                  <a:schemeClr val="bg2"/>
                </a:solidFill>
              </a:rPr>
              <a:t>Binary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E4BAF101-7D6E-4FE5-9936-A871B3273E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06153" y="6422500"/>
            <a:ext cx="485847" cy="384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449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61095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105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3118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1" name="Picture 10">
            <a:hlinkClick r:id="rId3"/>
            <a:extLst>
              <a:ext uri="{FF2B5EF4-FFF2-40B4-BE49-F238E27FC236}">
                <a16:creationId xmlns:a16="http://schemas.microsoft.com/office/drawing/2014/main" id="{E8C6EE3E-03E6-4D0E-BBE0-095DFB9CC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68" y="1179000"/>
            <a:ext cx="4560203" cy="3987130"/>
          </a:xfrm>
          <a:prstGeom prst="rect">
            <a:avLst/>
          </a:prstGeom>
        </p:spPr>
      </p:pic>
      <p:pic>
        <p:nvPicPr>
          <p:cNvPr id="12" name="Picture 11">
            <a:hlinkClick r:id="rId5"/>
            <a:extLst>
              <a:ext uri="{FF2B5EF4-FFF2-40B4-BE49-F238E27FC236}">
                <a16:creationId xmlns:a16="http://schemas.microsoft.com/office/drawing/2014/main" id="{7A92B512-EF0A-4846-A537-2359DAB391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0468" y="4319474"/>
            <a:ext cx="4560203" cy="1359526"/>
          </a:xfrm>
          <a:prstGeom prst="rect">
            <a:avLst/>
          </a:prstGeom>
        </p:spPr>
      </p:pic>
      <p:pic>
        <p:nvPicPr>
          <p:cNvPr id="3" name="Picture 2">
            <a:hlinkClick r:id="rId7"/>
            <a:extLst>
              <a:ext uri="{FF2B5EF4-FFF2-40B4-BE49-F238E27FC236}">
                <a16:creationId xmlns:a16="http://schemas.microsoft.com/office/drawing/2014/main" id="{EE74DE8D-A051-45D0-A477-A50E46D557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6000" y="2015100"/>
            <a:ext cx="3956647" cy="376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AA34971-C8CA-4D70-88C6-EAE3424F24DC}"/>
              </a:ext>
            </a:extLst>
          </p:cNvPr>
          <p:cNvSpPr txBox="1">
            <a:spLocks/>
          </p:cNvSpPr>
          <p:nvPr/>
        </p:nvSpPr>
        <p:spPr>
          <a:xfrm>
            <a:off x="11676000" y="6507000"/>
            <a:ext cx="444444" cy="351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89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F78DC21-402B-4FF4-852C-9BFAE8ED3F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658542" y="6489000"/>
            <a:ext cx="384872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15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 function that calls itself </a:t>
            </a:r>
            <a:br>
              <a:rPr lang="en-US" dirty="0"/>
            </a:br>
            <a:r>
              <a:rPr lang="en-US" dirty="0"/>
              <a:t>repeatedly until a certain </a:t>
            </a:r>
            <a:br>
              <a:rPr lang="en-US" dirty="0"/>
            </a:br>
            <a:r>
              <a:rPr lang="en-US" dirty="0"/>
              <a:t>condition is met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function repeats a </a:t>
            </a:r>
            <a:br>
              <a:rPr lang="en-US" dirty="0"/>
            </a:br>
            <a:r>
              <a:rPr lang="en-US" dirty="0"/>
              <a:t>defined process until </a:t>
            </a:r>
            <a:br>
              <a:rPr lang="en-US" dirty="0"/>
            </a:br>
            <a:r>
              <a:rPr lang="en-US" dirty="0"/>
              <a:t>a condition fails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vs. Recursive Approach</a:t>
            </a:r>
            <a:endParaRPr lang="bg-BG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895600"/>
            <a:ext cx="3352800" cy="320226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2819400"/>
            <a:ext cx="3505200" cy="3100286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ABB2D9B-7101-4C69-B3FF-307A0A8D290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54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8285"/>
            <a:ext cx="3656648" cy="3656648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39" y="395016"/>
            <a:ext cx="3123387" cy="3834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997D19F-C8D7-4212-8913-3423BD6CAC3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341281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42774" y="1196125"/>
            <a:ext cx="10780859" cy="2075282"/>
          </a:xfrm>
        </p:spPr>
        <p:txBody>
          <a:bodyPr/>
          <a:lstStyle/>
          <a:p>
            <a:r>
              <a:rPr lang="en-US" dirty="0"/>
              <a:t>Write a </a:t>
            </a:r>
            <a:r>
              <a:rPr lang="en-US" b="1" dirty="0">
                <a:solidFill>
                  <a:schemeClr val="bg1"/>
                </a:solidFill>
              </a:rPr>
              <a:t>recursive method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that:</a:t>
            </a:r>
          </a:p>
          <a:p>
            <a:pPr lvl="1"/>
            <a:r>
              <a:rPr lang="en-US" dirty="0"/>
              <a:t>Finds the sum of all numbers stored in an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int[] array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GB" dirty="0"/>
              <a:t>Read numbers from the console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Recursive Array Sum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1419235" y="3572274"/>
            <a:ext cx="1791488" cy="6797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000" dirty="0">
                <a:solidFill>
                  <a:schemeClr val="tx1"/>
                </a:solidFill>
                <a:effectLst/>
              </a:rPr>
              <a:t>1 2 3 4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0DF382D-B9A1-49D1-BF8D-EDEF44AA0290}"/>
              </a:ext>
            </a:extLst>
          </p:cNvPr>
          <p:cNvSpPr txBox="1">
            <a:spLocks/>
          </p:cNvSpPr>
          <p:nvPr/>
        </p:nvSpPr>
        <p:spPr>
          <a:xfrm>
            <a:off x="4206000" y="3388646"/>
            <a:ext cx="685800" cy="11414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000" dirty="0">
                <a:solidFill>
                  <a:schemeClr val="tx1"/>
                </a:solidFill>
                <a:effectLst/>
              </a:rPr>
              <a:t>10</a:t>
            </a:r>
          </a:p>
        </p:txBody>
      </p:sp>
      <p:sp>
        <p:nvSpPr>
          <p:cNvPr id="17" name="Arrow: Right 13">
            <a:extLst>
              <a:ext uri="{FF2B5EF4-FFF2-40B4-BE49-F238E27FC236}">
                <a16:creationId xmlns:a16="http://schemas.microsoft.com/office/drawing/2014/main" id="{C66A4BB2-5CEA-45D5-8A4A-1876C24A354F}"/>
              </a:ext>
            </a:extLst>
          </p:cNvPr>
          <p:cNvSpPr/>
          <p:nvPr/>
        </p:nvSpPr>
        <p:spPr>
          <a:xfrm>
            <a:off x="3442289" y="3736983"/>
            <a:ext cx="532145" cy="38139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3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FFD19027-FE85-41DC-87EE-1AF534661569}"/>
              </a:ext>
            </a:extLst>
          </p:cNvPr>
          <p:cNvSpPr txBox="1">
            <a:spLocks/>
          </p:cNvSpPr>
          <p:nvPr/>
        </p:nvSpPr>
        <p:spPr>
          <a:xfrm>
            <a:off x="1419235" y="4615792"/>
            <a:ext cx="1791488" cy="6797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bg-BG" sz="3000" dirty="0">
                <a:solidFill>
                  <a:schemeClr val="tx1"/>
                </a:solidFill>
                <a:effectLst/>
              </a:rPr>
              <a:t>-1 0 1</a:t>
            </a:r>
            <a:endParaRPr lang="en-GB" sz="3000" dirty="0">
              <a:solidFill>
                <a:schemeClr val="tx1"/>
              </a:solidFill>
              <a:effectLst/>
            </a:endParaRP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CD72DA72-4726-4A0E-853F-F89D7FE18A8B}"/>
              </a:ext>
            </a:extLst>
          </p:cNvPr>
          <p:cNvSpPr txBox="1">
            <a:spLocks/>
          </p:cNvSpPr>
          <p:nvPr/>
        </p:nvSpPr>
        <p:spPr>
          <a:xfrm>
            <a:off x="4206000" y="4647358"/>
            <a:ext cx="685799" cy="6797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bg-BG" sz="3000" dirty="0">
                <a:solidFill>
                  <a:schemeClr val="tx1"/>
                </a:solidFill>
                <a:effectLst/>
              </a:rPr>
              <a:t>0</a:t>
            </a:r>
            <a:endParaRPr lang="en-GB" sz="3000" dirty="0">
              <a:solidFill>
                <a:schemeClr val="tx1"/>
              </a:solidFill>
              <a:effectLst/>
            </a:endParaRPr>
          </a:p>
        </p:txBody>
      </p:sp>
      <p:sp>
        <p:nvSpPr>
          <p:cNvPr id="12" name="Arrow: Right 13">
            <a:extLst>
              <a:ext uri="{FF2B5EF4-FFF2-40B4-BE49-F238E27FC236}">
                <a16:creationId xmlns:a16="http://schemas.microsoft.com/office/drawing/2014/main" id="{0C961FFD-C8C6-4741-994D-BC067FDC3A2B}"/>
              </a:ext>
            </a:extLst>
          </p:cNvPr>
          <p:cNvSpPr/>
          <p:nvPr/>
        </p:nvSpPr>
        <p:spPr>
          <a:xfrm>
            <a:off x="3442289" y="4756256"/>
            <a:ext cx="532145" cy="38139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3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633DDA-D9A5-40EE-8BF8-79CC339690FA}"/>
              </a:ext>
            </a:extLst>
          </p:cNvPr>
          <p:cNvSpPr txBox="1"/>
          <p:nvPr/>
        </p:nvSpPr>
        <p:spPr>
          <a:xfrm>
            <a:off x="1515118" y="6402215"/>
            <a:ext cx="843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https://judge.softuni.bg/Contests/1701/Basic-Algorithms-Lab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39A9647B-CC6F-49D5-9E0F-E3C2C61049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621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Recursive Array Sum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3CAAB1-1BB5-4293-8AF9-ED1802C6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00" y="2368108"/>
            <a:ext cx="10058400" cy="2677656"/>
          </a:xfrm>
          <a:prstGeom prst="rect">
            <a:avLst/>
          </a:prstGeom>
          <a:solidFill>
            <a:schemeClr val="tx1">
              <a:lumMod val="20000"/>
              <a:lumOff val="8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91440" tIns="45720" rIns="91440" bIns="45720" rtlCol="0">
            <a:spAutoFit/>
          </a:bodyPr>
          <a:lstStyle/>
          <a:p>
            <a:pPr defTabSz="1218438" latinLnBrk="1"/>
            <a:r>
              <a:rPr lang="en-US" sz="2800" b="1" dirty="0">
                <a:latin typeface="Consolas" pitchFamily="49" charset="0"/>
              </a:rPr>
              <a:t>static int sum(int[] array, int index) {</a:t>
            </a:r>
          </a:p>
          <a:p>
            <a:pPr defTabSz="1218438" latinLnBrk="1"/>
            <a:r>
              <a:rPr lang="en-US" sz="2800" b="1" dirty="0">
                <a:latin typeface="Consolas" pitchFamily="49" charset="0"/>
              </a:rPr>
              <a:t>  if (index == array.length - 1) {</a:t>
            </a:r>
          </a:p>
          <a:p>
            <a:pPr defTabSz="1218438" latinLnBrk="1"/>
            <a:r>
              <a:rPr lang="en-US" sz="2800" b="1" dirty="0">
                <a:latin typeface="Consolas" pitchFamily="49" charset="0"/>
              </a:rPr>
              <a:t>    return array[index];</a:t>
            </a:r>
          </a:p>
          <a:p>
            <a:pPr defTabSz="1218438" latinLnBrk="1"/>
            <a:r>
              <a:rPr lang="en-US" sz="2800" b="1" dirty="0">
                <a:latin typeface="Consolas" pitchFamily="49" charset="0"/>
              </a:rPr>
              <a:t>  }</a:t>
            </a:r>
          </a:p>
          <a:p>
            <a:pPr defTabSz="1218438" latinLnBrk="1"/>
            <a:r>
              <a:rPr lang="en-US" sz="2800" b="1" dirty="0">
                <a:latin typeface="Consolas" pitchFamily="49" charset="0"/>
              </a:rPr>
              <a:t>  return array[index] + sum(array, index + 1);</a:t>
            </a:r>
          </a:p>
          <a:p>
            <a:pPr defTabSz="1218438" latinLnBrk="1"/>
            <a:r>
              <a:rPr lang="en-US" sz="2800" b="1" dirty="0">
                <a:latin typeface="Consolas" pitchFamily="49" charset="0"/>
              </a:rPr>
              <a:t>}</a:t>
            </a:r>
            <a:endParaRPr lang="en-GB" sz="2800" b="1" dirty="0">
              <a:latin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8CF0C3-ED87-4F6A-AD92-669A552EDACC}"/>
              </a:ext>
            </a:extLst>
          </p:cNvPr>
          <p:cNvSpPr txBox="1"/>
          <p:nvPr/>
        </p:nvSpPr>
        <p:spPr>
          <a:xfrm>
            <a:off x="1515118" y="6402215"/>
            <a:ext cx="843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https://judge.softuni.bg/Contests/1701/Basic-Algorithms-Lab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6346BC5-EC55-4AE9-A77F-BD94E0147E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459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recursive method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that calculates </a:t>
            </a:r>
            <a:r>
              <a:rPr lang="en-US" b="1" dirty="0">
                <a:solidFill>
                  <a:schemeClr val="bg1"/>
                </a:solidFill>
              </a:rPr>
              <a:t>n!</a:t>
            </a:r>
          </a:p>
          <a:p>
            <a:pPr lvl="1"/>
            <a:r>
              <a:rPr lang="en-US" dirty="0"/>
              <a:t>Read n from the console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Recursive Factorial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1229032" y="2743201"/>
            <a:ext cx="1292759" cy="8016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/>
              <a:t>5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D0DF382D-B9A1-49D1-BF8D-EDEF44AA0290}"/>
              </a:ext>
            </a:extLst>
          </p:cNvPr>
          <p:cNvSpPr txBox="1">
            <a:spLocks/>
          </p:cNvSpPr>
          <p:nvPr/>
        </p:nvSpPr>
        <p:spPr>
          <a:xfrm>
            <a:off x="3810000" y="2739565"/>
            <a:ext cx="2286000" cy="8016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/>
              <a:t>120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943B65B-40F3-431E-97EB-3C846E0A5020}"/>
              </a:ext>
            </a:extLst>
          </p:cNvPr>
          <p:cNvSpPr txBox="1">
            <a:spLocks/>
          </p:cNvSpPr>
          <p:nvPr/>
        </p:nvSpPr>
        <p:spPr>
          <a:xfrm>
            <a:off x="1229032" y="4114800"/>
            <a:ext cx="1292759" cy="8016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/>
              <a:t>10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B8447402-0808-4456-AA86-BAFA3F34D09E}"/>
              </a:ext>
            </a:extLst>
          </p:cNvPr>
          <p:cNvSpPr txBox="1">
            <a:spLocks/>
          </p:cNvSpPr>
          <p:nvPr/>
        </p:nvSpPr>
        <p:spPr>
          <a:xfrm>
            <a:off x="3809999" y="4114800"/>
            <a:ext cx="2286001" cy="8016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/>
              <a:t>3628800</a:t>
            </a:r>
          </a:p>
        </p:txBody>
      </p:sp>
      <p:sp>
        <p:nvSpPr>
          <p:cNvPr id="15" name="Arrow: Right 13">
            <a:extLst>
              <a:ext uri="{FF2B5EF4-FFF2-40B4-BE49-F238E27FC236}">
                <a16:creationId xmlns:a16="http://schemas.microsoft.com/office/drawing/2014/main" id="{C66A4BB2-5CEA-45D5-8A4A-1876C24A354F}"/>
              </a:ext>
            </a:extLst>
          </p:cNvPr>
          <p:cNvSpPr/>
          <p:nvPr/>
        </p:nvSpPr>
        <p:spPr>
          <a:xfrm>
            <a:off x="2899822" y="2918925"/>
            <a:ext cx="532145" cy="38139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rrow: Right 13">
            <a:extLst>
              <a:ext uri="{FF2B5EF4-FFF2-40B4-BE49-F238E27FC236}">
                <a16:creationId xmlns:a16="http://schemas.microsoft.com/office/drawing/2014/main" id="{0C961FFD-C8C6-4741-994D-BC067FDC3A2B}"/>
              </a:ext>
            </a:extLst>
          </p:cNvPr>
          <p:cNvSpPr/>
          <p:nvPr/>
        </p:nvSpPr>
        <p:spPr>
          <a:xfrm>
            <a:off x="2899823" y="4294161"/>
            <a:ext cx="532145" cy="38139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609" y="2743200"/>
            <a:ext cx="2743200" cy="2743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8373939-DB3E-441B-8D15-2C7F61FEA3B7}"/>
              </a:ext>
            </a:extLst>
          </p:cNvPr>
          <p:cNvSpPr txBox="1"/>
          <p:nvPr/>
        </p:nvSpPr>
        <p:spPr>
          <a:xfrm>
            <a:off x="1515118" y="6402215"/>
            <a:ext cx="843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https://judge.softuni.bg/Contests/1701/Basic-Algorithms-Lab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066A6F33-1595-4587-9059-9DCB147CD9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246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1" grpId="0" animBg="1"/>
      <p:bldP spid="22" grpId="0" animBg="1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Recursive Factorial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88074" y="2353981"/>
            <a:ext cx="7015852" cy="2677656"/>
          </a:xfrm>
          <a:prstGeom prst="rect">
            <a:avLst/>
          </a:prstGeom>
          <a:solidFill>
            <a:schemeClr val="tx1">
              <a:lumMod val="20000"/>
              <a:lumOff val="8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defPPr>
              <a:defRPr lang="en-US"/>
            </a:defPPr>
            <a:lvl1pPr defTabSz="1218438" latinLnBrk="1">
              <a:defRPr sz="2800" b="1">
                <a:latin typeface="Consolas" pitchFamily="49" charset="0"/>
              </a:defRPr>
            </a:lvl1pPr>
          </a:lstStyle>
          <a:p>
            <a:r>
              <a:rPr lang="pt-BR" dirty="0"/>
              <a:t>static long </a:t>
            </a:r>
            <a:r>
              <a:rPr lang="pt-BR" dirty="0">
                <a:solidFill>
                  <a:schemeClr val="bg1"/>
                </a:solidFill>
              </a:rPr>
              <a:t>factorial</a:t>
            </a:r>
            <a:r>
              <a:rPr lang="pt-BR" dirty="0"/>
              <a:t>(int num) {</a:t>
            </a:r>
          </a:p>
          <a:p>
            <a:r>
              <a:rPr lang="pt-BR" dirty="0"/>
              <a:t>  if (</a:t>
            </a:r>
            <a:r>
              <a:rPr lang="pt-BR" dirty="0">
                <a:solidFill>
                  <a:schemeClr val="bg1"/>
                </a:solidFill>
              </a:rPr>
              <a:t>num == 0</a:t>
            </a:r>
            <a:r>
              <a:rPr lang="pt-BR" dirty="0"/>
              <a:t>) {</a:t>
            </a:r>
          </a:p>
          <a:p>
            <a:r>
              <a:rPr lang="pt-BR" dirty="0"/>
              <a:t>    return 1; </a:t>
            </a:r>
          </a:p>
          <a:p>
            <a:r>
              <a:rPr lang="pt-BR" dirty="0"/>
              <a:t>  }</a:t>
            </a:r>
          </a:p>
          <a:p>
            <a:r>
              <a:rPr lang="pt-BR" dirty="0"/>
              <a:t>  return num * </a:t>
            </a:r>
            <a:r>
              <a:rPr lang="pt-BR" dirty="0">
                <a:solidFill>
                  <a:schemeClr val="bg1"/>
                </a:solidFill>
              </a:rPr>
              <a:t>factorial</a:t>
            </a:r>
            <a:r>
              <a:rPr lang="pt-BR" dirty="0"/>
              <a:t>(</a:t>
            </a:r>
            <a:r>
              <a:rPr lang="pt-BR" dirty="0">
                <a:solidFill>
                  <a:schemeClr val="bg1"/>
                </a:solidFill>
              </a:rPr>
              <a:t>num - 1</a:t>
            </a:r>
            <a:r>
              <a:rPr lang="pt-BR" dirty="0"/>
              <a:t>);</a:t>
            </a:r>
          </a:p>
          <a:p>
            <a:r>
              <a:rPr lang="pt-BR" dirty="0"/>
              <a:t>} 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7473770F-9FF0-49FA-ADE3-AA86FBCE5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3202" y="3356054"/>
            <a:ext cx="1677988" cy="609600"/>
          </a:xfrm>
          <a:prstGeom prst="wedgeRoundRectCallout">
            <a:avLst>
              <a:gd name="adj1" fmla="val -59987"/>
              <a:gd name="adj2" fmla="val -4941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Base case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5498A1-A101-475A-B85E-D72C74B67BEC}"/>
              </a:ext>
            </a:extLst>
          </p:cNvPr>
          <p:cNvSpPr txBox="1"/>
          <p:nvPr/>
        </p:nvSpPr>
        <p:spPr>
          <a:xfrm>
            <a:off x="1515118" y="6402215"/>
            <a:ext cx="843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https://judge.softuni.bg/Contests/1701/Basic-Algorithms-Lab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9C49D6C-A2DE-425D-8E12-119D74CB82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935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BA7AAEE0-0238-4B76-AAB8-4C9383D42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147" y="1066801"/>
            <a:ext cx="2221706" cy="308318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E6F7F2A-4C37-4CA6-B2A5-9FC7D516F2A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Brute-Force Algorithms</a:t>
            </a:r>
          </a:p>
        </p:txBody>
      </p:sp>
    </p:spTree>
    <p:extLst>
      <p:ext uri="{BB962C8B-B14F-4D97-AF65-F5344CB8AC3E}">
        <p14:creationId xmlns:p14="http://schemas.microsoft.com/office/powerpoint/2010/main" val="152926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BF91CE-1CE8-4918-897A-EBC34286599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53440" y="1150939"/>
            <a:ext cx="6733160" cy="2430462"/>
          </a:xfrm>
        </p:spPr>
        <p:txBody>
          <a:bodyPr/>
          <a:lstStyle/>
          <a:p>
            <a:r>
              <a:rPr lang="en-US" dirty="0"/>
              <a:t>Trying all possible combinations</a:t>
            </a:r>
          </a:p>
          <a:p>
            <a:r>
              <a:rPr lang="en-US" dirty="0"/>
              <a:t>Picking the best solution</a:t>
            </a:r>
          </a:p>
          <a:p>
            <a:r>
              <a:rPr lang="en-US" dirty="0"/>
              <a:t>Usually slow and inefficient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2971800" y="4084320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4267200" y="4084320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562600" y="4084320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8000" y="4084320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153400" y="4084320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B31D9F73-1C30-4E62-BDC8-15CFE82FD6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250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16002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33528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1054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80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6106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186882EF-06DD-423A-B9DE-8EB9EB9C18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6745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sz="3600" dirty="0"/>
              <a:t>Recursion</a:t>
            </a:r>
            <a:endParaRPr lang="bg-BG" sz="3600" dirty="0"/>
          </a:p>
          <a:p>
            <a:pPr marL="514350" indent="-514350"/>
            <a:r>
              <a:rPr lang="en-US" sz="3600" dirty="0"/>
              <a:t>Brute-Force Algorithms</a:t>
            </a:r>
          </a:p>
          <a:p>
            <a:pPr marL="514350" indent="-514350"/>
            <a:r>
              <a:rPr lang="en-US" sz="3600" dirty="0"/>
              <a:t>Greedy </a:t>
            </a:r>
            <a:r>
              <a:rPr lang="en-US" sz="3600" dirty="0" smtClean="0"/>
              <a:t>Algorithms</a:t>
            </a:r>
            <a:endParaRPr lang="bg-BG" sz="3600" dirty="0" smtClean="0"/>
          </a:p>
          <a:p>
            <a:pPr marL="514350" indent="-514350"/>
            <a:r>
              <a:rPr lang="en-US" sz="3600" dirty="0" smtClean="0"/>
              <a:t>Greedy </a:t>
            </a:r>
            <a:r>
              <a:rPr lang="en-US" sz="3600" dirty="0"/>
              <a:t>Failure Cases</a:t>
            </a:r>
          </a:p>
          <a:p>
            <a:pPr marL="514350" indent="-514350"/>
            <a:r>
              <a:rPr lang="en-US" sz="3600" dirty="0"/>
              <a:t>Simple Sorting Algorithms</a:t>
            </a:r>
          </a:p>
          <a:p>
            <a:pPr marL="514350" indent="-514350"/>
            <a:r>
              <a:rPr lang="en-US" sz="3600" dirty="0"/>
              <a:t>Searching Algorithms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49AAC95-04A0-4CEF-9712-48E0052A66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124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16002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33528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1054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80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6106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1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4958850-2B76-4299-8295-7E02DF5400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2567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16002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33528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1054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80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6106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2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2EAF787-E458-43C9-A15C-987FD264D0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1613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16002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9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33528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9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1054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9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80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9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6106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9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3A419B-8E2F-4D51-9DEC-08537F14F7C8}"/>
              </a:ext>
            </a:extLst>
          </p:cNvPr>
          <p:cNvSpPr txBox="1"/>
          <p:nvPr/>
        </p:nvSpPr>
        <p:spPr>
          <a:xfrm>
            <a:off x="764413" y="5105401"/>
            <a:ext cx="106631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10 x 10 x 10 x 10 x 10 = 100,000 combinations</a:t>
            </a:r>
            <a:endParaRPr lang="bg-BG" sz="4400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0255443-1A48-4147-A3B2-BDC0501D95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3136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C4A9F8F-6954-42D4-95FC-D0CC26D4E1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153" y="1236520"/>
            <a:ext cx="2715697" cy="271569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0AF16FB-8C8D-421F-BC63-64BC636C612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Greedy Algorithms</a:t>
            </a:r>
          </a:p>
        </p:txBody>
      </p:sp>
    </p:spTree>
    <p:extLst>
      <p:ext uri="{BB962C8B-B14F-4D97-AF65-F5344CB8AC3E}">
        <p14:creationId xmlns:p14="http://schemas.microsoft.com/office/powerpoint/2010/main" val="147757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9927138" cy="527785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Used for solving optimization problems</a:t>
            </a:r>
          </a:p>
          <a:p>
            <a:r>
              <a:rPr lang="en-US" sz="3400" dirty="0"/>
              <a:t>Usually more efficient than the other algorithms</a:t>
            </a:r>
          </a:p>
          <a:p>
            <a:r>
              <a:rPr lang="en-US" sz="3400" dirty="0"/>
              <a:t>Can produce  a </a:t>
            </a:r>
            <a:r>
              <a:rPr lang="en-US" sz="3400" b="1" dirty="0">
                <a:solidFill>
                  <a:schemeClr val="bg1"/>
                </a:solidFill>
              </a:rPr>
              <a:t>non-optimal</a:t>
            </a:r>
            <a:r>
              <a:rPr lang="en-US" sz="3400" dirty="0"/>
              <a:t> (incorrect) result</a:t>
            </a:r>
          </a:p>
          <a:p>
            <a:r>
              <a:rPr lang="en-US" sz="3400" dirty="0"/>
              <a:t>Pick the </a:t>
            </a:r>
            <a:r>
              <a:rPr lang="en-US" sz="3400" b="1" dirty="0">
                <a:solidFill>
                  <a:schemeClr val="bg1"/>
                </a:solidFill>
              </a:rPr>
              <a:t>best local </a:t>
            </a:r>
            <a:r>
              <a:rPr lang="en-US" sz="3400" dirty="0"/>
              <a:t>solution</a:t>
            </a:r>
          </a:p>
          <a:p>
            <a:pPr lvl="1"/>
            <a:r>
              <a:rPr lang="en-US" sz="3200" dirty="0"/>
              <a:t>The optimum for a </a:t>
            </a:r>
            <a:r>
              <a:rPr lang="en-US" sz="3200" b="1" dirty="0">
                <a:solidFill>
                  <a:schemeClr val="bg1"/>
                </a:solidFill>
              </a:rPr>
              <a:t>current</a:t>
            </a:r>
            <a:r>
              <a:rPr lang="en-US" sz="3200" dirty="0"/>
              <a:t> position and point of view</a:t>
            </a:r>
          </a:p>
          <a:p>
            <a:r>
              <a:rPr lang="en-US" sz="3400" dirty="0"/>
              <a:t>Greedy algorithms assume that always choosing a 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</a:rPr>
              <a:t>local</a:t>
            </a:r>
            <a:r>
              <a:rPr lang="en-US" sz="3400" dirty="0"/>
              <a:t> optimum leads to the </a:t>
            </a:r>
            <a:r>
              <a:rPr lang="en-US" sz="3400" b="1" dirty="0">
                <a:solidFill>
                  <a:schemeClr val="bg1"/>
                </a:solidFill>
              </a:rPr>
              <a:t>global</a:t>
            </a:r>
            <a:r>
              <a:rPr lang="en-US" sz="3400" dirty="0"/>
              <a:t> optimum</a:t>
            </a:r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A361667-12B5-4FDF-8D09-609B5B62287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55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Finding the best solution from all possible solutions</a:t>
            </a:r>
          </a:p>
          <a:p>
            <a:r>
              <a:rPr lang="en-US" sz="3400" dirty="0"/>
              <a:t>Examples:</a:t>
            </a:r>
          </a:p>
          <a:p>
            <a:pPr lvl="1"/>
            <a:r>
              <a:rPr lang="en-US" sz="3200" dirty="0"/>
              <a:t>Find the </a:t>
            </a:r>
            <a:r>
              <a:rPr lang="en-US" sz="3200" b="1" dirty="0">
                <a:solidFill>
                  <a:schemeClr val="bg1"/>
                </a:solidFill>
              </a:rPr>
              <a:t>shortest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path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from Sofia to Varna</a:t>
            </a:r>
          </a:p>
          <a:p>
            <a:pPr lvl="1"/>
            <a:r>
              <a:rPr lang="en-US" sz="3200" dirty="0"/>
              <a:t>Find the </a:t>
            </a:r>
            <a:r>
              <a:rPr lang="en-US" sz="3200" b="1" dirty="0">
                <a:solidFill>
                  <a:schemeClr val="bg1"/>
                </a:solidFill>
              </a:rPr>
              <a:t>maximum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increasing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subsequence</a:t>
            </a:r>
            <a:r>
              <a:rPr lang="en-US" sz="3200" dirty="0"/>
              <a:t> </a:t>
            </a:r>
          </a:p>
          <a:p>
            <a:pPr lvl="1"/>
            <a:r>
              <a:rPr lang="en-US" sz="3200" dirty="0"/>
              <a:t>Find the shortest route that visits each city and</a:t>
            </a:r>
            <a:br>
              <a:rPr lang="en-US" sz="3200" dirty="0"/>
            </a:br>
            <a:r>
              <a:rPr lang="en-US" sz="3200" dirty="0"/>
              <a:t>returns to the origin city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Problems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926051B-7307-4F0D-A8E8-EE89AF3E638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34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8285"/>
            <a:ext cx="3656648" cy="3656648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39" y="395016"/>
            <a:ext cx="3123387" cy="3834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0CAEE77-14F3-49B0-B387-8EEA9C1F8D4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Greedy Algorithms</a:t>
            </a:r>
          </a:p>
        </p:txBody>
      </p:sp>
    </p:spTree>
    <p:extLst>
      <p:ext uri="{BB962C8B-B14F-4D97-AF65-F5344CB8AC3E}">
        <p14:creationId xmlns:p14="http://schemas.microsoft.com/office/powerpoint/2010/main" val="215422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6486" y="1196125"/>
            <a:ext cx="11301283" cy="5201066"/>
          </a:xfrm>
        </p:spPr>
        <p:txBody>
          <a:bodyPr>
            <a:normAutofit/>
          </a:bodyPr>
          <a:lstStyle/>
          <a:p>
            <a:r>
              <a:rPr lang="en-US" sz="3200" dirty="0"/>
              <a:t>Write a program, which gathers a sum of money, </a:t>
            </a:r>
            <a:br>
              <a:rPr lang="en-US" sz="3200" dirty="0"/>
            </a:br>
            <a:r>
              <a:rPr lang="en-US" sz="3200" dirty="0"/>
              <a:t>using the least possible number of coins</a:t>
            </a:r>
          </a:p>
          <a:p>
            <a:r>
              <a:rPr lang="en-US" sz="3200" dirty="0"/>
              <a:t>Consider the US </a:t>
            </a:r>
            <a:r>
              <a:rPr lang="en-US" sz="3200" b="1" dirty="0">
                <a:solidFill>
                  <a:schemeClr val="bg1"/>
                </a:solidFill>
              </a:rPr>
              <a:t>currency coins</a:t>
            </a:r>
            <a:endParaRPr lang="en-US" sz="3200" dirty="0"/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0.01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0.02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0.05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0.10 </a:t>
            </a:r>
            <a:endParaRPr lang="en-US" sz="3000" dirty="0"/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Greedy algorithm </a:t>
            </a:r>
            <a:r>
              <a:rPr lang="en-US" sz="3200" dirty="0"/>
              <a:t>for "Sum of Coins":</a:t>
            </a:r>
          </a:p>
          <a:p>
            <a:pPr lvl="1"/>
            <a:r>
              <a:rPr lang="en-US" sz="3000" dirty="0"/>
              <a:t>Take the largest coin while possible</a:t>
            </a:r>
          </a:p>
          <a:p>
            <a:pPr lvl="1"/>
            <a:r>
              <a:rPr lang="en-US" sz="3000" dirty="0"/>
              <a:t>Then take the second largest</a:t>
            </a:r>
          </a:p>
          <a:p>
            <a:pPr lvl="1"/>
            <a:r>
              <a:rPr lang="en-US" sz="3000" dirty="0"/>
              <a:t>Etc.</a:t>
            </a:r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of Coins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981015" y="2286000"/>
            <a:ext cx="3429000" cy="3276600"/>
            <a:chOff x="4529567" y="1214512"/>
            <a:chExt cx="3229698" cy="3040480"/>
          </a:xfrm>
        </p:grpSpPr>
        <p:sp>
          <p:nvSpPr>
            <p:cNvPr id="5" name="TextBox 28">
              <a:extLst>
                <a:ext uri="{FF2B5EF4-FFF2-40B4-BE49-F238E27FC236}">
                  <a16:creationId xmlns:a16="http://schemas.microsoft.com/office/drawing/2014/main" id="{A2F042AC-6CAC-44D4-BD1D-16687E107AB7}"/>
                </a:ext>
              </a:extLst>
            </p:cNvPr>
            <p:cNvSpPr txBox="1"/>
            <p:nvPr/>
          </p:nvSpPr>
          <p:spPr>
            <a:xfrm>
              <a:off x="4529567" y="2508782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sz="2799" dirty="0">
                  <a:solidFill>
                    <a:schemeClr val="tx1"/>
                  </a:solidFill>
                  <a:effectLst/>
                </a:rPr>
                <a:t>5¢</a:t>
              </a:r>
            </a:p>
          </p:txBody>
        </p:sp>
        <p:sp>
          <p:nvSpPr>
            <p:cNvPr id="6" name="TextBox 28">
              <a:extLst>
                <a:ext uri="{FF2B5EF4-FFF2-40B4-BE49-F238E27FC236}">
                  <a16:creationId xmlns:a16="http://schemas.microsoft.com/office/drawing/2014/main" id="{ED6BDF5F-0F17-4342-B2AB-89298BEBC1B6}"/>
                </a:ext>
              </a:extLst>
            </p:cNvPr>
            <p:cNvSpPr txBox="1"/>
            <p:nvPr/>
          </p:nvSpPr>
          <p:spPr>
            <a:xfrm>
              <a:off x="5276027" y="3373514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bg-BG" sz="2799" dirty="0">
                  <a:solidFill>
                    <a:schemeClr val="tx1"/>
                  </a:solidFill>
                  <a:effectLst/>
                </a:rPr>
                <a:t>4</a:t>
              </a:r>
              <a:r>
                <a:rPr lang="en-US" sz="2799" dirty="0">
                  <a:solidFill>
                    <a:schemeClr val="tx1"/>
                  </a:solidFill>
                  <a:effectLst/>
                </a:rPr>
                <a:t>¢</a:t>
              </a:r>
            </a:p>
          </p:txBody>
        </p:sp>
        <p:sp>
          <p:nvSpPr>
            <p:cNvPr id="8" name="TextBox 28">
              <a:extLst>
                <a:ext uri="{FF2B5EF4-FFF2-40B4-BE49-F238E27FC236}">
                  <a16:creationId xmlns:a16="http://schemas.microsoft.com/office/drawing/2014/main" id="{C8799BA4-F4A1-44C5-A9ED-5B9BE616B020}"/>
                </a:ext>
              </a:extLst>
            </p:cNvPr>
            <p:cNvSpPr txBox="1"/>
            <p:nvPr/>
          </p:nvSpPr>
          <p:spPr>
            <a:xfrm>
              <a:off x="4796210" y="1358815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sz="2799" dirty="0">
                  <a:solidFill>
                    <a:schemeClr val="tx1"/>
                  </a:solidFill>
                  <a:effectLst/>
                </a:rPr>
                <a:t>1¢</a:t>
              </a:r>
            </a:p>
          </p:txBody>
        </p:sp>
        <p:sp>
          <p:nvSpPr>
            <p:cNvPr id="9" name="TextBox 28">
              <a:extLst>
                <a:ext uri="{FF2B5EF4-FFF2-40B4-BE49-F238E27FC236}">
                  <a16:creationId xmlns:a16="http://schemas.microsoft.com/office/drawing/2014/main" id="{03977CAF-923F-412B-B01F-D2C42FEB55F5}"/>
                </a:ext>
              </a:extLst>
            </p:cNvPr>
            <p:cNvSpPr txBox="1"/>
            <p:nvPr/>
          </p:nvSpPr>
          <p:spPr>
            <a:xfrm>
              <a:off x="5755844" y="2294013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sz="2799" dirty="0">
                  <a:solidFill>
                    <a:schemeClr val="tx1"/>
                  </a:solidFill>
                  <a:effectLst/>
                </a:rPr>
                <a:t>50¢</a:t>
              </a:r>
            </a:p>
          </p:txBody>
        </p:sp>
        <p:sp>
          <p:nvSpPr>
            <p:cNvPr id="10" name="TextBox 28">
              <a:extLst>
                <a:ext uri="{FF2B5EF4-FFF2-40B4-BE49-F238E27FC236}">
                  <a16:creationId xmlns:a16="http://schemas.microsoft.com/office/drawing/2014/main" id="{37F4D815-8BEF-4AB0-8F2D-DCAB3E75AB6E}"/>
                </a:ext>
              </a:extLst>
            </p:cNvPr>
            <p:cNvSpPr txBox="1"/>
            <p:nvPr/>
          </p:nvSpPr>
          <p:spPr>
            <a:xfrm>
              <a:off x="6799630" y="2761480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sz="2799" dirty="0">
                  <a:solidFill>
                    <a:schemeClr val="tx1"/>
                  </a:solidFill>
                  <a:effectLst/>
                </a:rPr>
                <a:t>25¢</a:t>
              </a:r>
            </a:p>
          </p:txBody>
        </p:sp>
        <p:sp>
          <p:nvSpPr>
            <p:cNvPr id="11" name="TextBox 28">
              <a:extLst>
                <a:ext uri="{FF2B5EF4-FFF2-40B4-BE49-F238E27FC236}">
                  <a16:creationId xmlns:a16="http://schemas.microsoft.com/office/drawing/2014/main" id="{CF9ACAC6-772E-4D6A-8C94-6A6C677EAB23}"/>
                </a:ext>
              </a:extLst>
            </p:cNvPr>
            <p:cNvSpPr txBox="1"/>
            <p:nvPr/>
          </p:nvSpPr>
          <p:spPr>
            <a:xfrm>
              <a:off x="6094412" y="1214512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sz="2799" dirty="0">
                  <a:solidFill>
                    <a:schemeClr val="tx1"/>
                  </a:solidFill>
                  <a:effectLst/>
                </a:rPr>
                <a:t>1$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B0D78BD-7AA8-4BA0-BCD2-632E0473CFA5}"/>
              </a:ext>
            </a:extLst>
          </p:cNvPr>
          <p:cNvSpPr txBox="1"/>
          <p:nvPr/>
        </p:nvSpPr>
        <p:spPr>
          <a:xfrm>
            <a:off x="1515118" y="6402215"/>
            <a:ext cx="843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https://judge.softuni.bg/Contests/1701/Basic-Algorithms-Lab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A0F3E787-1082-4861-B112-AA8372C42F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650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76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52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275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6068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CD5A7EAA-90AD-4B00-891C-FA9476E713CE}"/>
              </a:ext>
            </a:extLst>
          </p:cNvPr>
          <p:cNvSpPr txBox="1"/>
          <p:nvPr/>
        </p:nvSpPr>
        <p:spPr>
          <a:xfrm>
            <a:off x="3657601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013083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325153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7620001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41347" y="472440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</a:t>
            </a:r>
            <a:endParaRPr lang="bg-BG" sz="4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5C8592-A1B1-4D5E-87FF-5A6FFDEA1972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808511C-94B4-4E7E-AD93-82143DD42A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521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76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52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275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6068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013083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325153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7620001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10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05183C-C636-44B6-98CD-E373511E9F9B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46EC755-1F1C-4A59-BA4D-A7BF8A9E7CCF}"/>
              </a:ext>
            </a:extLst>
          </p:cNvPr>
          <p:cNvSpPr txBox="1"/>
          <p:nvPr/>
        </p:nvSpPr>
        <p:spPr>
          <a:xfrm>
            <a:off x="3913063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DE988417-EF46-43C3-A268-C5E4174B5A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7561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302E23C-FE16-4B8D-8B82-323BEFCBCF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AD343D0-BB70-442C-A5B9-E946646974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628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76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52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275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6068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CD5A7EAA-90AD-4B00-891C-FA9476E713CE}"/>
              </a:ext>
            </a:extLst>
          </p:cNvPr>
          <p:cNvSpPr txBox="1"/>
          <p:nvPr/>
        </p:nvSpPr>
        <p:spPr>
          <a:xfrm>
            <a:off x="3913063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340625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325153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7620001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249638-14C5-4533-8B93-76E76587CE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15</a:t>
            </a:r>
            <a:endParaRPr lang="bg-BG" sz="40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6F40FDE2-3C97-44E7-9E94-E19810D710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186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76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52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275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6068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CD5A7EAA-90AD-4B00-891C-FA9476E713CE}"/>
              </a:ext>
            </a:extLst>
          </p:cNvPr>
          <p:cNvSpPr txBox="1"/>
          <p:nvPr/>
        </p:nvSpPr>
        <p:spPr>
          <a:xfrm>
            <a:off x="3913063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340625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768187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7620001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249638-14C5-4533-8B93-76E76587CE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17</a:t>
            </a:r>
            <a:endParaRPr lang="bg-BG" sz="40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ACBC99B-99F6-44F5-9165-B019266110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5822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76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52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275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6068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CD5A7EAA-90AD-4B00-891C-FA9476E713CE}"/>
              </a:ext>
            </a:extLst>
          </p:cNvPr>
          <p:cNvSpPr txBox="1"/>
          <p:nvPr/>
        </p:nvSpPr>
        <p:spPr>
          <a:xfrm>
            <a:off x="3913063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340625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768187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8195749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249638-14C5-4533-8B93-76E76587CE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18</a:t>
            </a:r>
            <a:endParaRPr lang="bg-BG" sz="4000" dirty="0"/>
          </a:p>
        </p:txBody>
      </p:sp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7AE8F8C4-C1B2-4629-BD5D-252C91DE3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448763" y="2362200"/>
            <a:ext cx="1752600" cy="1752600"/>
          </a:xfrm>
          <a:prstGeom prst="rect">
            <a:avLst/>
          </a:prstGeom>
        </p:spPr>
      </p:pic>
      <p:sp>
        <p:nvSpPr>
          <p:cNvPr id="19" name="Slide Number">
            <a:extLst>
              <a:ext uri="{FF2B5EF4-FFF2-40B4-BE49-F238E27FC236}">
                <a16:creationId xmlns:a16="http://schemas.microsoft.com/office/drawing/2014/main" id="{98049B0C-DFBF-4401-8C52-8A1117B54B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6571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8285"/>
            <a:ext cx="3656648" cy="3656648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39" y="395016"/>
            <a:ext cx="3123387" cy="3834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5C42FF8-FA6D-4D32-87B1-75C284203DA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Greedy Algorithm for Sum of Coins</a:t>
            </a:r>
          </a:p>
        </p:txBody>
      </p:sp>
    </p:spTree>
    <p:extLst>
      <p:ext uri="{BB962C8B-B14F-4D97-AF65-F5344CB8AC3E}">
        <p14:creationId xmlns:p14="http://schemas.microsoft.com/office/powerpoint/2010/main" val="390754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of Coins (1)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696000" y="1314000"/>
            <a:ext cx="10822136" cy="49451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342900" indent="-34290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Char char="•"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public static Map&lt;Integer, Integer&gt;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				chooseCoins(int[] coins, int targetSum)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List&lt;Integer&gt; sortedCoins = Arrays.stream(coins).boxed()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          .sorted(Collections.reverseOrder())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          .collect(Collectors.toList());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Map&lt;Integer, Integer&gt; chosenCoins = new LinkedHashMap&lt;&gt;();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int currentSum = 0; int coinIndex = 0;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// Next slide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if (currentSum != targetSum)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  throw new IllegalArgumentException();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return chosenCoins;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4809D8-0CD1-460F-A939-F1FC2F2730A4}"/>
              </a:ext>
            </a:extLst>
          </p:cNvPr>
          <p:cNvSpPr txBox="1"/>
          <p:nvPr/>
        </p:nvSpPr>
        <p:spPr>
          <a:xfrm>
            <a:off x="1515118" y="6402215"/>
            <a:ext cx="843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https://judge.softuni.bg/Contests/1701/Basic-Algorithms-Lab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1C85E22-73D3-4399-AA6C-5793F762B2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61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of Coins (2)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407578" y="1809000"/>
            <a:ext cx="11507068" cy="41326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342900" indent="-34290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Char char="•"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while (currentSum != targetSum &amp;&amp; coinIndex &lt; sortedCoins.size())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int currentCoin = sortedCoins.get(coinIndex);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int remainder = targetSum - currentSum;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int numberOfCoins = remainder / currentCoin;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if (currentSum + currentCoin &lt;= targetSum)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  chosenCoins.put(currentCoin, numberOfCoins);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  currentSum += numberOfCoins * currentCoin;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}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coinIndex++;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4809D8-0CD1-460F-A939-F1FC2F2730A4}"/>
              </a:ext>
            </a:extLst>
          </p:cNvPr>
          <p:cNvSpPr txBox="1"/>
          <p:nvPr/>
        </p:nvSpPr>
        <p:spPr>
          <a:xfrm>
            <a:off x="1515118" y="6402215"/>
            <a:ext cx="843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https://judge.softuni.bg/Contests/1701/Basic-Algorithms-Lab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26FF158-E07C-4440-A53E-FF944DE078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042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program that finds the smallest subset of S, the union </a:t>
            </a:r>
            <a:br>
              <a:rPr lang="en-US" sz="3200" dirty="0"/>
            </a:br>
            <a:r>
              <a:rPr lang="en-US" sz="3200" dirty="0"/>
              <a:t>of which = </a:t>
            </a:r>
            <a:r>
              <a:rPr lang="en-US" sz="3200" b="1" dirty="0">
                <a:solidFill>
                  <a:schemeClr val="bg1"/>
                </a:solidFill>
              </a:rPr>
              <a:t>U</a:t>
            </a:r>
            <a:r>
              <a:rPr lang="en-US" sz="3200" dirty="0"/>
              <a:t> (if it exists)</a:t>
            </a:r>
          </a:p>
          <a:p>
            <a:r>
              <a:rPr lang="en-US" sz="3200" dirty="0"/>
              <a:t>You will be given a </a:t>
            </a:r>
            <a:r>
              <a:rPr lang="en-US" sz="3200" b="1" dirty="0">
                <a:solidFill>
                  <a:schemeClr val="bg1"/>
                </a:solidFill>
              </a:rPr>
              <a:t>set</a:t>
            </a:r>
            <a:r>
              <a:rPr lang="en-US" sz="3200" dirty="0"/>
              <a:t> of integers </a:t>
            </a:r>
            <a:r>
              <a:rPr lang="en-US" sz="3200" b="1" dirty="0">
                <a:solidFill>
                  <a:schemeClr val="bg1"/>
                </a:solidFill>
              </a:rPr>
              <a:t>U</a:t>
            </a:r>
            <a:r>
              <a:rPr lang="en-US" sz="3200" dirty="0"/>
              <a:t> called "</a:t>
            </a:r>
            <a:r>
              <a:rPr lang="en-US" sz="3200" b="1" dirty="0">
                <a:solidFill>
                  <a:schemeClr val="bg1"/>
                </a:solidFill>
              </a:rPr>
              <a:t>the Universe</a:t>
            </a:r>
            <a:r>
              <a:rPr lang="en-US" sz="3200" dirty="0"/>
              <a:t>"</a:t>
            </a:r>
          </a:p>
          <a:p>
            <a:r>
              <a:rPr lang="en-US" sz="3200" dirty="0"/>
              <a:t>And a set </a:t>
            </a:r>
            <a:r>
              <a:rPr lang="en-US" sz="3200" b="1" dirty="0">
                <a:solidFill>
                  <a:schemeClr val="bg1"/>
                </a:solidFill>
              </a:rPr>
              <a:t>S</a:t>
            </a:r>
            <a:r>
              <a:rPr lang="en-US" sz="3200" dirty="0"/>
              <a:t> of </a:t>
            </a:r>
            <a:r>
              <a:rPr lang="en-US" sz="3200" b="1" dirty="0">
                <a:solidFill>
                  <a:schemeClr val="bg1"/>
                </a:solidFill>
              </a:rPr>
              <a:t>n</a:t>
            </a:r>
            <a:r>
              <a:rPr lang="en-US" sz="3200" dirty="0"/>
              <a:t> integer sets whose union = </a:t>
            </a:r>
            <a:r>
              <a:rPr lang="en-US" sz="3200" b="1" dirty="0" smtClean="0">
                <a:solidFill>
                  <a:schemeClr val="bg1"/>
                </a:solidFill>
              </a:rPr>
              <a:t>U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Set Cover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757105" y="3796658"/>
            <a:ext cx="4881913" cy="25867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Universe: 1, 2, 3, 4, 5</a:t>
            </a:r>
            <a:endParaRPr lang="bg-BG" dirty="0"/>
          </a:p>
          <a:p>
            <a:r>
              <a:rPr lang="en-US" dirty="0"/>
              <a:t>Number of sets: 4</a:t>
            </a:r>
            <a:endParaRPr lang="bg-BG" dirty="0"/>
          </a:p>
          <a:p>
            <a:r>
              <a:rPr lang="en-US" dirty="0"/>
              <a:t>1</a:t>
            </a:r>
            <a:endParaRPr lang="bg-BG" dirty="0"/>
          </a:p>
          <a:p>
            <a:r>
              <a:rPr lang="en-US" dirty="0"/>
              <a:t>2, 4</a:t>
            </a:r>
            <a:endParaRPr lang="bg-BG" dirty="0"/>
          </a:p>
          <a:p>
            <a:r>
              <a:rPr lang="en-US" dirty="0"/>
              <a:t>5</a:t>
            </a:r>
            <a:endParaRPr lang="bg-BG" dirty="0"/>
          </a:p>
          <a:p>
            <a:r>
              <a:rPr lang="en-US" dirty="0"/>
              <a:t>3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DF382D-B9A1-49D1-BF8D-EDEF44AA0290}"/>
              </a:ext>
            </a:extLst>
          </p:cNvPr>
          <p:cNvSpPr txBox="1">
            <a:spLocks/>
          </p:cNvSpPr>
          <p:nvPr/>
        </p:nvSpPr>
        <p:spPr>
          <a:xfrm>
            <a:off x="6785821" y="3981323"/>
            <a:ext cx="3734676" cy="22174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Sets to take (4):</a:t>
            </a:r>
            <a:endParaRPr lang="bg-BG" dirty="0"/>
          </a:p>
          <a:p>
            <a:r>
              <a:rPr lang="en-US" dirty="0"/>
              <a:t>{ 2, 4 }</a:t>
            </a:r>
            <a:endParaRPr lang="bg-BG" dirty="0"/>
          </a:p>
          <a:p>
            <a:r>
              <a:rPr lang="en-US" dirty="0"/>
              <a:t>{ 1 }</a:t>
            </a:r>
            <a:endParaRPr lang="bg-BG" dirty="0"/>
          </a:p>
          <a:p>
            <a:r>
              <a:rPr lang="en-US" dirty="0"/>
              <a:t>{ 5 }</a:t>
            </a:r>
            <a:endParaRPr lang="bg-BG" dirty="0"/>
          </a:p>
          <a:p>
            <a:r>
              <a:rPr lang="en-US" dirty="0"/>
              <a:t>{ 3 }</a:t>
            </a:r>
            <a:endParaRPr lang="en-GB" dirty="0"/>
          </a:p>
        </p:txBody>
      </p:sp>
      <p:sp>
        <p:nvSpPr>
          <p:cNvPr id="7" name="Arrow: Right 13">
            <a:extLst>
              <a:ext uri="{FF2B5EF4-FFF2-40B4-BE49-F238E27FC236}">
                <a16:creationId xmlns:a16="http://schemas.microsoft.com/office/drawing/2014/main" id="{C66A4BB2-5CEA-45D5-8A4A-1876C24A354F}"/>
              </a:ext>
            </a:extLst>
          </p:cNvPr>
          <p:cNvSpPr/>
          <p:nvPr/>
        </p:nvSpPr>
        <p:spPr>
          <a:xfrm>
            <a:off x="5946347" y="4988889"/>
            <a:ext cx="532145" cy="38139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AE7E8F-1FB4-451D-92D9-BCF3B15B8C33}"/>
              </a:ext>
            </a:extLst>
          </p:cNvPr>
          <p:cNvSpPr txBox="1"/>
          <p:nvPr/>
        </p:nvSpPr>
        <p:spPr>
          <a:xfrm>
            <a:off x="1515118" y="6402215"/>
            <a:ext cx="843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https://judge.softuni.bg/Contests/1701/Basic-Algorithms-Lab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3395E2D-CCB2-4F9B-96FC-952439E968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670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Set Cover (1)</a:t>
            </a:r>
            <a:endParaRPr lang="bg-BG" dirty="0"/>
          </a:p>
        </p:txBody>
      </p:sp>
      <p:sp>
        <p:nvSpPr>
          <p:cNvPr id="5" name="Text Placeholder 7"/>
          <p:cNvSpPr txBox="1">
            <a:spLocks noGrp="1"/>
          </p:cNvSpPr>
          <p:nvPr>
            <p:ph type="body" sz="quarter" idx="10"/>
          </p:nvPr>
        </p:nvSpPr>
        <p:spPr>
          <a:xfrm>
            <a:off x="190405" y="1438865"/>
            <a:ext cx="11804830" cy="48059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40" tIns="45720" rIns="91440" bIns="45720" rtlCol="0">
            <a:spAutoFit/>
          </a:bodyPr>
          <a:lstStyle/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static List&lt;int[]&gt;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chooseSets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			List&lt;int[]&gt;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sets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, List&lt;Integer&gt; 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universe</a:t>
            </a:r>
            <a:r>
              <a:rPr lang="en-GB" sz="2800" b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List&lt;int[]&gt;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selectedSets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 = new ArrayList&lt;&gt;();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Set&lt;Integer&gt;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universeSet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 = new HashSet&lt;&gt;();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for (int element : universe) { universeSet.add(element);}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while (!universeSet.isEmpty()) 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{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// Next Slide</a:t>
            </a:r>
            <a:endParaRPr lang="bg-BG" sz="2800" b="1" i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  return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selectedSets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bg-BG" sz="2800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128738-B7D8-4B01-BA27-2EA14D66E013}"/>
              </a:ext>
            </a:extLst>
          </p:cNvPr>
          <p:cNvSpPr txBox="1"/>
          <p:nvPr/>
        </p:nvSpPr>
        <p:spPr>
          <a:xfrm>
            <a:off x="1515118" y="6402215"/>
            <a:ext cx="843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https://judge.softuni.bg/Contests/1701/Basic-Algorithms-Lab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C9ACCCA-A4D1-467E-9FAC-ACCA74C20F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79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Set Cover (2)</a:t>
            </a:r>
            <a:endParaRPr lang="bg-B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16B7FB-CA6C-42F3-AE7D-0FC92F874183}"/>
              </a:ext>
            </a:extLst>
          </p:cNvPr>
          <p:cNvSpPr txBox="1"/>
          <p:nvPr/>
        </p:nvSpPr>
        <p:spPr>
          <a:xfrm>
            <a:off x="1515118" y="6402215"/>
            <a:ext cx="843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https://judge.softuni.bg/Contests/1701/Basic-Algorithms-Lab</a:t>
            </a:r>
            <a:endParaRPr lang="en-US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96FDCE3-1CEB-469E-8BDA-B83DAA99139F}"/>
              </a:ext>
            </a:extLst>
          </p:cNvPr>
          <p:cNvSpPr txBox="1">
            <a:spLocks/>
          </p:cNvSpPr>
          <p:nvPr/>
        </p:nvSpPr>
        <p:spPr>
          <a:xfrm>
            <a:off x="1935136" y="1674000"/>
            <a:ext cx="7596131" cy="43319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notChosenCount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0;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int[]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chosenSet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sets.get(0);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for (int[] set : sets) {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Next slide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selectedSets.add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chosenSet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);   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for (int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elem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chosenSet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universeSet.remove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elem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); 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}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60D4770-13B1-437A-A0CB-346B408471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054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Set Cover (3)</a:t>
            </a:r>
            <a:endParaRPr lang="bg-B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16B7FB-CA6C-42F3-AE7D-0FC92F874183}"/>
              </a:ext>
            </a:extLst>
          </p:cNvPr>
          <p:cNvSpPr txBox="1"/>
          <p:nvPr/>
        </p:nvSpPr>
        <p:spPr>
          <a:xfrm>
            <a:off x="1734675" y="6415577"/>
            <a:ext cx="843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https://judge.softuni.bg/Contests/1701/Basic-Algorithms-Lab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C0817CC-566F-44AB-84A6-6D5200B8559F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776000" y="1404000"/>
            <a:ext cx="8353520" cy="48059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40" tIns="45720" rIns="91440" bIns="45720" rtlCol="0">
            <a:spAutoFit/>
          </a:bodyPr>
          <a:lstStyle/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int count = 0;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for (int elem : set) {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if (universeSet.contains(elem)) {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count++;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                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if (notChosenCount &lt; count) {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notChosenCount = count;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chosenSet = set;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81FA5D5-53AC-4344-A57A-751988FC99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354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527278-A961-4FC9-8203-C5BB91AB1F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1" y="1676400"/>
            <a:ext cx="1676400" cy="1676400"/>
          </a:xfrm>
          <a:prstGeom prst="rect">
            <a:avLst/>
          </a:prstGeom>
          <a:noFill/>
          <a:effectLst>
            <a:reflection blurRad="6350" stA="50000" endA="300" endPos="55500" dist="101600" dir="5400000" sy="-100000" algn="bl" rotWithShape="0"/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05AFDFA-C38C-43DA-8E56-47029788CF0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126084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055B9BD-6DE9-4382-8BBE-7C9F07C236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616" y="1012250"/>
            <a:ext cx="3003502" cy="3003500"/>
          </a:xfrm>
          <a:prstGeom prst="rect">
            <a:avLst/>
          </a:prstGeom>
          <a:noFill/>
        </p:spPr>
      </p:pic>
      <p:pic>
        <p:nvPicPr>
          <p:cNvPr id="9" name="Graphic 10" descr="Close">
            <a:extLst>
              <a:ext uri="{FF2B5EF4-FFF2-40B4-BE49-F238E27FC236}">
                <a16:creationId xmlns:a16="http://schemas.microsoft.com/office/drawing/2014/main" id="{5D877A7B-9767-4724-AB5B-E4AD3BB4D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752168" y="1479883"/>
            <a:ext cx="2664396" cy="2664396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8CACA34-B021-43FC-B83C-8E1160A9718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Greedy Failure Cases</a:t>
            </a:r>
          </a:p>
        </p:txBody>
      </p:sp>
    </p:spTree>
    <p:extLst>
      <p:ext uri="{BB962C8B-B14F-4D97-AF65-F5344CB8AC3E}">
        <p14:creationId xmlns:p14="http://schemas.microsoft.com/office/powerpoint/2010/main" val="429470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2471" y="4724062"/>
            <a:ext cx="1638163" cy="707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99" dirty="0"/>
              <a:t>Actual:</a:t>
            </a:r>
            <a:endParaRPr lang="bg-BG" sz="3999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40633" y="4724062"/>
            <a:ext cx="444236" cy="707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99" dirty="0"/>
              <a:t>0</a:t>
            </a:r>
            <a:endParaRPr lang="bg-BG" sz="3999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7905" y="1499433"/>
            <a:ext cx="2245992" cy="707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99" dirty="0"/>
              <a:t>Target: 18</a:t>
            </a:r>
            <a:endParaRPr lang="bg-BG" sz="3999" dirty="0"/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10311" y="236247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8943" y="236247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5800" y="236247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4072" y="236247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1303" y="251483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053664" y="2667199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6432" y="251483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408793" y="2667199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6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8161" y="251483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0521" y="2667199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862671" y="251483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8015032" y="2667199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4411ABAC-0D8E-49C7-BC08-2DCC11EFF6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183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10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123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99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747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540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23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780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410201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987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2271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8647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8017119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30" name="TextBox 28">
            <a:extLst>
              <a:ext uri="{FF2B5EF4-FFF2-40B4-BE49-F238E27FC236}">
                <a16:creationId xmlns:a16="http://schemas.microsoft.com/office/drawing/2014/main" id="{DB450795-F4B9-4DE5-84CF-BBF9F6926A9A}"/>
              </a:ext>
            </a:extLst>
          </p:cNvPr>
          <p:cNvSpPr txBox="1"/>
          <p:nvPr/>
        </p:nvSpPr>
        <p:spPr>
          <a:xfrm>
            <a:off x="4297916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339E79F7-0BDA-4A26-9F9D-1414332CD8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3980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15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123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99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747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540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23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297916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780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551642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987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2271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8647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8017119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9" name="Slide Number">
            <a:extLst>
              <a:ext uri="{FF2B5EF4-FFF2-40B4-BE49-F238E27FC236}">
                <a16:creationId xmlns:a16="http://schemas.microsoft.com/office/drawing/2014/main" id="{9275DFC0-01E1-468F-8A58-411697C2AE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6729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16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123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99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747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540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23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297916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780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551642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987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2271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8647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6805368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9" name="Slide Number">
            <a:extLst>
              <a:ext uri="{FF2B5EF4-FFF2-40B4-BE49-F238E27FC236}">
                <a16:creationId xmlns:a16="http://schemas.microsoft.com/office/drawing/2014/main" id="{AEEC1BF9-6E80-43E6-8EE7-08457AB14D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2099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6805368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17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123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99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747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540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23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297916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780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551642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987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2271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416686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9" name="Slide Number">
            <a:extLst>
              <a:ext uri="{FF2B5EF4-FFF2-40B4-BE49-F238E27FC236}">
                <a16:creationId xmlns:a16="http://schemas.microsoft.com/office/drawing/2014/main" id="{1041ECF4-CA2B-4582-BDF8-BEB89AF380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3514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6805368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18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99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747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540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23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297916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780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551642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987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2271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416686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994957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9" name="Slide Number">
            <a:extLst>
              <a:ext uri="{FF2B5EF4-FFF2-40B4-BE49-F238E27FC236}">
                <a16:creationId xmlns:a16="http://schemas.microsoft.com/office/drawing/2014/main" id="{CFC203B7-679C-428A-A7D4-C23B33B7B5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552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3382077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7543249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10210801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874625" y="3928248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2128351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8877025" y="392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3993395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4571666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pic>
        <p:nvPicPr>
          <p:cNvPr id="29" name="Graphic 28" descr="Close">
            <a:extLst>
              <a:ext uri="{FF2B5EF4-FFF2-40B4-BE49-F238E27FC236}">
                <a16:creationId xmlns:a16="http://schemas.microsoft.com/office/drawing/2014/main" id="{50F031BA-CB81-472C-9ACA-CC20ADDCA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409580" y="2111202"/>
            <a:ext cx="1781421" cy="17526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A4DFEC5-954E-4C8B-B735-72D63096DFCE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pic>
        <p:nvPicPr>
          <p:cNvPr id="31" name="Graphic 30" descr="Checkmark">
            <a:extLst>
              <a:ext uri="{FF2B5EF4-FFF2-40B4-BE49-F238E27FC236}">
                <a16:creationId xmlns:a16="http://schemas.microsoft.com/office/drawing/2014/main" id="{5FA377E9-FFC2-4537-B94F-09FF6F81E1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610600" y="2111201"/>
            <a:ext cx="1752600" cy="1752600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DD2ED85F-E364-4DFE-B07E-66F2B33488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4865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C49FE26-9311-42C7-881D-E9BED6BD0A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587" y="1128360"/>
            <a:ext cx="2911927" cy="29119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39D055F-F173-49E0-8A11-4641940B5DB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Optimal Greedy Algorithms</a:t>
            </a:r>
          </a:p>
        </p:txBody>
      </p:sp>
    </p:spTree>
    <p:extLst>
      <p:ext uri="{BB962C8B-B14F-4D97-AF65-F5344CB8AC3E}">
        <p14:creationId xmlns:p14="http://schemas.microsoft.com/office/powerpoint/2010/main" val="326673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5332" y="1305934"/>
            <a:ext cx="11895112" cy="5201066"/>
          </a:xfrm>
        </p:spPr>
        <p:txBody>
          <a:bodyPr/>
          <a:lstStyle/>
          <a:p>
            <a:r>
              <a:rPr lang="en-US" dirty="0"/>
              <a:t>Suitable problems for greedy algorithms have </a:t>
            </a:r>
            <a:r>
              <a:rPr lang="en-US" dirty="0" smtClean="0"/>
              <a:t>these properties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Greedy choice property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Optimal substructure</a:t>
            </a:r>
          </a:p>
          <a:p>
            <a:r>
              <a:rPr lang="en-US" dirty="0"/>
              <a:t>Any problem having the above properties is guaranteed </a:t>
            </a:r>
            <a:br>
              <a:rPr lang="en-US" dirty="0"/>
            </a:br>
            <a:r>
              <a:rPr lang="en-US" dirty="0"/>
              <a:t>to have an optimal greedy solution</a:t>
            </a:r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Optimal Greedy Algorithms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3D6745-72A5-4851-B2AC-DD1008EC59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87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31766" y="1121143"/>
            <a:ext cx="9769234" cy="5322857"/>
          </a:xfrm>
        </p:spPr>
        <p:txBody>
          <a:bodyPr>
            <a:normAutofit/>
          </a:bodyPr>
          <a:lstStyle/>
          <a:p>
            <a:r>
              <a:rPr lang="en-GB" dirty="0"/>
              <a:t>A </a:t>
            </a:r>
            <a:r>
              <a:rPr lang="en-US" dirty="0"/>
              <a:t>function or a method that </a:t>
            </a:r>
            <a:r>
              <a:rPr lang="en-US" b="1" dirty="0">
                <a:solidFill>
                  <a:schemeClr val="bg1"/>
                </a:solidFill>
              </a:rPr>
              <a:t>calls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itself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more</a:t>
            </a:r>
            <a:r>
              <a:rPr lang="en-US" dirty="0"/>
              <a:t> times until a specified </a:t>
            </a:r>
            <a:r>
              <a:rPr lang="en-US" b="1" dirty="0">
                <a:solidFill>
                  <a:schemeClr val="bg1"/>
                </a:solidFill>
              </a:rPr>
              <a:t>condition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met</a:t>
            </a:r>
          </a:p>
          <a:p>
            <a:r>
              <a:rPr lang="en-US" dirty="0"/>
              <a:t>When it is, the rest of </a:t>
            </a:r>
            <a:r>
              <a:rPr lang="en-US" b="1" dirty="0">
                <a:solidFill>
                  <a:schemeClr val="bg1"/>
                </a:solidFill>
              </a:rPr>
              <a:t>each</a:t>
            </a:r>
            <a:r>
              <a:rPr lang="en-US" dirty="0"/>
              <a:t> repetition is processed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from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 one called </a:t>
            </a:r>
            <a:r>
              <a:rPr lang="en-US" b="1" dirty="0">
                <a:solidFill>
                  <a:schemeClr val="bg1"/>
                </a:solidFill>
              </a:rPr>
              <a:t>to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Recursion?</a:t>
            </a:r>
            <a:endParaRPr lang="bg-BG" dirty="0"/>
          </a:p>
        </p:txBody>
      </p:sp>
      <p:grpSp>
        <p:nvGrpSpPr>
          <p:cNvPr id="18" name="Group 17"/>
          <p:cNvGrpSpPr/>
          <p:nvPr/>
        </p:nvGrpSpPr>
        <p:grpSpPr>
          <a:xfrm>
            <a:off x="4990166" y="4038600"/>
            <a:ext cx="3048000" cy="1905000"/>
            <a:chOff x="2491976" y="3560542"/>
            <a:chExt cx="3774882" cy="23075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1976" y="4044779"/>
              <a:ext cx="3602436" cy="1823346"/>
            </a:xfrm>
            <a:prstGeom prst="rect">
              <a:avLst/>
            </a:prstGeom>
          </p:spPr>
        </p:pic>
        <p:sp>
          <p:nvSpPr>
            <p:cNvPr id="11" name="Curved Down Arrow 10"/>
            <p:cNvSpPr/>
            <p:nvPr/>
          </p:nvSpPr>
          <p:spPr bwMode="auto">
            <a:xfrm rot="1488117">
              <a:off x="4151484" y="4031871"/>
              <a:ext cx="692744" cy="443727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Curved Down Arrow 19"/>
            <p:cNvSpPr/>
            <p:nvPr/>
          </p:nvSpPr>
          <p:spPr bwMode="auto">
            <a:xfrm rot="1674301">
              <a:off x="3221882" y="3560542"/>
              <a:ext cx="749699" cy="610487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Curved Down Arrow 28"/>
            <p:cNvSpPr/>
            <p:nvPr/>
          </p:nvSpPr>
          <p:spPr bwMode="auto">
            <a:xfrm rot="1488117">
              <a:off x="5015661" y="4380807"/>
              <a:ext cx="639945" cy="447034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Curved Down Arrow 29"/>
            <p:cNvSpPr/>
            <p:nvPr/>
          </p:nvSpPr>
          <p:spPr bwMode="auto">
            <a:xfrm rot="1488117">
              <a:off x="5769334" y="4793715"/>
              <a:ext cx="497524" cy="377126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13F34B96-C9CF-4523-834D-C8C27AEB279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1384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0794" y="1305934"/>
            <a:ext cx="11909650" cy="5201066"/>
          </a:xfrm>
        </p:spPr>
        <p:txBody>
          <a:bodyPr/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Greedy choice </a:t>
            </a:r>
            <a:r>
              <a:rPr lang="en-US" dirty="0"/>
              <a:t>property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 global optimal solution </a:t>
            </a:r>
            <a:r>
              <a:rPr lang="en-US" dirty="0"/>
              <a:t>can be obtained by greedily </a:t>
            </a:r>
            <a:br>
              <a:rPr lang="en-US" dirty="0"/>
            </a:br>
            <a:r>
              <a:rPr lang="en-US" dirty="0"/>
              <a:t>selecting a </a:t>
            </a:r>
            <a:r>
              <a:rPr lang="en-US" b="1" dirty="0">
                <a:solidFill>
                  <a:schemeClr val="bg1"/>
                </a:solidFill>
              </a:rPr>
              <a:t>locally optimal </a:t>
            </a:r>
            <a:r>
              <a:rPr lang="en-US" dirty="0"/>
              <a:t>choice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Sub-problems that arise are solved by consequent greedy </a:t>
            </a:r>
            <a:r>
              <a:rPr lang="en-US" dirty="0" smtClean="0"/>
              <a:t>choices</a:t>
            </a:r>
            <a:endParaRPr lang="en-US" dirty="0"/>
          </a:p>
          <a:p>
            <a:pPr lvl="2">
              <a:lnSpc>
                <a:spcPct val="110000"/>
              </a:lnSpc>
            </a:pPr>
            <a:r>
              <a:rPr lang="en-US" dirty="0"/>
              <a:t>Enforced by optimal substructure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Choice Property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9B0363A-DD66-4ACB-9FF6-7BDD3DD413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491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0223" y="1196125"/>
            <a:ext cx="11544427" cy="5201066"/>
          </a:xfrm>
        </p:spPr>
        <p:txBody>
          <a:bodyPr/>
          <a:lstStyle/>
          <a:p>
            <a:pPr>
              <a:lnSpc>
                <a:spcPct val="115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Optimal substructure </a:t>
            </a:r>
            <a:r>
              <a:rPr lang="en-US" dirty="0"/>
              <a:t>property</a:t>
            </a:r>
          </a:p>
          <a:p>
            <a:pPr lvl="1">
              <a:lnSpc>
                <a:spcPct val="115000"/>
              </a:lnSpc>
              <a:buClr>
                <a:schemeClr val="tx1"/>
              </a:buClr>
            </a:pPr>
            <a:r>
              <a:rPr lang="en-US" sz="3200" dirty="0"/>
              <a:t>After each greedy choice the problem remains an optimization </a:t>
            </a:r>
            <a:br>
              <a:rPr lang="en-US" sz="3200" dirty="0"/>
            </a:br>
            <a:r>
              <a:rPr lang="en-US" sz="3200" dirty="0"/>
              <a:t>problem of the same form as the original problem</a:t>
            </a:r>
          </a:p>
          <a:p>
            <a:pPr lvl="1">
              <a:lnSpc>
                <a:spcPct val="115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An optimal global solution contains the optimal solutions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of all its sub-problems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Substructure Property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52C5E21-FB83-404D-B368-59BBF982D8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099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0221" y="1196126"/>
            <a:ext cx="11011028" cy="3375875"/>
          </a:xfrm>
        </p:spPr>
        <p:txBody>
          <a:bodyPr>
            <a:normAutofit/>
          </a:bodyPr>
          <a:lstStyle/>
          <a:p>
            <a:r>
              <a:rPr lang="en-US" dirty="0"/>
              <a:t>The "</a:t>
            </a:r>
            <a:r>
              <a:rPr lang="en-US" b="1" dirty="0">
                <a:solidFill>
                  <a:schemeClr val="bg1"/>
                </a:solidFill>
              </a:rPr>
              <a:t>Max Coins</a:t>
            </a:r>
            <a:r>
              <a:rPr lang="en-US" dirty="0"/>
              <a:t>" game</a:t>
            </a:r>
          </a:p>
          <a:p>
            <a:pPr lvl="1"/>
            <a:r>
              <a:rPr lang="en-US" dirty="0"/>
              <a:t>You are given a set of coins</a:t>
            </a:r>
          </a:p>
          <a:p>
            <a:pPr lvl="1"/>
            <a:r>
              <a:rPr lang="en-US" dirty="0"/>
              <a:t>You play against another player, alternating turns</a:t>
            </a:r>
          </a:p>
          <a:p>
            <a:pPr lvl="1"/>
            <a:r>
              <a:rPr lang="en-US" dirty="0"/>
              <a:t>Per each turn, you can take up to three coins</a:t>
            </a:r>
          </a:p>
          <a:p>
            <a:pPr lvl="1"/>
            <a:r>
              <a:rPr lang="en-US" dirty="0"/>
              <a:t>Your goal is to have as many coins as possible at the end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Algorithms: Example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75685" y="4773357"/>
            <a:ext cx="9034281" cy="1570637"/>
            <a:chOff x="1446212" y="4747563"/>
            <a:chExt cx="9036634" cy="157104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1763" y="4747563"/>
              <a:ext cx="832209" cy="83220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6212" y="5486400"/>
              <a:ext cx="832209" cy="83220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83972" y="4747563"/>
              <a:ext cx="832209" cy="83220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8421" y="5486400"/>
              <a:ext cx="832209" cy="832209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95074" y="4747563"/>
              <a:ext cx="832209" cy="83220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89523" y="5486400"/>
              <a:ext cx="832209" cy="832209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00106" y="4747563"/>
              <a:ext cx="832209" cy="832209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4555" y="5486400"/>
              <a:ext cx="832209" cy="832209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32315" y="4747563"/>
              <a:ext cx="832209" cy="832209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26764" y="5486400"/>
              <a:ext cx="832209" cy="832209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43417" y="4747563"/>
              <a:ext cx="832209" cy="832209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37866" y="5486400"/>
              <a:ext cx="832209" cy="832209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75636" y="4747563"/>
              <a:ext cx="832209" cy="832209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70085" y="5486400"/>
              <a:ext cx="832209" cy="832209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07845" y="4747563"/>
              <a:ext cx="832209" cy="832209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02294" y="5486400"/>
              <a:ext cx="832209" cy="832209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8947" y="4747563"/>
              <a:ext cx="832209" cy="832209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13396" y="5486400"/>
              <a:ext cx="832209" cy="832209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23979" y="4747563"/>
              <a:ext cx="832209" cy="832209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8428" y="5486400"/>
              <a:ext cx="832209" cy="832209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50637" y="5486400"/>
              <a:ext cx="832209" cy="832209"/>
            </a:xfrm>
            <a:prstGeom prst="rect">
              <a:avLst/>
            </a:prstGeom>
          </p:spPr>
        </p:pic>
      </p:grpSp>
      <p:sp>
        <p:nvSpPr>
          <p:cNvPr id="27" name="Slide Number">
            <a:extLst>
              <a:ext uri="{FF2B5EF4-FFF2-40B4-BE49-F238E27FC236}">
                <a16:creationId xmlns:a16="http://schemas.microsoft.com/office/drawing/2014/main" id="{C557601D-E4E9-431A-88E9-3BD0B1313B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624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1371" y="1196125"/>
            <a:ext cx="11163427" cy="520106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 simple </a:t>
            </a:r>
            <a:r>
              <a:rPr lang="en-US" b="1" dirty="0">
                <a:solidFill>
                  <a:schemeClr val="bg1"/>
                </a:solidFill>
              </a:rPr>
              <a:t>greedy strategy </a:t>
            </a:r>
            <a:r>
              <a:rPr lang="en-US" dirty="0"/>
              <a:t>exists for the "Max Coins" game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399"/>
              </a:spcBef>
            </a:pPr>
            <a:r>
              <a:rPr lang="en-US" dirty="0"/>
              <a:t>Always choose the local maximum (at each step)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You don't consider what the other player does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You don't consider your actions' consequences</a:t>
            </a:r>
          </a:p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greedy algorithm </a:t>
            </a:r>
            <a:r>
              <a:rPr lang="en-US" dirty="0"/>
              <a:t>works optimally here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It takes as many coins as possible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Coins</a:t>
            </a:r>
            <a:r>
              <a:rPr lang="bg-BG" dirty="0"/>
              <a:t> – </a:t>
            </a:r>
            <a:r>
              <a:rPr lang="en-US" dirty="0"/>
              <a:t>Greedy Algorithm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921000" y="1989000"/>
            <a:ext cx="9725857" cy="6488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79953" tIns="107972" rIns="179953" bIns="107972">
            <a:spAutoFit/>
          </a:bodyPr>
          <a:lstStyle>
            <a:lvl1pPr marL="342900" indent="-34290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Char char="•"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indent="0" algn="ctr">
              <a:buNone/>
            </a:pPr>
            <a:r>
              <a:rPr lang="en-US" sz="2799" dirty="0">
                <a:solidFill>
                  <a:schemeClr val="tx1"/>
                </a:solidFill>
                <a:effectLst/>
              </a:rPr>
              <a:t>At each turn take the maximum number of coins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416C442-6715-439C-A156-940A4AE6A5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862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3" descr="Bar chart">
            <a:extLst>
              <a:ext uri="{FF2B5EF4-FFF2-40B4-BE49-F238E27FC236}">
                <a16:creationId xmlns:a16="http://schemas.microsoft.com/office/drawing/2014/main" id="{71BA4389-2639-4761-A0EA-2BB31BB01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572000" y="1066800"/>
            <a:ext cx="3163548" cy="3163548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A036C2D-BA51-4956-BEF9-AD91C76A018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Simple Sorting Algorithms</a:t>
            </a:r>
          </a:p>
        </p:txBody>
      </p:sp>
    </p:spTree>
    <p:extLst>
      <p:ext uri="{BB962C8B-B14F-4D97-AF65-F5344CB8AC3E}">
        <p14:creationId xmlns:p14="http://schemas.microsoft.com/office/powerpoint/2010/main" val="107412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Sorting Algorithm?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5884" y="1150939"/>
            <a:ext cx="11804650" cy="557053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Sorting algorithm</a:t>
            </a:r>
          </a:p>
          <a:p>
            <a:pPr lvl="1"/>
            <a:r>
              <a:rPr lang="en-US" dirty="0"/>
              <a:t>An algorithm that rearranges elements in a list</a:t>
            </a:r>
          </a:p>
          <a:p>
            <a:pPr lvl="2"/>
            <a:r>
              <a:rPr lang="en-US" dirty="0"/>
              <a:t>In non-decreasing order</a:t>
            </a:r>
          </a:p>
          <a:p>
            <a:pPr lvl="1"/>
            <a:r>
              <a:rPr lang="en-US" dirty="0"/>
              <a:t>Elements must be </a:t>
            </a:r>
            <a:r>
              <a:rPr lang="en-US" b="1" dirty="0">
                <a:solidFill>
                  <a:schemeClr val="bg1"/>
                </a:solidFill>
              </a:rPr>
              <a:t>comparable</a:t>
            </a:r>
          </a:p>
          <a:p>
            <a:r>
              <a:rPr lang="en-US" dirty="0"/>
              <a:t>More formally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input</a:t>
            </a:r>
            <a:r>
              <a:rPr lang="en-US" dirty="0"/>
              <a:t> is a sequence / list of elements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output</a:t>
            </a:r>
            <a:r>
              <a:rPr lang="en-US" dirty="0"/>
              <a:t> is an rearrangement / </a:t>
            </a:r>
            <a:r>
              <a:rPr lang="en-US" b="1" dirty="0">
                <a:solidFill>
                  <a:schemeClr val="bg1"/>
                </a:solidFill>
              </a:rPr>
              <a:t>permutation</a:t>
            </a:r>
            <a:r>
              <a:rPr lang="en-US" dirty="0"/>
              <a:t> of elements</a:t>
            </a:r>
          </a:p>
          <a:p>
            <a:pPr lvl="2"/>
            <a:r>
              <a:rPr lang="en-US" dirty="0"/>
              <a:t>In non-decreasing order</a:t>
            </a:r>
          </a:p>
        </p:txBody>
      </p:sp>
      <p:pic>
        <p:nvPicPr>
          <p:cNvPr id="5" name="Picture 8" descr="http://panthema.net/2013/sound-of-sorting/thumb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313" y="2590800"/>
            <a:ext cx="2971800" cy="217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020A52E0-E40D-4997-AF1C-9A9026A32C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325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4446" y="1150939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/>
              <a:t>Efficient sorting algorithms are important for:</a:t>
            </a:r>
          </a:p>
          <a:p>
            <a:pPr lvl="1"/>
            <a:r>
              <a:rPr lang="en-US" dirty="0"/>
              <a:t>Producing human-readable output</a:t>
            </a:r>
          </a:p>
          <a:p>
            <a:pPr lvl="1"/>
            <a:r>
              <a:rPr lang="en-US" noProof="1"/>
              <a:t>Canonicalizing</a:t>
            </a:r>
            <a:r>
              <a:rPr lang="en-US" dirty="0"/>
              <a:t> data – making data uniquely arranged</a:t>
            </a:r>
          </a:p>
          <a:p>
            <a:pPr lvl="1"/>
            <a:r>
              <a:rPr lang="en-US" dirty="0"/>
              <a:t>In conjunction with other algorithms, like binary searching</a:t>
            </a:r>
          </a:p>
          <a:p>
            <a:pPr>
              <a:spcBef>
                <a:spcPts val="1200"/>
              </a:spcBef>
            </a:pPr>
            <a:r>
              <a:rPr lang="en-US" dirty="0"/>
              <a:t>Example of sorting: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1981200" y="5410200"/>
          <a:ext cx="2667000" cy="438912"/>
        </p:xfrm>
        <a:graphic>
          <a:graphicData uri="http://schemas.openxmlformats.org/drawingml/2006/table">
            <a:tbl>
              <a:tblPr/>
              <a:tblGrid>
                <a:gridCol w="53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001" y="4782312"/>
            <a:ext cx="2045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Unsorted list</a:t>
            </a:r>
          </a:p>
        </p:txBody>
      </p:sp>
      <p:graphicFrame>
        <p:nvGraphicFramePr>
          <p:cNvPr id="8" name="Group 3"/>
          <p:cNvGraphicFramePr>
            <a:graphicFrameLocks noGrp="1"/>
          </p:cNvGraphicFramePr>
          <p:nvPr/>
        </p:nvGraphicFramePr>
        <p:xfrm>
          <a:off x="7478552" y="5410200"/>
          <a:ext cx="2667000" cy="438912"/>
        </p:xfrm>
        <a:graphic>
          <a:graphicData uri="http://schemas.openxmlformats.org/drawingml/2006/table">
            <a:tbl>
              <a:tblPr/>
              <a:tblGrid>
                <a:gridCol w="53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783353" y="4782312"/>
            <a:ext cx="1649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Sorted list</a:t>
            </a:r>
          </a:p>
        </p:txBody>
      </p:sp>
      <p:pic>
        <p:nvPicPr>
          <p:cNvPr id="2050" name="Picture 2" descr="http://www.magister.fi/wp-content/uploads/2012/10/process_automation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620" y="5087112"/>
            <a:ext cx="1085088" cy="108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4887752" y="5620512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792752" y="5615346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62600" y="4746314"/>
            <a:ext cx="970810" cy="354604"/>
          </a:xfrm>
          <a:prstGeom prst="rect">
            <a:avLst/>
          </a:prstGeom>
          <a:noFill/>
        </p:spPr>
        <p:txBody>
          <a:bodyPr wrap="none" rtlCol="0">
            <a:prstTxWarp prst="textChevron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sorting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B3D72801-8F58-4A11-A4EB-B187386B95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439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 Algorithms: </a:t>
            </a:r>
            <a:r>
              <a:rPr lang="en-US" dirty="0"/>
              <a:t>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0460" y="1211264"/>
            <a:ext cx="11885612" cy="5570537"/>
          </a:xfrm>
        </p:spPr>
        <p:txBody>
          <a:bodyPr>
            <a:normAutofit/>
          </a:bodyPr>
          <a:lstStyle/>
          <a:p>
            <a:r>
              <a:rPr lang="en-US" dirty="0"/>
              <a:t>Sorting algorithms are often classified by:</a:t>
            </a:r>
          </a:p>
          <a:p>
            <a:pPr lvl="1"/>
            <a:r>
              <a:rPr lang="en-US" dirty="0"/>
              <a:t>Computational </a:t>
            </a:r>
            <a:r>
              <a:rPr lang="en-US" b="1" dirty="0">
                <a:solidFill>
                  <a:schemeClr val="bg1"/>
                </a:solidFill>
              </a:rPr>
              <a:t>complexity</a:t>
            </a:r>
            <a:r>
              <a:rPr lang="en-US" dirty="0"/>
              <a:t> and memory usage</a:t>
            </a:r>
          </a:p>
          <a:p>
            <a:pPr lvl="2"/>
            <a:r>
              <a:rPr lang="en-US" dirty="0"/>
              <a:t>Worst, average and best case behavior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Recursive</a:t>
            </a:r>
            <a:r>
              <a:rPr lang="en-US" dirty="0"/>
              <a:t> / non-recursive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Stability</a:t>
            </a:r>
            <a:r>
              <a:rPr lang="en-US" dirty="0"/>
              <a:t> – stable / unstable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Comparison-based</a:t>
            </a:r>
            <a:r>
              <a:rPr lang="en-US" dirty="0"/>
              <a:t> sort / non-comparison based</a:t>
            </a:r>
          </a:p>
          <a:p>
            <a:pPr lvl="1"/>
            <a:r>
              <a:rPr lang="en-US" dirty="0"/>
              <a:t>Sorting </a:t>
            </a: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: insertion, exchange (bubble sort and quicksort), selection (heapsort), merging, serial / parallel, etc.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6916360-265C-4D1B-8186-F76244B60D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545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Stability of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8027" y="1150939"/>
            <a:ext cx="8037513" cy="5570537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Stable</a:t>
            </a:r>
            <a:r>
              <a:rPr lang="en-US" dirty="0"/>
              <a:t> sorting algorithms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Maintain the order of equal elements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If two items compare as equal, their </a:t>
            </a:r>
            <a:br>
              <a:rPr lang="en-US" dirty="0"/>
            </a:br>
            <a:r>
              <a:rPr lang="en-US" dirty="0"/>
              <a:t>relative order is preserved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Unstable</a:t>
            </a:r>
            <a:r>
              <a:rPr lang="en-US" dirty="0"/>
              <a:t> sorting algorithms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Rearrange the equal elements in </a:t>
            </a:r>
            <a:br>
              <a:rPr lang="en-US" dirty="0"/>
            </a:br>
            <a:r>
              <a:rPr lang="en-US" dirty="0"/>
              <a:t>unpredictable order</a:t>
            </a:r>
            <a:endParaRPr lang="bg-BG" dirty="0"/>
          </a:p>
          <a:p>
            <a:pPr>
              <a:lnSpc>
                <a:spcPct val="110000"/>
              </a:lnSpc>
            </a:pPr>
            <a:r>
              <a:rPr lang="en-US" dirty="0"/>
              <a:t>Often </a:t>
            </a:r>
            <a:r>
              <a:rPr lang="en-US" b="1" dirty="0">
                <a:solidFill>
                  <a:schemeClr val="bg1"/>
                </a:solidFill>
              </a:rPr>
              <a:t>different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have </a:t>
            </a:r>
            <a:r>
              <a:rPr lang="en-US" b="1" dirty="0">
                <a:solidFill>
                  <a:schemeClr val="bg1"/>
                </a:solidFill>
              </a:rPr>
              <a:t>same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used for equality comparing</a:t>
            </a:r>
          </a:p>
        </p:txBody>
      </p:sp>
      <p:pic>
        <p:nvPicPr>
          <p:cNvPr id="1026" name="Picture 2" descr="File:Sorting stability playing cards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1398494"/>
            <a:ext cx="2950464" cy="4876800"/>
          </a:xfrm>
          <a:prstGeom prst="roundRect">
            <a:avLst>
              <a:gd name="adj" fmla="val 97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97EBE2EC-21B1-4EB0-AE0E-A48CBC684C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891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91000" y="1224000"/>
            <a:ext cx="11462030" cy="48150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600" b="1" dirty="0">
                <a:hlinkClick r:id="rId3"/>
              </a:rPr>
              <a:t>Bubble sort</a:t>
            </a:r>
            <a:r>
              <a:rPr lang="en-US" sz="3600" b="1" dirty="0"/>
              <a:t> </a:t>
            </a:r>
            <a:r>
              <a:rPr lang="en-US" sz="3600" dirty="0"/>
              <a:t>– simple, but inefficient algorithm (</a:t>
            </a:r>
            <a:r>
              <a:rPr lang="en-US" sz="3600" b="1" dirty="0">
                <a:hlinkClick r:id="rId4"/>
              </a:rPr>
              <a:t>visualize</a:t>
            </a:r>
            <a:r>
              <a:rPr lang="en-US" sz="3600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Swaps to neighbor elements when not in order until sorted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Memory: </a:t>
            </a:r>
            <a:r>
              <a:rPr lang="en-US" sz="3400" b="1" dirty="0">
                <a:solidFill>
                  <a:schemeClr val="bg1"/>
                </a:solidFill>
              </a:rPr>
              <a:t>O(1)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Stable: Yes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Method: Exchanging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653720C-BE30-4B8D-921F-E9725BA5B6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489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function or method has a </a:t>
            </a:r>
            <a:r>
              <a:rPr lang="en-GB" b="1" dirty="0">
                <a:solidFill>
                  <a:schemeClr val="bg1"/>
                </a:solidFill>
              </a:rPr>
              <a:t>base case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Each step </a:t>
            </a:r>
            <a:r>
              <a:rPr lang="en-GB" dirty="0"/>
              <a:t>of the recursion should </a:t>
            </a:r>
            <a:r>
              <a:rPr lang="en-GB" b="1" dirty="0">
                <a:solidFill>
                  <a:schemeClr val="bg1"/>
                </a:solidFill>
              </a:rPr>
              <a:t>move towards</a:t>
            </a:r>
            <a:r>
              <a:rPr lang="en-GB" dirty="0"/>
              <a:t>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GB" dirty="0" smtClean="0"/>
              <a:t>the </a:t>
            </a:r>
            <a:r>
              <a:rPr lang="en-GB" b="1" dirty="0">
                <a:solidFill>
                  <a:schemeClr val="bg1"/>
                </a:solidFill>
              </a:rPr>
              <a:t>base </a:t>
            </a:r>
            <a:r>
              <a:rPr lang="en-GB" b="1" dirty="0" smtClean="0">
                <a:solidFill>
                  <a:schemeClr val="bg1"/>
                </a:solidFill>
              </a:rPr>
              <a:t>case</a:t>
            </a:r>
            <a:endParaRPr lang="bg-BG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342" y="2970218"/>
            <a:ext cx="7862801" cy="35814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BE1C9C9-F074-4C62-B6F3-B4BD768A6FE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928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8521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97623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0700E7C4-B9AC-499F-9308-38E773BB5B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381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928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795728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08141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A141D358-5BC9-4E9A-9F32-FE5153C9D2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2261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526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4166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54080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EB8A2DA3-1A2C-433A-8E21-ABA52A2826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7880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8768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889213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0DEDC75C-56D8-4DCC-8B08-98D85D89BF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9849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5879159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68915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DEB30E3E-252A-499E-970C-F7352C86AC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3246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933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6869759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78821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5D589672-DE5D-468E-9A8D-DE218095FD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6509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781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7882479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889489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E2C88A8E-0578-4DEF-9532-0E95319779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4132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88392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981619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F637B2F-ED57-4B3E-8CFA-B5CE42D727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1824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9799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9401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532B3BC0-C58A-4270-B038-70346DF22E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3198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8194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154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F1BE908F-4199-45FF-9E14-54E03324D7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0183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Array Sum</a:t>
            </a:r>
            <a:endParaRPr lang="bg-BG" dirty="0"/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D6CFFDA3-54FB-4F35-B0F0-AFAE838CFB4B}"/>
              </a:ext>
            </a:extLst>
          </p:cNvPr>
          <p:cNvGraphicFramePr>
            <a:graphicFrameLocks noGrp="1"/>
          </p:cNvGraphicFramePr>
          <p:nvPr/>
        </p:nvGraphicFramePr>
        <p:xfrm>
          <a:off x="585891" y="4065013"/>
          <a:ext cx="219456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7619363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81271324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1441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93D478D8-EF98-4B68-B393-9B6F4DD6C688}"/>
              </a:ext>
            </a:extLst>
          </p:cNvPr>
          <p:cNvGraphicFramePr>
            <a:graphicFrameLocks noGrp="1"/>
          </p:cNvGraphicFramePr>
          <p:nvPr/>
        </p:nvGraphicFramePr>
        <p:xfrm>
          <a:off x="5562600" y="2362644"/>
          <a:ext cx="164592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47619363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81271324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1441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3B914303-6F3E-45D8-A0A5-2872CA788746}"/>
              </a:ext>
            </a:extLst>
          </p:cNvPr>
          <p:cNvGraphicFramePr>
            <a:graphicFrameLocks noGrp="1"/>
          </p:cNvGraphicFramePr>
          <p:nvPr/>
        </p:nvGraphicFramePr>
        <p:xfrm>
          <a:off x="4419600" y="2362644"/>
          <a:ext cx="548640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34" name="Plus Sign 3">
            <a:extLst>
              <a:ext uri="{FF2B5EF4-FFF2-40B4-BE49-F238E27FC236}">
                <a16:creationId xmlns:a16="http://schemas.microsoft.com/office/drawing/2014/main" id="{DB4B9426-FE40-4D71-9699-7CA11CDFF208}"/>
              </a:ext>
            </a:extLst>
          </p:cNvPr>
          <p:cNvSpPr/>
          <p:nvPr/>
        </p:nvSpPr>
        <p:spPr>
          <a:xfrm>
            <a:off x="5151120" y="2476944"/>
            <a:ext cx="228600" cy="228600"/>
          </a:xfrm>
          <a:prstGeom prst="mathPlu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4026B6CC-1F04-4141-8A3D-223A3B147F33}"/>
              </a:ext>
            </a:extLst>
          </p:cNvPr>
          <p:cNvGraphicFramePr>
            <a:graphicFrameLocks noGrp="1"/>
          </p:cNvGraphicFramePr>
          <p:nvPr/>
        </p:nvGraphicFramePr>
        <p:xfrm>
          <a:off x="6705600" y="4042661"/>
          <a:ext cx="109728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81271324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1441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7926E08F-A811-4534-8E05-AFE560F97B67}"/>
              </a:ext>
            </a:extLst>
          </p:cNvPr>
          <p:cNvGraphicFramePr>
            <a:graphicFrameLocks noGrp="1"/>
          </p:cNvGraphicFramePr>
          <p:nvPr/>
        </p:nvGraphicFramePr>
        <p:xfrm>
          <a:off x="4419600" y="4048523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37" name="Plus Sign 12">
            <a:extLst>
              <a:ext uri="{FF2B5EF4-FFF2-40B4-BE49-F238E27FC236}">
                <a16:creationId xmlns:a16="http://schemas.microsoft.com/office/drawing/2014/main" id="{92AF2E12-96F2-4972-9625-8A9EBD5137FD}"/>
              </a:ext>
            </a:extLst>
          </p:cNvPr>
          <p:cNvSpPr/>
          <p:nvPr/>
        </p:nvSpPr>
        <p:spPr>
          <a:xfrm>
            <a:off x="5151120" y="4162823"/>
            <a:ext cx="228600" cy="228600"/>
          </a:xfrm>
          <a:prstGeom prst="mathPlu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01923B5-052A-4B52-80A2-A6D1D08D02CE}"/>
              </a:ext>
            </a:extLst>
          </p:cNvPr>
          <p:cNvGraphicFramePr>
            <a:graphicFrameLocks noGrp="1"/>
          </p:cNvGraphicFramePr>
          <p:nvPr/>
        </p:nvGraphicFramePr>
        <p:xfrm>
          <a:off x="5562600" y="4048523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CE4DF916-571D-486F-BA40-3A1153FE5B9C}"/>
              </a:ext>
            </a:extLst>
          </p:cNvPr>
          <p:cNvGraphicFramePr>
            <a:graphicFrameLocks noGrp="1"/>
          </p:cNvGraphicFramePr>
          <p:nvPr/>
        </p:nvGraphicFramePr>
        <p:xfrm>
          <a:off x="4419600" y="5728318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40" name="Plus Sign 15">
            <a:extLst>
              <a:ext uri="{FF2B5EF4-FFF2-40B4-BE49-F238E27FC236}">
                <a16:creationId xmlns:a16="http://schemas.microsoft.com/office/drawing/2014/main" id="{35ABAF50-C3DA-4CED-8A32-841932B1F37E}"/>
              </a:ext>
            </a:extLst>
          </p:cNvPr>
          <p:cNvSpPr/>
          <p:nvPr/>
        </p:nvSpPr>
        <p:spPr>
          <a:xfrm>
            <a:off x="5151120" y="5842618"/>
            <a:ext cx="228600" cy="228600"/>
          </a:xfrm>
          <a:prstGeom prst="mathPlu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12AE9A13-440A-4C07-B2DA-B91A76DD4095}"/>
              </a:ext>
            </a:extLst>
          </p:cNvPr>
          <p:cNvGraphicFramePr>
            <a:graphicFrameLocks noGrp="1"/>
          </p:cNvGraphicFramePr>
          <p:nvPr/>
        </p:nvGraphicFramePr>
        <p:xfrm>
          <a:off x="5562600" y="5728318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51" name="Plus Sign 18">
            <a:extLst>
              <a:ext uri="{FF2B5EF4-FFF2-40B4-BE49-F238E27FC236}">
                <a16:creationId xmlns:a16="http://schemas.microsoft.com/office/drawing/2014/main" id="{D56849F6-0509-4197-8015-EA52B96B0421}"/>
              </a:ext>
            </a:extLst>
          </p:cNvPr>
          <p:cNvSpPr/>
          <p:nvPr/>
        </p:nvSpPr>
        <p:spPr>
          <a:xfrm>
            <a:off x="6294120" y="4165754"/>
            <a:ext cx="228600" cy="228600"/>
          </a:xfrm>
          <a:prstGeom prst="mathPlu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6B796AAF-F5A5-4577-B5C2-364D291CE240}"/>
              </a:ext>
            </a:extLst>
          </p:cNvPr>
          <p:cNvGraphicFramePr>
            <a:graphicFrameLocks noGrp="1"/>
          </p:cNvGraphicFramePr>
          <p:nvPr/>
        </p:nvGraphicFramePr>
        <p:xfrm>
          <a:off x="6705600" y="5728317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313ED9F4-882E-4949-9BDF-AA93343E1BE8}"/>
              </a:ext>
            </a:extLst>
          </p:cNvPr>
          <p:cNvGraphicFramePr>
            <a:graphicFrameLocks noGrp="1"/>
          </p:cNvGraphicFramePr>
          <p:nvPr/>
        </p:nvGraphicFramePr>
        <p:xfrm>
          <a:off x="7799358" y="5728317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1441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54" name="Plus Sign 22">
            <a:extLst>
              <a:ext uri="{FF2B5EF4-FFF2-40B4-BE49-F238E27FC236}">
                <a16:creationId xmlns:a16="http://schemas.microsoft.com/office/drawing/2014/main" id="{D3BD8231-376F-4EB6-BF14-2F86022C1CBD}"/>
              </a:ext>
            </a:extLst>
          </p:cNvPr>
          <p:cNvSpPr/>
          <p:nvPr/>
        </p:nvSpPr>
        <p:spPr>
          <a:xfrm>
            <a:off x="6294120" y="5842618"/>
            <a:ext cx="228600" cy="228600"/>
          </a:xfrm>
          <a:prstGeom prst="mathPlu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Plus Sign 23">
            <a:extLst>
              <a:ext uri="{FF2B5EF4-FFF2-40B4-BE49-F238E27FC236}">
                <a16:creationId xmlns:a16="http://schemas.microsoft.com/office/drawing/2014/main" id="{36083BE1-A32C-475D-90A2-D1B2454CD5B9}"/>
              </a:ext>
            </a:extLst>
          </p:cNvPr>
          <p:cNvSpPr/>
          <p:nvPr/>
        </p:nvSpPr>
        <p:spPr>
          <a:xfrm>
            <a:off x="7437120" y="5842618"/>
            <a:ext cx="228600" cy="228600"/>
          </a:xfrm>
          <a:prstGeom prst="mathPlu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Arrow: Right 5">
            <a:extLst>
              <a:ext uri="{FF2B5EF4-FFF2-40B4-BE49-F238E27FC236}">
                <a16:creationId xmlns:a16="http://schemas.microsoft.com/office/drawing/2014/main" id="{A24F4E25-8C4E-4828-895B-96AF70948576}"/>
              </a:ext>
            </a:extLst>
          </p:cNvPr>
          <p:cNvSpPr/>
          <p:nvPr/>
        </p:nvSpPr>
        <p:spPr>
          <a:xfrm>
            <a:off x="3374812" y="4126472"/>
            <a:ext cx="548639" cy="33384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C964F49-3D29-43FE-930A-4C01FF3BA3AC}"/>
              </a:ext>
            </a:extLst>
          </p:cNvPr>
          <p:cNvSpPr txBox="1"/>
          <p:nvPr/>
        </p:nvSpPr>
        <p:spPr>
          <a:xfrm>
            <a:off x="1066656" y="3029641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Sum(n)</a:t>
            </a:r>
          </a:p>
        </p:txBody>
      </p:sp>
      <p:sp>
        <p:nvSpPr>
          <p:cNvPr id="58" name="AutoShape 25">
            <a:extLst>
              <a:ext uri="{FF2B5EF4-FFF2-40B4-BE49-F238E27FC236}">
                <a16:creationId xmlns:a16="http://schemas.microsoft.com/office/drawing/2014/main" id="{F833F77A-C1FF-491C-A11E-F3FDB7A62BC3}"/>
              </a:ext>
            </a:extLst>
          </p:cNvPr>
          <p:cNvSpPr>
            <a:spLocks/>
          </p:cNvSpPr>
          <p:nvPr/>
        </p:nvSpPr>
        <p:spPr bwMode="auto">
          <a:xfrm rot="5400000">
            <a:off x="1567774" y="2668429"/>
            <a:ext cx="230794" cy="2194560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9ED558C-9698-4BAD-8AF8-94EF89468E28}"/>
              </a:ext>
            </a:extLst>
          </p:cNvPr>
          <p:cNvSpPr txBox="1"/>
          <p:nvPr/>
        </p:nvSpPr>
        <p:spPr>
          <a:xfrm>
            <a:off x="5573060" y="1312005"/>
            <a:ext cx="1689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Sum(n - 1)</a:t>
            </a:r>
          </a:p>
        </p:txBody>
      </p:sp>
      <p:sp>
        <p:nvSpPr>
          <p:cNvPr id="60" name="AutoShape 25">
            <a:extLst>
              <a:ext uri="{FF2B5EF4-FFF2-40B4-BE49-F238E27FC236}">
                <a16:creationId xmlns:a16="http://schemas.microsoft.com/office/drawing/2014/main" id="{9EA3CC27-8D7F-4F27-B2D2-CAC37F6A4A34}"/>
              </a:ext>
            </a:extLst>
          </p:cNvPr>
          <p:cNvSpPr>
            <a:spLocks/>
          </p:cNvSpPr>
          <p:nvPr/>
        </p:nvSpPr>
        <p:spPr bwMode="auto">
          <a:xfrm rot="5400000">
            <a:off x="6298558" y="1274151"/>
            <a:ext cx="174004" cy="1645919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19AC616-8394-4F9E-B7A1-7D4CBFB40AB0}"/>
              </a:ext>
            </a:extLst>
          </p:cNvPr>
          <p:cNvSpPr txBox="1"/>
          <p:nvPr/>
        </p:nvSpPr>
        <p:spPr>
          <a:xfrm>
            <a:off x="6600383" y="3132682"/>
            <a:ext cx="2433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Sum((n – 1) - 1)</a:t>
            </a:r>
          </a:p>
        </p:txBody>
      </p:sp>
      <p:sp>
        <p:nvSpPr>
          <p:cNvPr id="62" name="AutoShape 25">
            <a:extLst>
              <a:ext uri="{FF2B5EF4-FFF2-40B4-BE49-F238E27FC236}">
                <a16:creationId xmlns:a16="http://schemas.microsoft.com/office/drawing/2014/main" id="{41CF1A5B-50AB-4DDE-A084-A942F1AE4837}"/>
              </a:ext>
            </a:extLst>
          </p:cNvPr>
          <p:cNvSpPr>
            <a:spLocks/>
          </p:cNvSpPr>
          <p:nvPr/>
        </p:nvSpPr>
        <p:spPr bwMode="auto">
          <a:xfrm rot="5400000">
            <a:off x="7181515" y="3278318"/>
            <a:ext cx="174505" cy="1104229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AutoShape 25">
            <a:extLst>
              <a:ext uri="{FF2B5EF4-FFF2-40B4-BE49-F238E27FC236}">
                <a16:creationId xmlns:a16="http://schemas.microsoft.com/office/drawing/2014/main" id="{62073257-D078-42A8-BBB8-F879E272CDFC}"/>
              </a:ext>
            </a:extLst>
          </p:cNvPr>
          <p:cNvSpPr>
            <a:spLocks/>
          </p:cNvSpPr>
          <p:nvPr/>
        </p:nvSpPr>
        <p:spPr bwMode="auto">
          <a:xfrm rot="5400000">
            <a:off x="7992859" y="5257343"/>
            <a:ext cx="179641" cy="530637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9AE8248-65B4-43A2-A37C-9F6CD8A99BAC}"/>
              </a:ext>
            </a:extLst>
          </p:cNvPr>
          <p:cNvSpPr txBox="1"/>
          <p:nvPr/>
        </p:nvSpPr>
        <p:spPr>
          <a:xfrm>
            <a:off x="7721487" y="4831109"/>
            <a:ext cx="3286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Sum(((n – 1) - 1) – 1)</a:t>
            </a:r>
          </a:p>
        </p:txBody>
      </p:sp>
      <p:sp>
        <p:nvSpPr>
          <p:cNvPr id="65" name="AutoShape 7"/>
          <p:cNvSpPr>
            <a:spLocks noChangeArrowheads="1"/>
          </p:cNvSpPr>
          <p:nvPr/>
        </p:nvSpPr>
        <p:spPr bwMode="auto">
          <a:xfrm>
            <a:off x="8893117" y="5728317"/>
            <a:ext cx="1725963" cy="564912"/>
          </a:xfrm>
          <a:prstGeom prst="wedgeRoundRectCallout">
            <a:avLst>
              <a:gd name="adj1" fmla="val -70127"/>
              <a:gd name="adj2" fmla="val -4758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Base case</a:t>
            </a: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272DBD51-10CA-48E1-9C33-BDE7B7520C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81503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7" grpId="0" animBg="1"/>
      <p:bldP spid="40" grpId="0" animBg="1"/>
      <p:bldP spid="51" grpId="0" animBg="1"/>
      <p:bldP spid="54" grpId="0" animBg="1"/>
      <p:bldP spid="55" grpId="0" animBg="1"/>
      <p:bldP spid="56" grpId="0" animBg="1"/>
      <p:bldP spid="59" grpId="0"/>
      <p:bldP spid="60" grpId="0" animBg="1"/>
      <p:bldP spid="61" grpId="0"/>
      <p:bldP spid="62" grpId="0" animBg="1"/>
      <p:bldP spid="63" grpId="0" animBg="1"/>
      <p:bldP spid="64" grpId="0"/>
      <p:bldP spid="6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250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100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060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80020D3D-6DF1-48CD-9D3B-149A32C4AC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3924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0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8768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8728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9EF9AC8B-5D61-44B4-AF49-7774E2A4CD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7570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7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0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58674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68634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A5583AC1-1DCC-4C62-93E9-A00F8BD289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3644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7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0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68580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78540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AD517A3A-6C72-4572-BDD0-8898A68CAF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727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7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0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7876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8872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8C8002F7-64A2-4ADB-B81A-8D4B66EE18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9279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7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0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80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76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59583A05-B951-4B35-A966-CEBDB15F87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7885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7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3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29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0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7713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7673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8399B489-6BBF-4751-A8D2-F5DFBD0847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8083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7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3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721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1476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10789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E31A646D-062F-48A2-BEB3-8DE4DDE1C4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200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3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721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828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824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D8B5078B-A639-4E01-BC55-2417093FFC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8478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3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721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58193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68153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0D323ACE-17C5-41A2-A9B3-E2782526E4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9242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Recursive definition of n! (n factorial):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Pseudocode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Recursive Factorial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04694" y="4794301"/>
            <a:ext cx="4531208" cy="8307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3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n! = n * (n–1)! for n &gt;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3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0! = 1</a:t>
            </a:r>
            <a:endParaRPr lang="en-US" sz="2399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3262" y="3048100"/>
            <a:ext cx="11122303" cy="3504287"/>
          </a:xfrm>
          <a:prstGeom prst="rect">
            <a:avLst/>
          </a:prstGeom>
        </p:spPr>
        <p:txBody>
          <a:bodyPr/>
          <a:lstStyle/>
          <a:p>
            <a:pPr indent="-231537" fontAlgn="base">
              <a:lnSpc>
                <a:spcPts val="3599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sz="3199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7F0AD39-1784-428E-A1EE-3CE19A5315BE}"/>
              </a:ext>
            </a:extLst>
          </p:cNvPr>
          <p:cNvSpPr txBox="1">
            <a:spLocks/>
          </p:cNvSpPr>
          <p:nvPr/>
        </p:nvSpPr>
        <p:spPr>
          <a:xfrm>
            <a:off x="804695" y="2010263"/>
            <a:ext cx="643107" cy="5872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GB" sz="2399" dirty="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48547542-B5DA-4D62-851F-AA78BF7F7E6D}"/>
              </a:ext>
            </a:extLst>
          </p:cNvPr>
          <p:cNvSpPr txBox="1">
            <a:spLocks/>
          </p:cNvSpPr>
          <p:nvPr/>
        </p:nvSpPr>
        <p:spPr>
          <a:xfrm>
            <a:off x="2362201" y="2008061"/>
            <a:ext cx="797465" cy="5872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GB" sz="2399" dirty="0">
                <a:solidFill>
                  <a:schemeClr val="tx1"/>
                </a:solidFill>
                <a:effectLst/>
              </a:rPr>
              <a:t>120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341F7842-8E60-454C-B267-B1BAC929F63B}"/>
              </a:ext>
            </a:extLst>
          </p:cNvPr>
          <p:cNvSpPr txBox="1">
            <a:spLocks/>
          </p:cNvSpPr>
          <p:nvPr/>
        </p:nvSpPr>
        <p:spPr>
          <a:xfrm>
            <a:off x="804695" y="3048099"/>
            <a:ext cx="643106" cy="5872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399" dirty="0">
                <a:solidFill>
                  <a:schemeClr val="tx1"/>
                </a:solidFill>
                <a:effectLst/>
              </a:rPr>
              <a:t>10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6BA08FA9-6C88-43D5-9291-1F3B8787968C}"/>
              </a:ext>
            </a:extLst>
          </p:cNvPr>
          <p:cNvSpPr txBox="1">
            <a:spLocks/>
          </p:cNvSpPr>
          <p:nvPr/>
        </p:nvSpPr>
        <p:spPr>
          <a:xfrm>
            <a:off x="2362201" y="3045897"/>
            <a:ext cx="1480575" cy="5872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GB" sz="2399" dirty="0">
                <a:solidFill>
                  <a:schemeClr val="tx1"/>
                </a:solidFill>
                <a:effectLst/>
              </a:rPr>
              <a:t>3628800</a:t>
            </a:r>
          </a:p>
        </p:txBody>
      </p:sp>
      <p:sp>
        <p:nvSpPr>
          <p:cNvPr id="17" name="Arrow: Right 13">
            <a:extLst>
              <a:ext uri="{FF2B5EF4-FFF2-40B4-BE49-F238E27FC236}">
                <a16:creationId xmlns:a16="http://schemas.microsoft.com/office/drawing/2014/main" id="{7804DA4F-63EC-4B67-BA66-A28D3C2CEEE5}"/>
              </a:ext>
            </a:extLst>
          </p:cNvPr>
          <p:cNvSpPr/>
          <p:nvPr/>
        </p:nvSpPr>
        <p:spPr>
          <a:xfrm>
            <a:off x="1638929" y="2111007"/>
            <a:ext cx="532145" cy="38139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Arrow: Right 13">
            <a:extLst>
              <a:ext uri="{FF2B5EF4-FFF2-40B4-BE49-F238E27FC236}">
                <a16:creationId xmlns:a16="http://schemas.microsoft.com/office/drawing/2014/main" id="{A0E07078-5648-4DB1-9158-73CABCE6B6B6}"/>
              </a:ext>
            </a:extLst>
          </p:cNvPr>
          <p:cNvSpPr/>
          <p:nvPr/>
        </p:nvSpPr>
        <p:spPr>
          <a:xfrm>
            <a:off x="1638040" y="3156163"/>
            <a:ext cx="532145" cy="38139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08C3EE-8B2A-4525-8041-E3C79A8498AA}"/>
              </a:ext>
            </a:extLst>
          </p:cNvPr>
          <p:cNvSpPr/>
          <p:nvPr/>
        </p:nvSpPr>
        <p:spPr>
          <a:xfrm>
            <a:off x="7128352" y="1539100"/>
            <a:ext cx="4697048" cy="45089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700" b="1" dirty="0">
                <a:ln w="0"/>
              </a:rPr>
              <a:t>N!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B3362926-67E7-435B-8E90-F2DF36343C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742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3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721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68580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78540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6AEE0F2C-40D5-4D7C-ADAD-870E2819CA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052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3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721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80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76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B1995EC4-428B-4F34-896A-1F8FBA2003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6581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912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8194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154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B5991343-FB24-4C47-9DFC-DC2CFD24A1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3615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381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341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96D52AF9-1054-4D99-8959-0B27157914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4420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828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824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86427263-43C2-47E6-8591-D61CB48994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8211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58955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68915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426C6E6D-2C7C-4CDE-88F6-B64AC4D927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7966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49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80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76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8AD14A5-7572-4274-BBCB-D7AB8AEDD8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0185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49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8194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154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27D7D9C3-074A-4175-9E12-EF17FD136C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66414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49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381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341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42B5FA56-6AFF-44D6-91AD-ECB39E0544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4815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49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9049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9009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12D69234-D952-415B-9C1C-7329A5C19E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7866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61122" y="1222631"/>
            <a:ext cx="8915400" cy="2766275"/>
          </a:xfrm>
        </p:spPr>
        <p:txBody>
          <a:bodyPr/>
          <a:lstStyle/>
          <a:p>
            <a:r>
              <a:rPr lang="en-US" dirty="0"/>
              <a:t>Recursive methods have 3 parts: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Pre-actions</a:t>
            </a:r>
            <a:r>
              <a:rPr lang="en-US" dirty="0"/>
              <a:t> (before calling the recursion)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Recursive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calls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(step-in)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Post-actions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(after returning from recursion)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Pre-Actions and Post-Actions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EEF9034-93D2-4A08-AB92-E90647D4C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863" y="4150427"/>
            <a:ext cx="5229977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2800" b="1" dirty="0">
                <a:latin typeface="Consolas" panose="020B0609020204030204" pitchFamily="49" charset="0"/>
              </a:rPr>
              <a:t>static void recursion() {</a:t>
            </a:r>
          </a:p>
          <a:p>
            <a:r>
              <a:rPr lang="pt-BR" sz="2800" b="1" dirty="0">
                <a:solidFill>
                  <a:srgbClr val="00B050"/>
                </a:solidFill>
                <a:latin typeface="Consolas" panose="020B0609020204030204" pitchFamily="49" charset="0"/>
              </a:rPr>
              <a:t>  //</a:t>
            </a:r>
            <a:r>
              <a:rPr lang="pt-BR" sz="28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 Pre-actions</a:t>
            </a:r>
          </a:p>
          <a:p>
            <a:r>
              <a:rPr lang="pt-BR" sz="2800" b="1" dirty="0">
                <a:latin typeface="Consolas" panose="020B0609020204030204" pitchFamily="49" charset="0"/>
              </a:rPr>
              <a:t>  recursion();</a:t>
            </a:r>
            <a:endParaRPr lang="pt-BR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2800" b="1" dirty="0">
                <a:latin typeface="Consolas" panose="020B0609020204030204" pitchFamily="49" charset="0"/>
              </a:rPr>
              <a:t>  </a:t>
            </a:r>
            <a:r>
              <a:rPr lang="pt-BR" sz="2800" b="1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pt-BR" sz="28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Post-actions</a:t>
            </a:r>
            <a:endParaRPr lang="pt-BR" sz="2800" b="1" i="1" dirty="0">
              <a:latin typeface="Consolas" panose="020B0609020204030204" pitchFamily="49" charset="0"/>
            </a:endParaRPr>
          </a:p>
          <a:p>
            <a:r>
              <a:rPr lang="pt-BR" sz="28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8533B12-33A5-415A-8C36-BC6EA72F50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935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75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8288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8248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ED485A41-3F02-4A93-A21F-DE7B5BE31C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5225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75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7713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7673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64199064-4148-4D0F-9B58-4C56B4F2B1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8104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75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381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341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86DF2EA1-F3B7-4F07-9ED2-085C54541A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9916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57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468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80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76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B1123FCB-E90F-4EC4-9B21-BFB09A70F8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9192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57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468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8194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154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48B52E86-CEF7-435E-B29C-F9D11CC887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7701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912" y="2973324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468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28D3076E-6C71-43B8-ADD1-2EE9C8EA91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3009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8285"/>
            <a:ext cx="3656648" cy="3656648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39" y="395016"/>
            <a:ext cx="3123387" cy="3834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3F9DAED-6B10-499B-AE34-7FCA9B962C1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BubbleSort</a:t>
            </a:r>
          </a:p>
        </p:txBody>
      </p:sp>
    </p:spTree>
    <p:extLst>
      <p:ext uri="{BB962C8B-B14F-4D97-AF65-F5344CB8AC3E}">
        <p14:creationId xmlns:p14="http://schemas.microsoft.com/office/powerpoint/2010/main" val="69002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BubbleSort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8200" y="1351722"/>
            <a:ext cx="10515600" cy="51144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int[] numbers = {1, 3, 4, 2, 5, 6};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 (int i = 0; i &lt; numbers.length; i++)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for (int j = i + 1; j &lt; numbers.length - 1; j++)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if (numbers[i] &gt; numbers[j])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int tempNumber = numbers[i];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numbers[i] = numbers[j];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numbers[j] = tempNumber;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</a:t>
            </a:r>
            <a:r>
              <a:rPr lang="en-GB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Print numbers</a:t>
            </a:r>
            <a:endParaRPr lang="en-US" sz="26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A6FA0B4-0895-4A87-A4ED-B1F4D7848D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26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8" descr="Magnifying glass">
            <a:extLst>
              <a:ext uri="{FF2B5EF4-FFF2-40B4-BE49-F238E27FC236}">
                <a16:creationId xmlns:a16="http://schemas.microsoft.com/office/drawing/2014/main" id="{C1339936-A6D4-48A7-AC11-7BBEE79EC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797494" y="1511249"/>
            <a:ext cx="2414983" cy="2414983"/>
          </a:xfrm>
          <a:prstGeom prst="rect">
            <a:avLst/>
          </a:prstGeom>
        </p:spPr>
      </p:pic>
      <p:pic>
        <p:nvPicPr>
          <p:cNvPr id="8" name="Graphic 12" descr="Newspaper">
            <a:extLst>
              <a:ext uri="{FF2B5EF4-FFF2-40B4-BE49-F238E27FC236}">
                <a16:creationId xmlns:a16="http://schemas.microsoft.com/office/drawing/2014/main" id="{CB33DEAB-DE8C-4903-AD98-E246533B76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962123" y="1664085"/>
            <a:ext cx="1247741" cy="124774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B8145D0-3A3E-4751-8EF7-15AACD04299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Searching Algorithms</a:t>
            </a:r>
          </a:p>
        </p:txBody>
      </p:sp>
    </p:spTree>
    <p:extLst>
      <p:ext uri="{BB962C8B-B14F-4D97-AF65-F5344CB8AC3E}">
        <p14:creationId xmlns:p14="http://schemas.microsoft.com/office/powerpoint/2010/main" val="103103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Search algorithm </a:t>
            </a:r>
            <a:r>
              <a:rPr lang="en-US" dirty="0"/>
              <a:t>== an algorithm for finding an item with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specified properties among a collection of items</a:t>
            </a:r>
          </a:p>
          <a:p>
            <a:r>
              <a:rPr lang="en-US" dirty="0"/>
              <a:t>Different types of searching algorithms:</a:t>
            </a:r>
          </a:p>
          <a:p>
            <a:pPr lvl="1"/>
            <a:r>
              <a:rPr lang="en-US" dirty="0"/>
              <a:t>For virtual search spaces</a:t>
            </a:r>
          </a:p>
          <a:p>
            <a:pPr lvl="2"/>
            <a:r>
              <a:rPr lang="en-US" dirty="0"/>
              <a:t>Satisfy specific mathematical equations</a:t>
            </a:r>
          </a:p>
          <a:p>
            <a:pPr lvl="2"/>
            <a:r>
              <a:rPr lang="en-US" dirty="0"/>
              <a:t>Try to exploit partial knowledge about a structure</a:t>
            </a:r>
          </a:p>
          <a:p>
            <a:pPr lvl="1"/>
            <a:r>
              <a:rPr lang="en-US" dirty="0"/>
              <a:t>For sub-structures of a given structure</a:t>
            </a:r>
          </a:p>
          <a:p>
            <a:pPr lvl="2"/>
            <a:r>
              <a:rPr lang="en-US" dirty="0"/>
              <a:t>A graph, a string, a finite group</a:t>
            </a:r>
          </a:p>
          <a:p>
            <a:pPr lvl="1"/>
            <a:r>
              <a:rPr lang="en-US" dirty="0"/>
              <a:t>Search for the min / max of a function, etc.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5" y="87498"/>
            <a:ext cx="9506047" cy="882654"/>
          </a:xfrm>
        </p:spPr>
        <p:txBody>
          <a:bodyPr/>
          <a:lstStyle/>
          <a:p>
            <a:r>
              <a:rPr lang="en-US" dirty="0"/>
              <a:t>Search Algorithm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92CA39F-5829-4025-B344-202EC2CD76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46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3728</TotalTime>
  <Words>2557</Words>
  <Application>Microsoft Office PowerPoint</Application>
  <PresentationFormat>Widescreen</PresentationFormat>
  <Paragraphs>815</Paragraphs>
  <Slides>108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15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Basic Algorithms</vt:lpstr>
      <vt:lpstr>Table of Contents</vt:lpstr>
      <vt:lpstr>Have a Question?</vt:lpstr>
      <vt:lpstr>Recursion</vt:lpstr>
      <vt:lpstr>What is Recursion?</vt:lpstr>
      <vt:lpstr>How Does It Work?</vt:lpstr>
      <vt:lpstr>Example: Array Sum</vt:lpstr>
      <vt:lpstr>Example: Recursive Factorial</vt:lpstr>
      <vt:lpstr>Recursion Pre-Actions and Post-Actions</vt:lpstr>
      <vt:lpstr>Direct and Indirect Recursion</vt:lpstr>
      <vt:lpstr>Iterative vs. Recursive Approach</vt:lpstr>
      <vt:lpstr>Recursion</vt:lpstr>
      <vt:lpstr>Problem: Recursive Array Sum</vt:lpstr>
      <vt:lpstr>Solution: Recursive Array Sum</vt:lpstr>
      <vt:lpstr>Problem: Recursive Factorial</vt:lpstr>
      <vt:lpstr>Solution: Recursive Factorial</vt:lpstr>
      <vt:lpstr>Brute-Force Algorithms</vt:lpstr>
      <vt:lpstr>Brute-Force Algorithms</vt:lpstr>
      <vt:lpstr>Brute-Force Algorithms</vt:lpstr>
      <vt:lpstr>Brute-Force Algorithms</vt:lpstr>
      <vt:lpstr>Brute-Force Algorithms</vt:lpstr>
      <vt:lpstr>Brute-Force Algorithms</vt:lpstr>
      <vt:lpstr>Greedy Algorithms</vt:lpstr>
      <vt:lpstr>Greedy Algorithms</vt:lpstr>
      <vt:lpstr>Optimization Problems</vt:lpstr>
      <vt:lpstr>Greedy Algorithms</vt:lpstr>
      <vt:lpstr>Problem: Sum of Coins</vt:lpstr>
      <vt:lpstr>Sum of Coins Visualization</vt:lpstr>
      <vt:lpstr>Sum of Coins Visualization</vt:lpstr>
      <vt:lpstr>Sum of Coins Visualization</vt:lpstr>
      <vt:lpstr>Sum of Coins Visualization</vt:lpstr>
      <vt:lpstr>Sum of Coins Visualization</vt:lpstr>
      <vt:lpstr>Greedy Algorithm for Sum of Coins</vt:lpstr>
      <vt:lpstr>Solution: Sum of Coins (1)</vt:lpstr>
      <vt:lpstr>Solution: Sum of Coins (2)</vt:lpstr>
      <vt:lpstr>Problem: Set Cover</vt:lpstr>
      <vt:lpstr>Solution: Set Cover (1)</vt:lpstr>
      <vt:lpstr>Solution: Set Cover (2)</vt:lpstr>
      <vt:lpstr>Solution: Set Cover (3)</vt:lpstr>
      <vt:lpstr>Greedy Failure Cases</vt:lpstr>
      <vt:lpstr>Sum of Coins Failure</vt:lpstr>
      <vt:lpstr>Sum of Coins Failure</vt:lpstr>
      <vt:lpstr>Sum of Coins Failure</vt:lpstr>
      <vt:lpstr>Sum of Coins Failure</vt:lpstr>
      <vt:lpstr>Sum of Coins Failure</vt:lpstr>
      <vt:lpstr>Sum of Coins Failure</vt:lpstr>
      <vt:lpstr>Sum of Coins Failure</vt:lpstr>
      <vt:lpstr>Optimal Greedy Algorithms</vt:lpstr>
      <vt:lpstr>Optimal Greedy Algorithms</vt:lpstr>
      <vt:lpstr>Greedy Choice Property</vt:lpstr>
      <vt:lpstr>Optimal Substructure Property</vt:lpstr>
      <vt:lpstr>Greedy Algorithms: Example</vt:lpstr>
      <vt:lpstr>Max Coins – Greedy Algorithm</vt:lpstr>
      <vt:lpstr>Simple Sorting Algorithms</vt:lpstr>
      <vt:lpstr>What is a Sorting Algorithm?</vt:lpstr>
      <vt:lpstr>Sorting – Example</vt:lpstr>
      <vt:lpstr>Sorting Algorithms: Classification</vt:lpstr>
      <vt:lpstr>Stability of Sorting</vt:lpstr>
      <vt:lpstr>Bubble Sort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BubbleSort</vt:lpstr>
      <vt:lpstr>BubbleSort</vt:lpstr>
      <vt:lpstr>Searching Algorithms</vt:lpstr>
      <vt:lpstr>Search Algorithm</vt:lpstr>
      <vt:lpstr>Linear Search</vt:lpstr>
      <vt:lpstr>Binary Search</vt:lpstr>
      <vt:lpstr>Binary Search (Iterative)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- Basic Algorithms</dc:title>
  <dc:subject>Java Advanced Practical Training Course @ SoftUni</dc:subject>
  <dc:creator>Software University</dc:creator>
  <cp:keywords>Advanced; java; fundamentals; technology;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27</cp:revision>
  <dcterms:created xsi:type="dcterms:W3CDTF">2018-05-23T13:08:44Z</dcterms:created>
  <dcterms:modified xsi:type="dcterms:W3CDTF">2021-08-30T12:22:35Z</dcterms:modified>
  <cp:category>programming; education; software engineering; software development</cp:category>
</cp:coreProperties>
</file>